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88" r:id="rId3"/>
    <p:sldId id="289" r:id="rId4"/>
    <p:sldId id="290" r:id="rId5"/>
    <p:sldId id="314" r:id="rId6"/>
    <p:sldId id="315" r:id="rId7"/>
    <p:sldId id="292" r:id="rId8"/>
    <p:sldId id="316" r:id="rId9"/>
    <p:sldId id="317" r:id="rId10"/>
    <p:sldId id="300" r:id="rId11"/>
    <p:sldId id="298" r:id="rId12"/>
    <p:sldId id="297" r:id="rId13"/>
    <p:sldId id="318" r:id="rId14"/>
    <p:sldId id="299" r:id="rId15"/>
    <p:sldId id="301" r:id="rId16"/>
    <p:sldId id="261" r:id="rId17"/>
    <p:sldId id="313" r:id="rId18"/>
    <p:sldId id="293" r:id="rId19"/>
    <p:sldId id="294" r:id="rId20"/>
    <p:sldId id="295" r:id="rId21"/>
    <p:sldId id="296" r:id="rId22"/>
    <p:sldId id="319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71151"/>
  </p:normalViewPr>
  <p:slideViewPr>
    <p:cSldViewPr snapToGrid="0" snapToObjects="1">
      <p:cViewPr varScale="1">
        <p:scale>
          <a:sx n="116" d="100"/>
          <a:sy n="116" d="100"/>
        </p:scale>
        <p:origin x="1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class we saw:</a:t>
            </a:r>
          </a:p>
          <a:p>
            <a:r>
              <a:rPr lang="en-US" dirty="0"/>
              <a:t>  - How we interpret electrical signals as 1’s and 0’s </a:t>
            </a:r>
          </a:p>
          <a:p>
            <a:r>
              <a:rPr lang="en-US" dirty="0"/>
              <a:t>  - How CMOS transistors work (as an abstraction)</a:t>
            </a:r>
          </a:p>
          <a:p>
            <a:r>
              <a:rPr lang="en-US" dirty="0"/>
              <a:t>  - How multiple transistors can be combined into CMOS circuits</a:t>
            </a:r>
          </a:p>
          <a:p>
            <a:r>
              <a:rPr lang="en-US" dirty="0"/>
              <a:t>  - You got a little practice with electrical signals and CMOS circuits in the lab as well.</a:t>
            </a:r>
          </a:p>
          <a:p>
            <a:endParaRPr lang="en-US" dirty="0"/>
          </a:p>
          <a:p>
            <a:r>
              <a:rPr lang="en-US" dirty="0"/>
              <a:t>In the activity for today you saw:</a:t>
            </a:r>
          </a:p>
          <a:p>
            <a:r>
              <a:rPr lang="en-US" dirty="0"/>
              <a:t>  - How those circuits can be thought of as logical operations.</a:t>
            </a:r>
          </a:p>
          <a:p>
            <a:r>
              <a:rPr lang="en-US" dirty="0"/>
              <a:t>    - Like AND, OR, NOT, NAND,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Today we’ll look at </a:t>
            </a:r>
          </a:p>
          <a:p>
            <a:r>
              <a:rPr lang="en-US" dirty="0"/>
              <a:t>  - How we can combine those logic gates into logic circuits</a:t>
            </a:r>
          </a:p>
          <a:p>
            <a:r>
              <a:rPr lang="en-US" dirty="0"/>
              <a:t>  - That can perform more complex computations</a:t>
            </a:r>
          </a:p>
          <a:p>
            <a:r>
              <a:rPr lang="en-US" dirty="0"/>
              <a:t>  - And how we can represent those computations in a number of different ways.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793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logic expression We’ll build a circuit that expresses the same Boolean function.</a:t>
            </a:r>
          </a:p>
          <a:p>
            <a:endParaRPr lang="en-US" dirty="0"/>
          </a:p>
          <a:p>
            <a:r>
              <a:rPr lang="en-US" dirty="0"/>
              <a:t>We can build it up piece by piece to create a Direct Implementation:</a:t>
            </a:r>
          </a:p>
          <a:p>
            <a:r>
              <a:rPr lang="en-US" dirty="0"/>
              <a:t>  - Find all input variables and add them to the circuit.</a:t>
            </a:r>
          </a:p>
          <a:p>
            <a:r>
              <a:rPr lang="en-US" dirty="0"/>
              <a:t>  - Identify terms in the expression that map to logic gates</a:t>
            </a:r>
          </a:p>
          <a:p>
            <a:r>
              <a:rPr lang="en-US" dirty="0"/>
              <a:t>  - Add them to the circuit</a:t>
            </a:r>
          </a:p>
          <a:p>
            <a:r>
              <a:rPr lang="en-US" dirty="0"/>
              <a:t>  - Combine those results with additional logic gates</a:t>
            </a:r>
          </a:p>
          <a:p>
            <a:endParaRPr lang="en-US" dirty="0"/>
          </a:p>
          <a:p>
            <a:r>
              <a:rPr lang="en-US" dirty="0"/>
              <a:t>Notice last two gates could also have been combined into a  NOR.</a:t>
            </a:r>
          </a:p>
        </p:txBody>
      </p:sp>
    </p:spTree>
    <p:extLst>
      <p:ext uri="{BB962C8B-B14F-4D97-AF65-F5344CB8AC3E}">
        <p14:creationId xmlns:p14="http://schemas.microsoft.com/office/powerpoint/2010/main" val="1074491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should be getting a pretty good sense by now that these representations are all equivalent.</a:t>
            </a:r>
          </a:p>
          <a:p>
            <a:r>
              <a:rPr lang="en-US" dirty="0"/>
              <a:t>  - We have done some of these… and all are possible</a:t>
            </a:r>
          </a:p>
          <a:p>
            <a:r>
              <a:rPr lang="en-US" dirty="0"/>
              <a:t>    - Logic circuit to truth table.</a:t>
            </a:r>
          </a:p>
          <a:p>
            <a:r>
              <a:rPr lang="en-US" dirty="0"/>
              <a:t>    - Logic circuit to logic expression</a:t>
            </a:r>
          </a:p>
          <a:p>
            <a:r>
              <a:rPr lang="en-US" dirty="0"/>
              <a:t>    - Logic expression to truth table.</a:t>
            </a:r>
          </a:p>
          <a:p>
            <a:r>
              <a:rPr lang="en-US" dirty="0"/>
              <a:t>    - We didn’t do it but we can get from logic expression to truth table</a:t>
            </a:r>
          </a:p>
          <a:p>
            <a:r>
              <a:rPr lang="en-US" dirty="0"/>
              <a:t>      - One way is to go to a logic circuit and then to the truth table using what we know.</a:t>
            </a:r>
          </a:p>
          <a:p>
            <a:r>
              <a:rPr lang="en-US" dirty="0"/>
              <a:t>      - Can also do it directly and you will in the activity.</a:t>
            </a:r>
          </a:p>
          <a:p>
            <a:r>
              <a:rPr lang="en-US" dirty="0"/>
              <a:t>  - Not all are routinely done.</a:t>
            </a:r>
          </a:p>
          <a:p>
            <a:r>
              <a:rPr lang="en-US" dirty="0"/>
              <a:t>    - Truth table to circuit is possible but usually not done directly.</a:t>
            </a:r>
          </a:p>
          <a:p>
            <a:r>
              <a:rPr lang="en-US" dirty="0"/>
              <a:t>      - Instead we go around the other way.</a:t>
            </a:r>
          </a:p>
          <a:p>
            <a:r>
              <a:rPr lang="en-US" dirty="0"/>
              <a:t>  - Truth table to expression (haven’t seen that yet, but we will in a moment).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83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need is an expression for Z that is a 1 when</a:t>
            </a:r>
          </a:p>
          <a:p>
            <a:r>
              <a:rPr lang="en-US" dirty="0"/>
              <a:t> - A=0 and B=0 (i.e. when AB = 00)</a:t>
            </a:r>
          </a:p>
          <a:p>
            <a:r>
              <a:rPr lang="en-US" dirty="0"/>
              <a:t> or when</a:t>
            </a:r>
          </a:p>
          <a:p>
            <a:r>
              <a:rPr lang="en-US" dirty="0"/>
              <a:t> - AB is 01</a:t>
            </a:r>
          </a:p>
          <a:p>
            <a:r>
              <a:rPr lang="en-US" dirty="0"/>
              <a:t> or when</a:t>
            </a:r>
          </a:p>
          <a:p>
            <a:r>
              <a:rPr lang="en-US" dirty="0"/>
              <a:t>  - AB is 11</a:t>
            </a:r>
          </a:p>
          <a:p>
            <a:r>
              <a:rPr lang="en-US" dirty="0"/>
              <a:t> but not when </a:t>
            </a:r>
          </a:p>
          <a:p>
            <a:r>
              <a:rPr lang="en-US" dirty="0"/>
              <a:t>  - AB is 10</a:t>
            </a:r>
          </a:p>
          <a:p>
            <a:endParaRPr lang="en-US" dirty="0"/>
          </a:p>
          <a:p>
            <a:r>
              <a:rPr lang="en-US" dirty="0"/>
              <a:t>To do that we produce a term using A and B that will be 1 when A=0 and B=0.</a:t>
            </a:r>
          </a:p>
          <a:p>
            <a:r>
              <a:rPr lang="en-US" dirty="0"/>
              <a:t>  - That term is NOT A AND NOT B</a:t>
            </a:r>
          </a:p>
          <a:p>
            <a:r>
              <a:rPr lang="en-US" dirty="0"/>
              <a:t>  - If A=0 then NOT A = 1</a:t>
            </a:r>
          </a:p>
          <a:p>
            <a:r>
              <a:rPr lang="en-US" dirty="0"/>
              <a:t>  - Similarly if B=0 then NOT B = 1</a:t>
            </a:r>
          </a:p>
          <a:p>
            <a:r>
              <a:rPr lang="en-US" dirty="0"/>
              <a:t>  - We know that 1 AND 1 is 1 (Refer to reference slide for logical functions earlier)</a:t>
            </a:r>
          </a:p>
          <a:p>
            <a:r>
              <a:rPr lang="en-US" dirty="0"/>
              <a:t>  - So NOT A AND NOT B will be 1 only when A=0 and B=0.</a:t>
            </a:r>
          </a:p>
          <a:p>
            <a:endParaRPr lang="en-US" dirty="0"/>
          </a:p>
          <a:p>
            <a:r>
              <a:rPr lang="en-US" dirty="0"/>
              <a:t>We do the same thing for the other places where there is a 1</a:t>
            </a:r>
          </a:p>
          <a:p>
            <a:r>
              <a:rPr lang="en-US" dirty="0"/>
              <a:t>Then we use OR to put them together.</a:t>
            </a:r>
          </a:p>
          <a:p>
            <a:r>
              <a:rPr lang="en-US" dirty="0"/>
              <a:t>So Z will be 1 when </a:t>
            </a:r>
          </a:p>
          <a:p>
            <a:r>
              <a:rPr lang="en-US" dirty="0"/>
              <a:t> - NOT A AND NOT B = 1</a:t>
            </a:r>
          </a:p>
          <a:p>
            <a:r>
              <a:rPr lang="en-US" dirty="0"/>
              <a:t> - OR when NOT A AND B = 1</a:t>
            </a:r>
          </a:p>
          <a:p>
            <a:r>
              <a:rPr lang="en-US" dirty="0"/>
              <a:t> - OR when A AND B =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13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term is:  (NOT R) AND S AND T</a:t>
            </a:r>
          </a:p>
          <a:p>
            <a:endParaRPr lang="en-US" dirty="0"/>
          </a:p>
          <a:p>
            <a:r>
              <a:rPr lang="en-US" dirty="0"/>
              <a:t>The Short Cut here is to:</a:t>
            </a:r>
          </a:p>
          <a:p>
            <a:r>
              <a:rPr lang="en-US" dirty="0"/>
              <a:t>  - Write out a term with all of the inputs – R S T </a:t>
            </a:r>
          </a:p>
          <a:p>
            <a:r>
              <a:rPr lang="en-US" dirty="0"/>
              <a:t>    - Do this for each row where the output (P) is a 1.</a:t>
            </a:r>
          </a:p>
          <a:p>
            <a:r>
              <a:rPr lang="en-US" dirty="0"/>
              <a:t>    - Combine them with an OR (+) operation.</a:t>
            </a:r>
          </a:p>
          <a:p>
            <a:r>
              <a:rPr lang="en-US" dirty="0"/>
              <a:t>    - P = R S T + R S T + R S T </a:t>
            </a:r>
          </a:p>
          <a:p>
            <a:endParaRPr lang="en-US" dirty="0"/>
          </a:p>
          <a:p>
            <a:r>
              <a:rPr lang="en-US" dirty="0"/>
              <a:t>  - Then for each R S T term</a:t>
            </a:r>
          </a:p>
          <a:p>
            <a:r>
              <a:rPr lang="en-US" dirty="0"/>
              <a:t>    - If the corresponding input is a 0</a:t>
            </a:r>
          </a:p>
          <a:p>
            <a:r>
              <a:rPr lang="en-US" dirty="0"/>
              <a:t>      - Invert the term (i.e. make R into NOT R)</a:t>
            </a:r>
          </a:p>
          <a:p>
            <a:r>
              <a:rPr lang="en-US" dirty="0"/>
              <a:t>      - this causes the 0 input to be a 1</a:t>
            </a:r>
          </a:p>
          <a:p>
            <a:r>
              <a:rPr lang="en-US" dirty="0"/>
              <a:t>      - and collectively this makes the whole term a 1 </a:t>
            </a:r>
          </a:p>
          <a:p>
            <a:r>
              <a:rPr lang="en-US" dirty="0"/>
              <a:t>        - because the inputs 0 inputs are inverted into 1’s</a:t>
            </a:r>
          </a:p>
          <a:p>
            <a:r>
              <a:rPr lang="en-US" dirty="0"/>
              <a:t>        - the 1 inputs remain a 1</a:t>
            </a:r>
          </a:p>
          <a:p>
            <a:r>
              <a:rPr lang="en-US" dirty="0"/>
              <a:t>        - all the 1’s are ANDed together to produce a 1.</a:t>
            </a:r>
          </a:p>
          <a:p>
            <a:endParaRPr lang="en-US" dirty="0"/>
          </a:p>
          <a:p>
            <a:r>
              <a:rPr lang="en-US" dirty="0"/>
              <a:t>  - For the first term we get </a:t>
            </a:r>
          </a:p>
          <a:p>
            <a:r>
              <a:rPr lang="en-US" dirty="0"/>
              <a:t>    - NOT R AND S AND T</a:t>
            </a:r>
          </a:p>
          <a:p>
            <a:r>
              <a:rPr lang="en-US" dirty="0"/>
              <a:t>  - For the second it is </a:t>
            </a:r>
          </a:p>
          <a:p>
            <a:r>
              <a:rPr lang="en-US" dirty="0"/>
              <a:t>    - R AND NOT S AND T</a:t>
            </a:r>
          </a:p>
          <a:p>
            <a:r>
              <a:rPr lang="en-US" dirty="0"/>
              <a:t>  - For the third it is</a:t>
            </a:r>
          </a:p>
          <a:p>
            <a:r>
              <a:rPr lang="en-US" dirty="0"/>
              <a:t>    - R AND S AND 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92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SOP form is particularly nice because it gives a very straight forward way to construct a logic circuit.</a:t>
            </a:r>
          </a:p>
          <a:p>
            <a:endParaRPr lang="en-US" dirty="0"/>
          </a:p>
          <a:p>
            <a:r>
              <a:rPr lang="en-US" dirty="0"/>
              <a:t>The process is:</a:t>
            </a:r>
          </a:p>
          <a:p>
            <a:r>
              <a:rPr lang="en-US" dirty="0"/>
              <a:t>  - Pick out the inputs and draw a vertical line for each.</a:t>
            </a:r>
          </a:p>
          <a:p>
            <a:r>
              <a:rPr lang="en-US" dirty="0"/>
              <a:t>  - Add a NOT gate to get the inversion of each input</a:t>
            </a:r>
          </a:p>
          <a:p>
            <a:r>
              <a:rPr lang="en-US" dirty="0"/>
              <a:t>  - Add an AND gate for each term in the SOP expression</a:t>
            </a:r>
          </a:p>
          <a:p>
            <a:r>
              <a:rPr lang="en-US" dirty="0"/>
              <a:t>    - Connect its input to the appropriate inputs to compute the term.</a:t>
            </a:r>
          </a:p>
          <a:p>
            <a:r>
              <a:rPr lang="en-US" dirty="0"/>
              <a:t>      - E.g. The first AND has NOT A and NOT B as its inputs.</a:t>
            </a:r>
          </a:p>
          <a:p>
            <a:r>
              <a:rPr lang="en-US" dirty="0"/>
              <a:t>  - Add an OR to combine all of the product terms together to get the output.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56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have noticed on last slide an OR with 3 inputs…</a:t>
            </a:r>
          </a:p>
          <a:p>
            <a:endParaRPr lang="en-US" dirty="0"/>
          </a:p>
          <a:p>
            <a:r>
              <a:rPr lang="en-US" dirty="0"/>
              <a:t>Similarly, if our product terms had A, B and C in them</a:t>
            </a:r>
          </a:p>
          <a:p>
            <a:r>
              <a:rPr lang="en-US" dirty="0"/>
              <a:t>Then we would need AND gates with 3 inputs.</a:t>
            </a:r>
          </a:p>
          <a:p>
            <a:endParaRPr lang="en-US" dirty="0"/>
          </a:p>
          <a:p>
            <a:r>
              <a:rPr lang="en-US" dirty="0"/>
              <a:t>Both AND and OR extend to any number of inputs.</a:t>
            </a:r>
          </a:p>
          <a:p>
            <a:r>
              <a:rPr lang="en-US" dirty="0"/>
              <a:t>  - The output of the AND will be 1 if and only if all of the inputs are 1.</a:t>
            </a:r>
          </a:p>
          <a:p>
            <a:r>
              <a:rPr lang="en-US" dirty="0"/>
              <a:t>    - If any input to an AND is 0, then the output is also 0.</a:t>
            </a:r>
          </a:p>
          <a:p>
            <a:r>
              <a:rPr lang="en-US" dirty="0"/>
              <a:t>  - The output of the OR will be 1 if any input is a 1.</a:t>
            </a:r>
          </a:p>
          <a:p>
            <a:r>
              <a:rPr lang="en-US" dirty="0"/>
              <a:t>    - The only time the output of an OR is 1, is if all of the inputs are 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80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Relevant information is a description of what each input and output does.</a:t>
            </a:r>
          </a:p>
          <a:p>
            <a:r>
              <a:rPr lang="en-US" dirty="0"/>
              <a:t>Irrelevant, which gates and further, which transistors are used and how they are connected.</a:t>
            </a:r>
          </a:p>
          <a:p>
            <a:endParaRPr lang="en-US" dirty="0"/>
          </a:p>
          <a:p>
            <a:r>
              <a:rPr lang="en-US" dirty="0"/>
              <a:t>For example, this chip computes two Boolean functions:</a:t>
            </a:r>
          </a:p>
          <a:p>
            <a:r>
              <a:rPr lang="en-US" dirty="0"/>
              <a:t>  - EVEN = 1 if an even number the inputs A-L are 1’s</a:t>
            </a:r>
          </a:p>
          <a:p>
            <a:r>
              <a:rPr lang="en-US" dirty="0"/>
              <a:t>  - ODD = 1 if an odd number of the inputs A-L are 1’s</a:t>
            </a:r>
          </a:p>
          <a:p>
            <a:endParaRPr lang="en-US" dirty="0"/>
          </a:p>
          <a:p>
            <a:r>
              <a:rPr lang="en-US" dirty="0"/>
              <a:t>Don’t need to know the details of how it works, just how to use it!</a:t>
            </a:r>
          </a:p>
          <a:p>
            <a:r>
              <a:rPr lang="en-US" dirty="0"/>
              <a:t>  - But just for fun, you’ll build a small version of the EVEN part of this circuit in the activities.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60F13-3E4F-A84B-AAC3-11D4A6B664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79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</p:txBody>
      </p:sp>
    </p:spTree>
    <p:extLst>
      <p:ext uri="{BB962C8B-B14F-4D97-AF65-F5344CB8AC3E}">
        <p14:creationId xmlns:p14="http://schemas.microsoft.com/office/powerpoint/2010/main" val="2763133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24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2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Three equivalent ways of representing the logic operations</a:t>
            </a:r>
          </a:p>
          <a:p>
            <a:r>
              <a:rPr lang="en-US" dirty="0"/>
              <a:t>  - Saw these in the activities due today.</a:t>
            </a:r>
          </a:p>
          <a:p>
            <a:r>
              <a:rPr lang="en-US" dirty="0"/>
              <a:t>  - So won’t cover each in detail.</a:t>
            </a:r>
          </a:p>
          <a:p>
            <a:endParaRPr lang="en-US" dirty="0"/>
          </a:p>
          <a:p>
            <a:r>
              <a:rPr lang="en-US" dirty="0"/>
              <a:t>Do basics then just point out complements.</a:t>
            </a:r>
          </a:p>
          <a:p>
            <a:r>
              <a:rPr lang="en-US" dirty="0"/>
              <a:t> - AND – 1 only when both inputs are 1</a:t>
            </a:r>
          </a:p>
          <a:p>
            <a:r>
              <a:rPr lang="en-US" dirty="0"/>
              <a:t> - OR – 1 when one or the other or both inputs are 1</a:t>
            </a:r>
          </a:p>
          <a:p>
            <a:r>
              <a:rPr lang="en-US" dirty="0"/>
              <a:t> - XOR – Exclusive OR</a:t>
            </a:r>
          </a:p>
          <a:p>
            <a:r>
              <a:rPr lang="en-US" dirty="0"/>
              <a:t>   - 1 when exactly one or the other of the inputs is 1.</a:t>
            </a:r>
          </a:p>
          <a:p>
            <a:endParaRPr lang="en-US" dirty="0"/>
          </a:p>
          <a:p>
            <a:r>
              <a:rPr lang="en-US" dirty="0"/>
              <a:t>Complements:</a:t>
            </a:r>
          </a:p>
          <a:p>
            <a:r>
              <a:rPr lang="en-US" dirty="0"/>
              <a:t>  - NAND – NOT AND</a:t>
            </a:r>
          </a:p>
          <a:p>
            <a:r>
              <a:rPr lang="en-US" dirty="0"/>
              <a:t>    - is 1 when AND is 0</a:t>
            </a:r>
          </a:p>
          <a:p>
            <a:r>
              <a:rPr lang="en-US" dirty="0"/>
              <a:t>  - NOR – NOT OR</a:t>
            </a:r>
          </a:p>
          <a:p>
            <a:r>
              <a:rPr lang="en-US" dirty="0"/>
              <a:t>  - XNOR – NOT XOR</a:t>
            </a:r>
          </a:p>
          <a:p>
            <a:r>
              <a:rPr lang="en-US" dirty="0"/>
              <a:t>    - Short name is a bit odd (Seems should be NXOR but it isn’t)</a:t>
            </a:r>
          </a:p>
          <a:p>
            <a:endParaRPr lang="en-US" dirty="0"/>
          </a:p>
          <a:p>
            <a:r>
              <a:rPr lang="en-US" dirty="0"/>
              <a:t>Point out NOT Bars in logic expressions. (different notations !, ~, ‘,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Discuss NOT bubbles on schematics.</a:t>
            </a:r>
          </a:p>
          <a:p>
            <a:endParaRPr lang="en-US" dirty="0"/>
          </a:p>
          <a:p>
            <a:r>
              <a:rPr lang="en-US" dirty="0"/>
              <a:t>The main point here is that there are 3 equivalent representations.</a:t>
            </a:r>
          </a:p>
          <a:p>
            <a:endParaRPr lang="en-US" dirty="0"/>
          </a:p>
          <a:p>
            <a:r>
              <a:rPr lang="en-US" dirty="0"/>
              <a:t>What we do today is </a:t>
            </a:r>
          </a:p>
          <a:p>
            <a:r>
              <a:rPr lang="en-US" dirty="0"/>
              <a:t>  - Look at how we can combine gates to do more interesting things.</a:t>
            </a:r>
          </a:p>
          <a:p>
            <a:r>
              <a:rPr lang="en-US" dirty="0"/>
              <a:t>  - And at how we can used and move between these three equivalent representations.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6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Doesn’t matter to us as users of a gate what transistors are inside</a:t>
            </a:r>
          </a:p>
          <a:p>
            <a:r>
              <a:rPr lang="en-US" dirty="0"/>
              <a:t>  - at least most of the time.</a:t>
            </a:r>
          </a:p>
          <a:p>
            <a:endParaRPr lang="en-US" dirty="0"/>
          </a:p>
          <a:p>
            <a:r>
              <a:rPr lang="en-US" dirty="0"/>
              <a:t>In fact, there are many other technologies that could be used to build a NOT gate:</a:t>
            </a:r>
          </a:p>
          <a:p>
            <a:r>
              <a:rPr lang="en-US" dirty="0"/>
              <a:t>  - Even electromechanical relays or vacuum tubes.</a:t>
            </a:r>
          </a:p>
          <a:p>
            <a:r>
              <a:rPr lang="en-US" dirty="0"/>
              <a:t>  - Check that Wikipedia page on Inverter that you looked at in the HW for today</a:t>
            </a:r>
          </a:p>
          <a:p>
            <a:r>
              <a:rPr lang="en-US" dirty="0"/>
              <a:t>    - It shows a number of different transistor based implementations of NOT gates.</a:t>
            </a:r>
          </a:p>
          <a:p>
            <a:r>
              <a:rPr lang="en-US" dirty="0"/>
              <a:t>  - We focus on CMOS because it is probably the easiest to understand and also the most commonly used.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6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drawing of a combinational logic circuit (or just logic circuit for short) is called a schematic diagram.</a:t>
            </a:r>
          </a:p>
          <a:p>
            <a:r>
              <a:rPr lang="en-US" dirty="0"/>
              <a:t>  - So if you see logic circuit or schematic diagram they are referring to the same thing.</a:t>
            </a:r>
          </a:p>
          <a:p>
            <a:endParaRPr lang="en-US" dirty="0"/>
          </a:p>
          <a:p>
            <a:r>
              <a:rPr lang="en-US" dirty="0"/>
              <a:t>If we apply logic values at the inputs…</a:t>
            </a:r>
          </a:p>
          <a:p>
            <a:r>
              <a:rPr lang="en-US" dirty="0"/>
              <a:t>The logic gates each transform their inputs into the appropriate output</a:t>
            </a:r>
          </a:p>
          <a:p>
            <a:r>
              <a:rPr lang="en-US" dirty="0"/>
              <a:t>Those outputs are routed further along in the circuit</a:t>
            </a:r>
          </a:p>
          <a:p>
            <a:r>
              <a:rPr lang="en-US" dirty="0"/>
              <a:t>Until a final output is generated.</a:t>
            </a:r>
          </a:p>
          <a:p>
            <a:endParaRPr lang="en-US" dirty="0"/>
          </a:p>
          <a:p>
            <a:r>
              <a:rPr lang="en-US" dirty="0"/>
              <a:t>Don’t have to memorize the truth tables at this point.</a:t>
            </a:r>
          </a:p>
          <a:p>
            <a:r>
              <a:rPr lang="en-US" dirty="0"/>
              <a:t>  - But use the reference on the earlier slide!</a:t>
            </a:r>
          </a:p>
          <a:p>
            <a:r>
              <a:rPr lang="en-US" dirty="0"/>
              <a:t>  - Linked on the course web page.</a:t>
            </a:r>
          </a:p>
          <a:p>
            <a:endParaRPr lang="en-US" dirty="0"/>
          </a:p>
          <a:p>
            <a:r>
              <a:rPr lang="en-US" dirty="0"/>
              <a:t>What we will see is that once we have some facility with these types of circuits</a:t>
            </a:r>
          </a:p>
          <a:p>
            <a:r>
              <a:rPr lang="en-US" dirty="0"/>
              <a:t>We can design them to do specific computations that are useful to us.</a:t>
            </a:r>
          </a:p>
          <a:p>
            <a:r>
              <a:rPr lang="en-US" dirty="0"/>
              <a:t>  - e.g. addition, multiplication,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The term Boolean Function is a function from a collection of Boolean inputs to a Boolean output.</a:t>
            </a:r>
          </a:p>
          <a:p>
            <a:r>
              <a:rPr lang="en-US" dirty="0"/>
              <a:t>  - Boolean values – inputs or outputs - are just true(1) or false(0)</a:t>
            </a:r>
          </a:p>
          <a:p>
            <a:r>
              <a:rPr lang="en-US" dirty="0"/>
              <a:t>  - Named for George Boole who wrote the “Laws of Thought” in the early 1800’s that describe this kind of logic.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33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for logic gate a logic circuit will have three equivalent representations.</a:t>
            </a:r>
          </a:p>
          <a:p>
            <a:r>
              <a:rPr lang="en-US" dirty="0"/>
              <a:t> - circuit, truth table, expression</a:t>
            </a:r>
          </a:p>
          <a:p>
            <a:endParaRPr lang="en-US" dirty="0"/>
          </a:p>
          <a:p>
            <a:r>
              <a:rPr lang="en-US" dirty="0"/>
              <a:t>To do so… </a:t>
            </a:r>
          </a:p>
          <a:p>
            <a:r>
              <a:rPr lang="en-US" dirty="0"/>
              <a:t>  - list all of the possible input combinations.</a:t>
            </a:r>
          </a:p>
          <a:p>
            <a:r>
              <a:rPr lang="en-US" dirty="0"/>
              <a:t>  - Apply one to the inputs and propagate it through to find the output.</a:t>
            </a:r>
          </a:p>
          <a:p>
            <a:endParaRPr lang="en-US" dirty="0"/>
          </a:p>
          <a:p>
            <a:r>
              <a:rPr lang="en-US" dirty="0"/>
              <a:t>We saw the 0,1 (Row 2) on the last slide so we know its output will be 1.</a:t>
            </a:r>
          </a:p>
          <a:p>
            <a:endParaRPr lang="en-US" dirty="0"/>
          </a:p>
          <a:p>
            <a:r>
              <a:rPr lang="en-US" dirty="0"/>
              <a:t>Ask them to do Row 3. </a:t>
            </a:r>
          </a:p>
          <a:p>
            <a:r>
              <a:rPr lang="en-US" dirty="0"/>
              <a:t>  - compare with neighbor</a:t>
            </a:r>
          </a:p>
          <a:p>
            <a:r>
              <a:rPr lang="en-US" dirty="0"/>
              <a:t>  - confirm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3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the solution for input 1,0</a:t>
            </a:r>
          </a:p>
          <a:p>
            <a:r>
              <a:rPr lang="en-US" dirty="0"/>
              <a:t>And then the other two as well for reference.</a:t>
            </a:r>
          </a:p>
          <a:p>
            <a:endParaRPr lang="en-US" dirty="0"/>
          </a:p>
          <a:p>
            <a:r>
              <a:rPr lang="en-US" dirty="0"/>
              <a:t>In general, I will include solution slides.</a:t>
            </a:r>
          </a:p>
          <a:p>
            <a:r>
              <a:rPr lang="en-US" dirty="0"/>
              <a:t>Sometimes we will look at them, sometimes we will not.</a:t>
            </a:r>
          </a:p>
          <a:p>
            <a:r>
              <a:rPr lang="en-US" dirty="0"/>
              <a:t>They are primarily here to give you a chance to review and test yourself later.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6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have seen that we can represent behavior of a circuit as a truth table</a:t>
            </a:r>
          </a:p>
          <a:p>
            <a:r>
              <a:rPr lang="en-US" dirty="0"/>
              <a:t>Since our three representations (logic circuit, truth table, logic expression) are equivalent </a:t>
            </a:r>
          </a:p>
          <a:p>
            <a:r>
              <a:rPr lang="en-US" dirty="0"/>
              <a:t>  - We can also represent logic circuits using an expression.</a:t>
            </a:r>
          </a:p>
          <a:p>
            <a:endParaRPr lang="en-US" dirty="0"/>
          </a:p>
          <a:p>
            <a:r>
              <a:rPr lang="en-US" dirty="0"/>
              <a:t>Substitution Method:</a:t>
            </a:r>
          </a:p>
          <a:p>
            <a:r>
              <a:rPr lang="en-US" dirty="0"/>
              <a:t>  - Label each intermediate result with a new variable.</a:t>
            </a:r>
          </a:p>
          <a:p>
            <a:r>
              <a:rPr lang="en-US" dirty="0"/>
              <a:t>  - Write an expression for each intermediate variable in terms of the inputs</a:t>
            </a:r>
          </a:p>
          <a:p>
            <a:r>
              <a:rPr lang="en-US" dirty="0"/>
              <a:t>  - Write an expression for the output in terms of the intermediate variables.</a:t>
            </a:r>
          </a:p>
          <a:p>
            <a:r>
              <a:rPr lang="en-US" dirty="0"/>
              <a:t>  - Perform substitution until the output expressed in terms of the inputs.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9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might be able to do one like this without the intermediate steps and without substitution.</a:t>
            </a:r>
          </a:p>
          <a:p>
            <a:r>
              <a:rPr lang="en-US" dirty="0"/>
              <a:t>But it doesn’t take too many more gates to make it impossible to “just see” the answer. </a:t>
            </a:r>
          </a:p>
          <a:p>
            <a:r>
              <a:rPr lang="en-US" dirty="0"/>
              <a:t>Practice the process, so that you will be able to apply this to more complex logic circuits.</a:t>
            </a:r>
          </a:p>
          <a:p>
            <a:r>
              <a:rPr lang="en-US" dirty="0"/>
              <a:t>Also, way less likely to make mistakes if you follow the process and move in smaller steps.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98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slide for your reference if you want to review/practice again later.</a:t>
            </a:r>
          </a:p>
          <a:p>
            <a:endParaRPr lang="en-US" dirty="0"/>
          </a:p>
          <a:p>
            <a:r>
              <a:rPr lang="en-US" dirty="0"/>
              <a:t>If there are more inputs, and more gates there will be… </a:t>
            </a:r>
          </a:p>
          <a:p>
            <a:r>
              <a:rPr lang="en-US" dirty="0"/>
              <a:t>  - more intermediate labels</a:t>
            </a:r>
          </a:p>
          <a:p>
            <a:r>
              <a:rPr lang="en-US" dirty="0"/>
              <a:t>  - more substitution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7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80D9-BA13-8540-B1CE-F24677B2E3BE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8147-15D8-6A41-A70E-8F3DD873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4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d-tech.com.tw/product_info.php/" TargetMode="External"/><Relationship Id="rId3" Type="http://schemas.openxmlformats.org/officeDocument/2006/relationships/hyperlink" Target="https://www.ti.com/lit/ds/sdls152/sdls152.pdf" TargetMode="External"/><Relationship Id="rId7" Type="http://schemas.openxmlformats.org/officeDocument/2006/relationships/image" Target="../media/image2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tes.com/en-us/teaching-resource/logic-gate-symbols-for-powerpoint-11139006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9394AA-E422-7345-BA7B-E4725ABB20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HA3 </a:t>
            </a:r>
            <a:r>
              <a:rPr lang="en-US" dirty="0"/>
              <a:t>– Logic Gates to </a:t>
            </a:r>
            <a:br>
              <a:rPr lang="en-US" dirty="0"/>
            </a:br>
            <a:r>
              <a:rPr lang="en-US" dirty="0"/>
              <a:t>		Logic Circuits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E371DEA-6D42-6A4F-9DEF-D1CAEDAC07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24E85D-DA53-7A41-A862-BFAE03383809}"/>
                  </a:ext>
                </a:extLst>
              </p:cNvPr>
              <p:cNvSpPr txBox="1"/>
              <p:nvPr/>
            </p:nvSpPr>
            <p:spPr>
              <a:xfrm>
                <a:off x="3199480" y="2075400"/>
                <a:ext cx="2467920" cy="629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24E85D-DA53-7A41-A862-BFAE03383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480" y="2075400"/>
                <a:ext cx="2467920" cy="629018"/>
              </a:xfrm>
              <a:prstGeom prst="rect">
                <a:avLst/>
              </a:prstGeom>
              <a:blipFill>
                <a:blip r:embed="rId3"/>
                <a:stretch>
                  <a:fillRect l="-3608" r="-2577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D235CAB-588E-2441-8BCA-9196146C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779" y="92357"/>
            <a:ext cx="5883287" cy="645300"/>
          </a:xfrm>
        </p:spPr>
        <p:txBody>
          <a:bodyPr/>
          <a:lstStyle/>
          <a:p>
            <a:r>
              <a:rPr lang="en-US" dirty="0"/>
              <a:t>Logic Expressions to Logic Circuits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6425C-5B47-0142-BFC2-31C546A49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447" y="762647"/>
            <a:ext cx="6450648" cy="1659900"/>
          </a:xfrm>
        </p:spPr>
        <p:txBody>
          <a:bodyPr/>
          <a:lstStyle/>
          <a:p>
            <a:r>
              <a:rPr lang="en-US" sz="2000" dirty="0"/>
              <a:t>We can do a </a:t>
            </a:r>
            <a:r>
              <a:rPr lang="en-US" sz="2000" b="1" i="1" dirty="0"/>
              <a:t>Direct Implementation </a:t>
            </a:r>
            <a:r>
              <a:rPr lang="en-US" sz="2000" dirty="0"/>
              <a:t>of a Boolean function described by a logic expression as logic circuit.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D5C6B-FBB2-504D-9C1D-A88BDF64D08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2041C6-7A07-BF42-93D0-A9D4CB64B8B6}"/>
              </a:ext>
            </a:extLst>
          </p:cNvPr>
          <p:cNvGrpSpPr/>
          <p:nvPr/>
        </p:nvGrpSpPr>
        <p:grpSpPr>
          <a:xfrm>
            <a:off x="4141212" y="2243860"/>
            <a:ext cx="1487075" cy="439538"/>
            <a:chOff x="4141212" y="2243860"/>
            <a:chExt cx="1487075" cy="43953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1DD583F-6AC9-C448-B3C7-A81F464DE0B1}"/>
                </a:ext>
              </a:extLst>
            </p:cNvPr>
            <p:cNvSpPr/>
            <p:nvPr/>
          </p:nvSpPr>
          <p:spPr>
            <a:xfrm>
              <a:off x="4141212" y="2270134"/>
              <a:ext cx="357215" cy="413264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713B2BD-8543-7049-85AF-C87EACB7DD31}"/>
                </a:ext>
              </a:extLst>
            </p:cNvPr>
            <p:cNvSpPr/>
            <p:nvPr/>
          </p:nvSpPr>
          <p:spPr>
            <a:xfrm>
              <a:off x="5271072" y="2243860"/>
              <a:ext cx="357215" cy="413264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B6AEA9-A46F-5242-80A4-8315FD823B5C}"/>
              </a:ext>
            </a:extLst>
          </p:cNvPr>
          <p:cNvGrpSpPr/>
          <p:nvPr/>
        </p:nvGrpSpPr>
        <p:grpSpPr>
          <a:xfrm>
            <a:off x="1714447" y="3258401"/>
            <a:ext cx="304892" cy="1281261"/>
            <a:chOff x="1975945" y="3258401"/>
            <a:chExt cx="304892" cy="128126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0EBCCC-5A8A-8A47-ACF2-AECB77F9D9A9}"/>
                </a:ext>
              </a:extLst>
            </p:cNvPr>
            <p:cNvSpPr txBox="1"/>
            <p:nvPr/>
          </p:nvSpPr>
          <p:spPr>
            <a:xfrm>
              <a:off x="1975945" y="4231885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072EDB-90F3-364B-8F9E-21CC0C06AFBE}"/>
                </a:ext>
              </a:extLst>
            </p:cNvPr>
            <p:cNvSpPr txBox="1"/>
            <p:nvPr/>
          </p:nvSpPr>
          <p:spPr>
            <a:xfrm>
              <a:off x="1975945" y="3258401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3A7164E-A402-7E42-9759-47B57157317B}"/>
              </a:ext>
            </a:extLst>
          </p:cNvPr>
          <p:cNvSpPr/>
          <p:nvPr/>
        </p:nvSpPr>
        <p:spPr>
          <a:xfrm>
            <a:off x="4130701" y="2182821"/>
            <a:ext cx="430788" cy="473847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19B060-9C01-2E4A-954F-3AD7E03380F8}"/>
              </a:ext>
            </a:extLst>
          </p:cNvPr>
          <p:cNvGrpSpPr>
            <a:grpSpLocks noChangeAspect="1"/>
          </p:cNvGrpSpPr>
          <p:nvPr/>
        </p:nvGrpSpPr>
        <p:grpSpPr>
          <a:xfrm>
            <a:off x="2019339" y="3175902"/>
            <a:ext cx="1493427" cy="476503"/>
            <a:chOff x="-537708" y="5807937"/>
            <a:chExt cx="2365014" cy="75287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D2A4E52-A615-B94E-B9E0-98AE693D2B48}"/>
                </a:ext>
              </a:extLst>
            </p:cNvPr>
            <p:cNvCxnSpPr>
              <a:cxnSpLocks/>
              <a:stCxn id="10" idx="3"/>
              <a:endCxn id="23" idx="3"/>
            </p:cNvCxnSpPr>
            <p:nvPr/>
          </p:nvCxnSpPr>
          <p:spPr>
            <a:xfrm>
              <a:off x="-537708" y="6181430"/>
              <a:ext cx="1323152" cy="29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926A3E3-CD40-754E-9406-04DD0468DB1F}"/>
                </a:ext>
              </a:extLst>
            </p:cNvPr>
            <p:cNvCxnSpPr/>
            <p:nvPr/>
          </p:nvCxnSpPr>
          <p:spPr>
            <a:xfrm flipV="1">
              <a:off x="1563383" y="6183730"/>
              <a:ext cx="263923" cy="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99BFDB3-0A31-464F-9E81-36B9BC1176DB}"/>
                </a:ext>
              </a:extLst>
            </p:cNvPr>
            <p:cNvSpPr/>
            <p:nvPr/>
          </p:nvSpPr>
          <p:spPr>
            <a:xfrm>
              <a:off x="1446530" y="6125012"/>
              <a:ext cx="120028" cy="1174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6435BA12-FF3E-2D4D-8CBB-8C2AF04514F5}"/>
                </a:ext>
              </a:extLst>
            </p:cNvPr>
            <p:cNvSpPr/>
            <p:nvPr/>
          </p:nvSpPr>
          <p:spPr>
            <a:xfrm rot="5400000">
              <a:off x="733521" y="5859860"/>
              <a:ext cx="752875" cy="649030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587850A-8552-2E41-95BD-AC2CA65C290C}"/>
              </a:ext>
            </a:extLst>
          </p:cNvPr>
          <p:cNvSpPr/>
          <p:nvPr/>
        </p:nvSpPr>
        <p:spPr>
          <a:xfrm>
            <a:off x="4903345" y="2230572"/>
            <a:ext cx="724941" cy="413264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472BBF-B2B4-5243-A07D-3CDAABFE64EA}"/>
              </a:ext>
            </a:extLst>
          </p:cNvPr>
          <p:cNvGrpSpPr/>
          <p:nvPr/>
        </p:nvGrpSpPr>
        <p:grpSpPr>
          <a:xfrm>
            <a:off x="2019339" y="3375130"/>
            <a:ext cx="1743499" cy="1157098"/>
            <a:chOff x="2019339" y="3375130"/>
            <a:chExt cx="1743499" cy="115709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2725DD3-7D5E-9A43-9495-F598E2A08B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19339" y="4099670"/>
              <a:ext cx="1743499" cy="432558"/>
              <a:chOff x="2622370" y="1715660"/>
              <a:chExt cx="2987201" cy="74111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397F5E2-55D5-EA4F-8D5E-9EBC42FB43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2370" y="2266409"/>
                <a:ext cx="183563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7F949EC-D0C6-3545-A843-1E8D1EA49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4687" y="1903060"/>
                <a:ext cx="1043316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B2FA400-8355-AF4E-A566-3C2DD735E523}"/>
                  </a:ext>
                </a:extLst>
              </p:cNvPr>
              <p:cNvCxnSpPr/>
              <p:nvPr/>
            </p:nvCxnSpPr>
            <p:spPr>
              <a:xfrm flipV="1">
                <a:off x="5346318" y="2086964"/>
                <a:ext cx="263253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Delay 17">
                <a:extLst>
                  <a:ext uri="{FF2B5EF4-FFF2-40B4-BE49-F238E27FC236}">
                    <a16:creationId xmlns:a16="http://schemas.microsoft.com/office/drawing/2014/main" id="{D8C827BB-14C1-AF42-AB4B-FB196F286CCE}"/>
                  </a:ext>
                </a:extLst>
              </p:cNvPr>
              <p:cNvSpPr/>
              <p:nvPr/>
            </p:nvSpPr>
            <p:spPr>
              <a:xfrm>
                <a:off x="4451796" y="1715660"/>
                <a:ext cx="882699" cy="741118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044A6F6-165E-B44B-A175-1CD89D7F46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0772" y="3407582"/>
              <a:ext cx="0" cy="801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F2588B0-E0EA-654E-A06C-021B7E4D5145}"/>
                </a:ext>
              </a:extLst>
            </p:cNvPr>
            <p:cNvSpPr/>
            <p:nvPr/>
          </p:nvSpPr>
          <p:spPr>
            <a:xfrm>
              <a:off x="2450251" y="3375130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B2A2F65-FB81-8843-AC6E-E00F1C83B37B}"/>
              </a:ext>
            </a:extLst>
          </p:cNvPr>
          <p:cNvSpPr/>
          <p:nvPr/>
        </p:nvSpPr>
        <p:spPr>
          <a:xfrm>
            <a:off x="4130701" y="2196566"/>
            <a:ext cx="1486495" cy="473847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6C0237-331D-C245-9E5D-C875DCFD8F9D}"/>
              </a:ext>
            </a:extLst>
          </p:cNvPr>
          <p:cNvGrpSpPr/>
          <p:nvPr/>
        </p:nvGrpSpPr>
        <p:grpSpPr>
          <a:xfrm>
            <a:off x="3512766" y="3418092"/>
            <a:ext cx="1501866" cy="899579"/>
            <a:chOff x="3512766" y="3418092"/>
            <a:chExt cx="1501866" cy="8995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DAE801D-D6C9-8B4C-AA8D-39761DF7EA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00232" y="3601110"/>
              <a:ext cx="914400" cy="413735"/>
              <a:chOff x="3675121" y="3048834"/>
              <a:chExt cx="1599238" cy="72360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2D7F1A4-51DD-BD42-ADBE-890383CE528C}"/>
                  </a:ext>
                </a:extLst>
              </p:cNvPr>
              <p:cNvCxnSpPr/>
              <p:nvPr/>
            </p:nvCxnSpPr>
            <p:spPr>
              <a:xfrm flipV="1">
                <a:off x="3675121" y="359693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5E00BDA-FADA-4B4F-877D-DCDE8C1D81BC}"/>
                  </a:ext>
                </a:extLst>
              </p:cNvPr>
              <p:cNvCxnSpPr/>
              <p:nvPr/>
            </p:nvCxnSpPr>
            <p:spPr>
              <a:xfrm flipV="1">
                <a:off x="3675121" y="323358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7ECB774-4599-8F4A-9C6A-7529AE577B60}"/>
                  </a:ext>
                </a:extLst>
              </p:cNvPr>
              <p:cNvCxnSpPr/>
              <p:nvPr/>
            </p:nvCxnSpPr>
            <p:spPr>
              <a:xfrm flipV="1">
                <a:off x="5010436" y="3412939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B2CC723-D996-AF40-8F0F-2C6B8207955A}"/>
                  </a:ext>
                </a:extLst>
              </p:cNvPr>
              <p:cNvGrpSpPr/>
              <p:nvPr/>
            </p:nvGrpSpPr>
            <p:grpSpPr>
              <a:xfrm>
                <a:off x="3990333" y="3048834"/>
                <a:ext cx="1016928" cy="723601"/>
                <a:chOff x="3990333" y="3048834"/>
                <a:chExt cx="1016928" cy="723601"/>
              </a:xfrm>
            </p:grpSpPr>
            <p:sp>
              <p:nvSpPr>
                <p:cNvPr id="29" name="Stored Data 71">
                  <a:extLst>
                    <a:ext uri="{FF2B5EF4-FFF2-40B4-BE49-F238E27FC236}">
                      <a16:creationId xmlns:a16="http://schemas.microsoft.com/office/drawing/2014/main" id="{E8E5FFCF-B6B7-7446-9E11-F928E0C2FC85}"/>
                    </a:ext>
                  </a:extLst>
                </p:cNvPr>
                <p:cNvSpPr/>
                <p:nvPr/>
              </p:nvSpPr>
              <p:spPr>
                <a:xfrm rot="10800000">
                  <a:off x="3997592" y="3048854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Stored Data 71">
                  <a:extLst>
                    <a:ext uri="{FF2B5EF4-FFF2-40B4-BE49-F238E27FC236}">
                      <a16:creationId xmlns:a16="http://schemas.microsoft.com/office/drawing/2014/main" id="{B2F3DF2E-E602-C743-A59D-DB621EA1F30C}"/>
                    </a:ext>
                  </a:extLst>
                </p:cNvPr>
                <p:cNvSpPr/>
                <p:nvPr/>
              </p:nvSpPr>
              <p:spPr>
                <a:xfrm rot="10800000">
                  <a:off x="3990333" y="3048834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95315E8-1936-2E4D-8D14-0F04835287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12766" y="3418092"/>
              <a:ext cx="587466" cy="64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CFA07A-76AC-CC4D-83E3-4CDA2B99E0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2585" y="4315949"/>
              <a:ext cx="438627" cy="17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BAB7F51-4928-B846-879C-479B9B185C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0232" y="3428316"/>
              <a:ext cx="0" cy="2787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92AC01D-93F8-C247-B597-FF3F3C4701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6133" y="3914500"/>
              <a:ext cx="0" cy="4014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6E19E3F5-C259-8942-83E0-AD8E9F596A14}"/>
              </a:ext>
            </a:extLst>
          </p:cNvPr>
          <p:cNvSpPr/>
          <p:nvPr/>
        </p:nvSpPr>
        <p:spPr>
          <a:xfrm>
            <a:off x="4116133" y="2078224"/>
            <a:ext cx="1551267" cy="626193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915E22F-3EC8-6A4B-B698-DBF0B31E9C75}"/>
              </a:ext>
            </a:extLst>
          </p:cNvPr>
          <p:cNvGrpSpPr/>
          <p:nvPr/>
        </p:nvGrpSpPr>
        <p:grpSpPr>
          <a:xfrm>
            <a:off x="4972043" y="3566178"/>
            <a:ext cx="1284566" cy="476503"/>
            <a:chOff x="4972043" y="3566178"/>
            <a:chExt cx="1284566" cy="47650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69ABAC5-2A50-894B-926C-23CDC4368C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72043" y="3566178"/>
              <a:ext cx="979507" cy="476503"/>
              <a:chOff x="276144" y="5807937"/>
              <a:chExt cx="1551162" cy="752875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15119AC-BD77-1845-ACB7-457D4FF0D59D}"/>
                  </a:ext>
                </a:extLst>
              </p:cNvPr>
              <p:cNvCxnSpPr>
                <a:cxnSpLocks/>
                <a:endCxn id="60" idx="3"/>
              </p:cNvCxnSpPr>
              <p:nvPr/>
            </p:nvCxnSpPr>
            <p:spPr>
              <a:xfrm>
                <a:off x="276144" y="6184375"/>
                <a:ext cx="5093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5AE0936-F884-3945-BE99-B0A2DBECDCAE}"/>
                  </a:ext>
                </a:extLst>
              </p:cNvPr>
              <p:cNvCxnSpPr/>
              <p:nvPr/>
            </p:nvCxnSpPr>
            <p:spPr>
              <a:xfrm flipV="1">
                <a:off x="1563383" y="6183730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CD0964E-DD09-774B-9F64-E42E07C6A4DD}"/>
                  </a:ext>
                </a:extLst>
              </p:cNvPr>
              <p:cNvSpPr/>
              <p:nvPr/>
            </p:nvSpPr>
            <p:spPr>
              <a:xfrm>
                <a:off x="1446530" y="6125012"/>
                <a:ext cx="120028" cy="1174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Triangle 59">
                <a:extLst>
                  <a:ext uri="{FF2B5EF4-FFF2-40B4-BE49-F238E27FC236}">
                    <a16:creationId xmlns:a16="http://schemas.microsoft.com/office/drawing/2014/main" id="{A61DAEFD-CDCE-D94E-AE26-A2D90D674328}"/>
                  </a:ext>
                </a:extLst>
              </p:cNvPr>
              <p:cNvSpPr/>
              <p:nvPr/>
            </p:nvSpPr>
            <p:spPr>
              <a:xfrm rot="5400000">
                <a:off x="733521" y="5859860"/>
                <a:ext cx="752875" cy="649030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3EBF450-BD26-A34E-BC01-1DFACE3A5461}"/>
                </a:ext>
              </a:extLst>
            </p:cNvPr>
            <p:cNvSpPr txBox="1"/>
            <p:nvPr/>
          </p:nvSpPr>
          <p:spPr>
            <a:xfrm>
              <a:off x="5962939" y="3657609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02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31" grpId="0" animBg="1"/>
      <p:bldP spid="31" grpId="1" animBg="1"/>
      <p:bldP spid="43" grpId="0" animBg="1"/>
      <p:bldP spid="43" grpId="1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C527-C8E0-EA4D-9EC9-C2DDD2C2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45" y="77585"/>
            <a:ext cx="4944300" cy="645300"/>
          </a:xfrm>
        </p:spPr>
        <p:txBody>
          <a:bodyPr/>
          <a:lstStyle/>
          <a:p>
            <a:r>
              <a:rPr lang="en-US" dirty="0"/>
              <a:t>Equivalent Representations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2B10D-9197-DA49-9CE6-D07D61A45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0659" y="765115"/>
            <a:ext cx="6211563" cy="1659900"/>
          </a:xfrm>
        </p:spPr>
        <p:txBody>
          <a:bodyPr/>
          <a:lstStyle/>
          <a:p>
            <a:r>
              <a:rPr lang="en-US" sz="2000" dirty="0"/>
              <a:t>Any Boolean Function can be expressed equivalently</a:t>
            </a:r>
          </a:p>
          <a:p>
            <a:pPr lvl="1"/>
            <a:r>
              <a:rPr lang="en-US" sz="2000" dirty="0"/>
              <a:t>as a </a:t>
            </a:r>
            <a:r>
              <a:rPr lang="en-US" sz="2000" b="1" i="1" dirty="0"/>
              <a:t>Logic Circuit </a:t>
            </a:r>
            <a:r>
              <a:rPr lang="en-US" sz="2000" dirty="0"/>
              <a:t>(a.k.a. </a:t>
            </a:r>
            <a:r>
              <a:rPr lang="en-US" sz="2000" b="1" i="1" dirty="0"/>
              <a:t>Schematic Diagram)</a:t>
            </a:r>
            <a:r>
              <a:rPr lang="en-US" sz="2000" dirty="0"/>
              <a:t>, </a:t>
            </a:r>
          </a:p>
          <a:p>
            <a:pPr lvl="1"/>
            <a:r>
              <a:rPr lang="en-US" sz="2000" dirty="0"/>
              <a:t>as a </a:t>
            </a:r>
            <a:r>
              <a:rPr lang="en-US" sz="2000" b="1" i="1" dirty="0"/>
              <a:t>Truth Table</a:t>
            </a:r>
            <a:r>
              <a:rPr lang="en-US" sz="2000" dirty="0"/>
              <a:t>, </a:t>
            </a:r>
          </a:p>
          <a:p>
            <a:pPr lvl="1"/>
            <a:r>
              <a:rPr lang="en-US" sz="2000" dirty="0"/>
              <a:t>or as a </a:t>
            </a:r>
            <a:r>
              <a:rPr lang="en-US" sz="2000" b="1" i="1" dirty="0"/>
              <a:t>Logic Expression</a:t>
            </a:r>
            <a:r>
              <a:rPr lang="en-US" sz="2000" i="1" dirty="0"/>
              <a:t>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FC08A-0001-8942-8D74-72463F92BB5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E55E86F-7E95-B045-92C4-21FF23C22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19" y="3737939"/>
            <a:ext cx="2870704" cy="985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7A285AD-F33F-E042-9222-417F81D3E175}"/>
                  </a:ext>
                </a:extLst>
              </p:cNvPr>
              <p:cNvSpPr txBox="1"/>
              <p:nvPr/>
            </p:nvSpPr>
            <p:spPr>
              <a:xfrm>
                <a:off x="3749082" y="2786188"/>
                <a:ext cx="1645835" cy="419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7A285AD-F33F-E042-9222-417F81D3E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82" y="2786188"/>
                <a:ext cx="1645835" cy="419217"/>
              </a:xfrm>
              <a:prstGeom prst="rect">
                <a:avLst/>
              </a:prstGeom>
              <a:blipFill>
                <a:blip r:embed="rId4"/>
                <a:stretch>
                  <a:fillRect l="-3876" r="-310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39">
            <a:extLst>
              <a:ext uri="{FF2B5EF4-FFF2-40B4-BE49-F238E27FC236}">
                <a16:creationId xmlns:a16="http://schemas.microsoft.com/office/drawing/2014/main" id="{4A7E2F7C-7B8C-1740-9F53-B19EB27FEF3B}"/>
              </a:ext>
            </a:extLst>
          </p:cNvPr>
          <p:cNvSpPr/>
          <p:nvPr/>
        </p:nvSpPr>
        <p:spPr>
          <a:xfrm>
            <a:off x="2405417" y="2963917"/>
            <a:ext cx="1262693" cy="640080"/>
          </a:xfrm>
          <a:custGeom>
            <a:avLst/>
            <a:gdLst>
              <a:gd name="connsiteX0" fmla="*/ 15943 w 1262693"/>
              <a:gd name="connsiteY0" fmla="*/ 640080 h 640080"/>
              <a:gd name="connsiteX1" fmla="*/ 15943 w 1262693"/>
              <a:gd name="connsiteY1" fmla="*/ 440711 h 640080"/>
              <a:gd name="connsiteX2" fmla="*/ 29952 w 1262693"/>
              <a:gd name="connsiteY2" fmla="*/ 388245 h 640080"/>
              <a:gd name="connsiteX3" fmla="*/ 57968 w 1262693"/>
              <a:gd name="connsiteY3" fmla="*/ 356766 h 640080"/>
              <a:gd name="connsiteX4" fmla="*/ 71977 w 1262693"/>
              <a:gd name="connsiteY4" fmla="*/ 325286 h 640080"/>
              <a:gd name="connsiteX5" fmla="*/ 128010 w 1262693"/>
              <a:gd name="connsiteY5" fmla="*/ 262328 h 640080"/>
              <a:gd name="connsiteX6" fmla="*/ 142018 w 1262693"/>
              <a:gd name="connsiteY6" fmla="*/ 230848 h 640080"/>
              <a:gd name="connsiteX7" fmla="*/ 198053 w 1262693"/>
              <a:gd name="connsiteY7" fmla="*/ 167890 h 640080"/>
              <a:gd name="connsiteX8" fmla="*/ 226069 w 1262693"/>
              <a:gd name="connsiteY8" fmla="*/ 136411 h 640080"/>
              <a:gd name="connsiteX9" fmla="*/ 254086 w 1262693"/>
              <a:gd name="connsiteY9" fmla="*/ 104931 h 640080"/>
              <a:gd name="connsiteX10" fmla="*/ 296111 w 1262693"/>
              <a:gd name="connsiteY10" fmla="*/ 94437 h 640080"/>
              <a:gd name="connsiteX11" fmla="*/ 380162 w 1262693"/>
              <a:gd name="connsiteY11" fmla="*/ 52465 h 640080"/>
              <a:gd name="connsiteX12" fmla="*/ 478221 w 1262693"/>
              <a:gd name="connsiteY12" fmla="*/ 31479 h 640080"/>
              <a:gd name="connsiteX13" fmla="*/ 520247 w 1262693"/>
              <a:gd name="connsiteY13" fmla="*/ 20986 h 640080"/>
              <a:gd name="connsiteX14" fmla="*/ 926491 w 1262693"/>
              <a:gd name="connsiteY14" fmla="*/ 0 h 640080"/>
              <a:gd name="connsiteX15" fmla="*/ 1262693 w 1262693"/>
              <a:gd name="connsiteY15" fmla="*/ 10493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2693" h="640080" extrusionOk="0">
                <a:moveTo>
                  <a:pt x="15943" y="640080"/>
                </a:moveTo>
                <a:cubicBezTo>
                  <a:pt x="-9013" y="539367"/>
                  <a:pt x="-6094" y="579508"/>
                  <a:pt x="15943" y="440711"/>
                </a:cubicBezTo>
                <a:cubicBezTo>
                  <a:pt x="21246" y="423548"/>
                  <a:pt x="20090" y="404993"/>
                  <a:pt x="29952" y="388245"/>
                </a:cubicBezTo>
                <a:cubicBezTo>
                  <a:pt x="35557" y="376736"/>
                  <a:pt x="50152" y="369631"/>
                  <a:pt x="57968" y="356766"/>
                </a:cubicBezTo>
                <a:cubicBezTo>
                  <a:pt x="63631" y="346358"/>
                  <a:pt x="66410" y="335722"/>
                  <a:pt x="71977" y="325286"/>
                </a:cubicBezTo>
                <a:cubicBezTo>
                  <a:pt x="88331" y="303239"/>
                  <a:pt x="128010" y="262328"/>
                  <a:pt x="128010" y="262328"/>
                </a:cubicBezTo>
                <a:cubicBezTo>
                  <a:pt x="131006" y="251579"/>
                  <a:pt x="134418" y="240923"/>
                  <a:pt x="142018" y="230848"/>
                </a:cubicBezTo>
                <a:cubicBezTo>
                  <a:pt x="157932" y="204618"/>
                  <a:pt x="177869" y="190969"/>
                  <a:pt x="198053" y="167890"/>
                </a:cubicBezTo>
                <a:cubicBezTo>
                  <a:pt x="208109" y="154985"/>
                  <a:pt x="214625" y="152720"/>
                  <a:pt x="226069" y="136411"/>
                </a:cubicBezTo>
                <a:cubicBezTo>
                  <a:pt x="233325" y="125581"/>
                  <a:pt x="238775" y="109461"/>
                  <a:pt x="254086" y="104931"/>
                </a:cubicBezTo>
                <a:cubicBezTo>
                  <a:pt x="268811" y="102500"/>
                  <a:pt x="283344" y="101273"/>
                  <a:pt x="296111" y="94437"/>
                </a:cubicBezTo>
                <a:cubicBezTo>
                  <a:pt x="327962" y="85912"/>
                  <a:pt x="348859" y="61226"/>
                  <a:pt x="380162" y="52465"/>
                </a:cubicBezTo>
                <a:cubicBezTo>
                  <a:pt x="490281" y="19114"/>
                  <a:pt x="355672" y="55106"/>
                  <a:pt x="478221" y="31479"/>
                </a:cubicBezTo>
                <a:cubicBezTo>
                  <a:pt x="490777" y="28710"/>
                  <a:pt x="504791" y="22190"/>
                  <a:pt x="520247" y="20986"/>
                </a:cubicBezTo>
                <a:cubicBezTo>
                  <a:pt x="631583" y="6426"/>
                  <a:pt x="829243" y="-7743"/>
                  <a:pt x="926491" y="0"/>
                </a:cubicBezTo>
                <a:cubicBezTo>
                  <a:pt x="1170193" y="-661"/>
                  <a:pt x="1039135" y="20965"/>
                  <a:pt x="1262693" y="10493"/>
                </a:cubicBezTo>
              </a:path>
            </a:pathLst>
          </a:custGeom>
          <a:noFill/>
          <a:ln w="127000">
            <a:solidFill>
              <a:schemeClr val="accent1"/>
            </a:solidFill>
            <a:headEnd type="triangle"/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1962 w 947383"/>
                      <a:gd name="connsiteY0" fmla="*/ 641131 h 641131"/>
                      <a:gd name="connsiteX1" fmla="*/ 11962 w 947383"/>
                      <a:gd name="connsiteY1" fmla="*/ 441435 h 641131"/>
                      <a:gd name="connsiteX2" fmla="*/ 22473 w 947383"/>
                      <a:gd name="connsiteY2" fmla="*/ 388883 h 641131"/>
                      <a:gd name="connsiteX3" fmla="*/ 43493 w 947383"/>
                      <a:gd name="connsiteY3" fmla="*/ 357352 h 641131"/>
                      <a:gd name="connsiteX4" fmla="*/ 54004 w 947383"/>
                      <a:gd name="connsiteY4" fmla="*/ 325821 h 641131"/>
                      <a:gd name="connsiteX5" fmla="*/ 96045 w 947383"/>
                      <a:gd name="connsiteY5" fmla="*/ 262759 h 641131"/>
                      <a:gd name="connsiteX6" fmla="*/ 106555 w 947383"/>
                      <a:gd name="connsiteY6" fmla="*/ 231228 h 641131"/>
                      <a:gd name="connsiteX7" fmla="*/ 148597 w 947383"/>
                      <a:gd name="connsiteY7" fmla="*/ 168166 h 641131"/>
                      <a:gd name="connsiteX8" fmla="*/ 169617 w 947383"/>
                      <a:gd name="connsiteY8" fmla="*/ 136635 h 641131"/>
                      <a:gd name="connsiteX9" fmla="*/ 190638 w 947383"/>
                      <a:gd name="connsiteY9" fmla="*/ 105104 h 641131"/>
                      <a:gd name="connsiteX10" fmla="*/ 222169 w 947383"/>
                      <a:gd name="connsiteY10" fmla="*/ 94593 h 641131"/>
                      <a:gd name="connsiteX11" fmla="*/ 285231 w 947383"/>
                      <a:gd name="connsiteY11" fmla="*/ 52552 h 641131"/>
                      <a:gd name="connsiteX12" fmla="*/ 358804 w 947383"/>
                      <a:gd name="connsiteY12" fmla="*/ 31531 h 641131"/>
                      <a:gd name="connsiteX13" fmla="*/ 390335 w 947383"/>
                      <a:gd name="connsiteY13" fmla="*/ 21021 h 641131"/>
                      <a:gd name="connsiteX14" fmla="*/ 695135 w 947383"/>
                      <a:gd name="connsiteY14" fmla="*/ 0 h 641131"/>
                      <a:gd name="connsiteX15" fmla="*/ 947383 w 947383"/>
                      <a:gd name="connsiteY15" fmla="*/ 10511 h 641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47383" h="641131">
                        <a:moveTo>
                          <a:pt x="11962" y="641131"/>
                        </a:moveTo>
                        <a:cubicBezTo>
                          <a:pt x="-4546" y="542078"/>
                          <a:pt x="-3421" y="579883"/>
                          <a:pt x="11962" y="441435"/>
                        </a:cubicBezTo>
                        <a:cubicBezTo>
                          <a:pt x="13935" y="423680"/>
                          <a:pt x="16200" y="405610"/>
                          <a:pt x="22473" y="388883"/>
                        </a:cubicBezTo>
                        <a:cubicBezTo>
                          <a:pt x="26908" y="377056"/>
                          <a:pt x="37844" y="368650"/>
                          <a:pt x="43493" y="357352"/>
                        </a:cubicBezTo>
                        <a:cubicBezTo>
                          <a:pt x="48448" y="347443"/>
                          <a:pt x="48624" y="335506"/>
                          <a:pt x="54004" y="325821"/>
                        </a:cubicBezTo>
                        <a:cubicBezTo>
                          <a:pt x="66273" y="303737"/>
                          <a:pt x="96045" y="262759"/>
                          <a:pt x="96045" y="262759"/>
                        </a:cubicBezTo>
                        <a:cubicBezTo>
                          <a:pt x="99548" y="252249"/>
                          <a:pt x="101175" y="240913"/>
                          <a:pt x="106555" y="231228"/>
                        </a:cubicBezTo>
                        <a:cubicBezTo>
                          <a:pt x="118824" y="209143"/>
                          <a:pt x="134583" y="189187"/>
                          <a:pt x="148597" y="168166"/>
                        </a:cubicBezTo>
                        <a:lnTo>
                          <a:pt x="169617" y="136635"/>
                        </a:lnTo>
                        <a:cubicBezTo>
                          <a:pt x="176624" y="126125"/>
                          <a:pt x="178654" y="109099"/>
                          <a:pt x="190638" y="105104"/>
                        </a:cubicBezTo>
                        <a:cubicBezTo>
                          <a:pt x="201148" y="101600"/>
                          <a:pt x="212484" y="99973"/>
                          <a:pt x="222169" y="94593"/>
                        </a:cubicBezTo>
                        <a:cubicBezTo>
                          <a:pt x="244253" y="82324"/>
                          <a:pt x="261264" y="60541"/>
                          <a:pt x="285231" y="52552"/>
                        </a:cubicBezTo>
                        <a:cubicBezTo>
                          <a:pt x="360831" y="27353"/>
                          <a:pt x="266422" y="57926"/>
                          <a:pt x="358804" y="31531"/>
                        </a:cubicBezTo>
                        <a:cubicBezTo>
                          <a:pt x="369457" y="28487"/>
                          <a:pt x="379407" y="22842"/>
                          <a:pt x="390335" y="21021"/>
                        </a:cubicBezTo>
                        <a:cubicBezTo>
                          <a:pt x="476404" y="6677"/>
                          <a:pt x="626286" y="3443"/>
                          <a:pt x="695135" y="0"/>
                        </a:cubicBezTo>
                        <a:cubicBezTo>
                          <a:pt x="877225" y="13007"/>
                          <a:pt x="793107" y="10511"/>
                          <a:pt x="947383" y="10511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14A202E-FBB0-704A-9301-E0399CE41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535" y="3777144"/>
            <a:ext cx="1096494" cy="1336953"/>
          </a:xfrm>
          <a:prstGeom prst="rect">
            <a:avLst/>
          </a:prstGeom>
        </p:spPr>
      </p:pic>
      <p:sp>
        <p:nvSpPr>
          <p:cNvPr id="43" name="Freeform 42">
            <a:extLst>
              <a:ext uri="{FF2B5EF4-FFF2-40B4-BE49-F238E27FC236}">
                <a16:creationId xmlns:a16="http://schemas.microsoft.com/office/drawing/2014/main" id="{E8269D26-6079-1748-B4DA-48D8C0B2A44A}"/>
              </a:ext>
            </a:extLst>
          </p:cNvPr>
          <p:cNvSpPr/>
          <p:nvPr/>
        </p:nvSpPr>
        <p:spPr>
          <a:xfrm rot="4426849">
            <a:off x="5490083" y="3030093"/>
            <a:ext cx="947383" cy="640080"/>
          </a:xfrm>
          <a:custGeom>
            <a:avLst/>
            <a:gdLst>
              <a:gd name="connsiteX0" fmla="*/ 11962 w 947383"/>
              <a:gd name="connsiteY0" fmla="*/ 640080 h 640080"/>
              <a:gd name="connsiteX1" fmla="*/ 11962 w 947383"/>
              <a:gd name="connsiteY1" fmla="*/ 440711 h 640080"/>
              <a:gd name="connsiteX2" fmla="*/ 22473 w 947383"/>
              <a:gd name="connsiteY2" fmla="*/ 388245 h 640080"/>
              <a:gd name="connsiteX3" fmla="*/ 43493 w 947383"/>
              <a:gd name="connsiteY3" fmla="*/ 356766 h 640080"/>
              <a:gd name="connsiteX4" fmla="*/ 54004 w 947383"/>
              <a:gd name="connsiteY4" fmla="*/ 325286 h 640080"/>
              <a:gd name="connsiteX5" fmla="*/ 96045 w 947383"/>
              <a:gd name="connsiteY5" fmla="*/ 262328 h 640080"/>
              <a:gd name="connsiteX6" fmla="*/ 106555 w 947383"/>
              <a:gd name="connsiteY6" fmla="*/ 230848 h 640080"/>
              <a:gd name="connsiteX7" fmla="*/ 148597 w 947383"/>
              <a:gd name="connsiteY7" fmla="*/ 167890 h 640080"/>
              <a:gd name="connsiteX8" fmla="*/ 169617 w 947383"/>
              <a:gd name="connsiteY8" fmla="*/ 136411 h 640080"/>
              <a:gd name="connsiteX9" fmla="*/ 190638 w 947383"/>
              <a:gd name="connsiteY9" fmla="*/ 104931 h 640080"/>
              <a:gd name="connsiteX10" fmla="*/ 222169 w 947383"/>
              <a:gd name="connsiteY10" fmla="*/ 94437 h 640080"/>
              <a:gd name="connsiteX11" fmla="*/ 285231 w 947383"/>
              <a:gd name="connsiteY11" fmla="*/ 52465 h 640080"/>
              <a:gd name="connsiteX12" fmla="*/ 358804 w 947383"/>
              <a:gd name="connsiteY12" fmla="*/ 31479 h 640080"/>
              <a:gd name="connsiteX13" fmla="*/ 390335 w 947383"/>
              <a:gd name="connsiteY13" fmla="*/ 20986 h 640080"/>
              <a:gd name="connsiteX14" fmla="*/ 695135 w 947383"/>
              <a:gd name="connsiteY14" fmla="*/ 0 h 640080"/>
              <a:gd name="connsiteX15" fmla="*/ 947383 w 947383"/>
              <a:gd name="connsiteY15" fmla="*/ 10493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7383" h="640080" extrusionOk="0">
                <a:moveTo>
                  <a:pt x="11962" y="640080"/>
                </a:moveTo>
                <a:cubicBezTo>
                  <a:pt x="-9699" y="538011"/>
                  <a:pt x="-4010" y="579153"/>
                  <a:pt x="11962" y="440711"/>
                </a:cubicBezTo>
                <a:cubicBezTo>
                  <a:pt x="16466" y="423518"/>
                  <a:pt x="15745" y="404959"/>
                  <a:pt x="22473" y="388245"/>
                </a:cubicBezTo>
                <a:cubicBezTo>
                  <a:pt x="25661" y="377655"/>
                  <a:pt x="37661" y="369055"/>
                  <a:pt x="43493" y="356766"/>
                </a:cubicBezTo>
                <a:cubicBezTo>
                  <a:pt x="46904" y="346029"/>
                  <a:pt x="49767" y="335502"/>
                  <a:pt x="54004" y="325286"/>
                </a:cubicBezTo>
                <a:cubicBezTo>
                  <a:pt x="66274" y="303239"/>
                  <a:pt x="96045" y="262328"/>
                  <a:pt x="96045" y="262328"/>
                </a:cubicBezTo>
                <a:cubicBezTo>
                  <a:pt x="97366" y="251501"/>
                  <a:pt x="99992" y="241632"/>
                  <a:pt x="106555" y="230848"/>
                </a:cubicBezTo>
                <a:cubicBezTo>
                  <a:pt x="118442" y="205154"/>
                  <a:pt x="134209" y="189396"/>
                  <a:pt x="148597" y="167890"/>
                </a:cubicBezTo>
                <a:cubicBezTo>
                  <a:pt x="160578" y="153466"/>
                  <a:pt x="162222" y="143191"/>
                  <a:pt x="169617" y="136411"/>
                </a:cubicBezTo>
                <a:cubicBezTo>
                  <a:pt x="176373" y="125877"/>
                  <a:pt x="179900" y="109939"/>
                  <a:pt x="190638" y="104931"/>
                </a:cubicBezTo>
                <a:cubicBezTo>
                  <a:pt x="201248" y="101582"/>
                  <a:pt x="212673" y="101765"/>
                  <a:pt x="222169" y="94437"/>
                </a:cubicBezTo>
                <a:cubicBezTo>
                  <a:pt x="245373" y="83914"/>
                  <a:pt x="261861" y="61172"/>
                  <a:pt x="285231" y="52465"/>
                </a:cubicBezTo>
                <a:cubicBezTo>
                  <a:pt x="374477" y="15360"/>
                  <a:pt x="267836" y="51179"/>
                  <a:pt x="358804" y="31479"/>
                </a:cubicBezTo>
                <a:cubicBezTo>
                  <a:pt x="368956" y="28522"/>
                  <a:pt x="379155" y="22630"/>
                  <a:pt x="390335" y="20986"/>
                </a:cubicBezTo>
                <a:cubicBezTo>
                  <a:pt x="464498" y="5821"/>
                  <a:pt x="625131" y="1082"/>
                  <a:pt x="695135" y="0"/>
                </a:cubicBezTo>
                <a:cubicBezTo>
                  <a:pt x="878062" y="1660"/>
                  <a:pt x="784800" y="15344"/>
                  <a:pt x="947383" y="10493"/>
                </a:cubicBezTo>
              </a:path>
            </a:pathLst>
          </a:custGeom>
          <a:noFill/>
          <a:ln w="127000">
            <a:solidFill>
              <a:schemeClr val="accent1"/>
            </a:solidFill>
            <a:headEnd type="triangle"/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1962 w 947383"/>
                      <a:gd name="connsiteY0" fmla="*/ 641131 h 641131"/>
                      <a:gd name="connsiteX1" fmla="*/ 11962 w 947383"/>
                      <a:gd name="connsiteY1" fmla="*/ 441435 h 641131"/>
                      <a:gd name="connsiteX2" fmla="*/ 22473 w 947383"/>
                      <a:gd name="connsiteY2" fmla="*/ 388883 h 641131"/>
                      <a:gd name="connsiteX3" fmla="*/ 43493 w 947383"/>
                      <a:gd name="connsiteY3" fmla="*/ 357352 h 641131"/>
                      <a:gd name="connsiteX4" fmla="*/ 54004 w 947383"/>
                      <a:gd name="connsiteY4" fmla="*/ 325821 h 641131"/>
                      <a:gd name="connsiteX5" fmla="*/ 96045 w 947383"/>
                      <a:gd name="connsiteY5" fmla="*/ 262759 h 641131"/>
                      <a:gd name="connsiteX6" fmla="*/ 106555 w 947383"/>
                      <a:gd name="connsiteY6" fmla="*/ 231228 h 641131"/>
                      <a:gd name="connsiteX7" fmla="*/ 148597 w 947383"/>
                      <a:gd name="connsiteY7" fmla="*/ 168166 h 641131"/>
                      <a:gd name="connsiteX8" fmla="*/ 169617 w 947383"/>
                      <a:gd name="connsiteY8" fmla="*/ 136635 h 641131"/>
                      <a:gd name="connsiteX9" fmla="*/ 190638 w 947383"/>
                      <a:gd name="connsiteY9" fmla="*/ 105104 h 641131"/>
                      <a:gd name="connsiteX10" fmla="*/ 222169 w 947383"/>
                      <a:gd name="connsiteY10" fmla="*/ 94593 h 641131"/>
                      <a:gd name="connsiteX11" fmla="*/ 285231 w 947383"/>
                      <a:gd name="connsiteY11" fmla="*/ 52552 h 641131"/>
                      <a:gd name="connsiteX12" fmla="*/ 358804 w 947383"/>
                      <a:gd name="connsiteY12" fmla="*/ 31531 h 641131"/>
                      <a:gd name="connsiteX13" fmla="*/ 390335 w 947383"/>
                      <a:gd name="connsiteY13" fmla="*/ 21021 h 641131"/>
                      <a:gd name="connsiteX14" fmla="*/ 695135 w 947383"/>
                      <a:gd name="connsiteY14" fmla="*/ 0 h 641131"/>
                      <a:gd name="connsiteX15" fmla="*/ 947383 w 947383"/>
                      <a:gd name="connsiteY15" fmla="*/ 10511 h 641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47383" h="641131">
                        <a:moveTo>
                          <a:pt x="11962" y="641131"/>
                        </a:moveTo>
                        <a:cubicBezTo>
                          <a:pt x="-4546" y="542078"/>
                          <a:pt x="-3421" y="579883"/>
                          <a:pt x="11962" y="441435"/>
                        </a:cubicBezTo>
                        <a:cubicBezTo>
                          <a:pt x="13935" y="423680"/>
                          <a:pt x="16200" y="405610"/>
                          <a:pt x="22473" y="388883"/>
                        </a:cubicBezTo>
                        <a:cubicBezTo>
                          <a:pt x="26908" y="377056"/>
                          <a:pt x="37844" y="368650"/>
                          <a:pt x="43493" y="357352"/>
                        </a:cubicBezTo>
                        <a:cubicBezTo>
                          <a:pt x="48448" y="347443"/>
                          <a:pt x="48624" y="335506"/>
                          <a:pt x="54004" y="325821"/>
                        </a:cubicBezTo>
                        <a:cubicBezTo>
                          <a:pt x="66273" y="303737"/>
                          <a:pt x="96045" y="262759"/>
                          <a:pt x="96045" y="262759"/>
                        </a:cubicBezTo>
                        <a:cubicBezTo>
                          <a:pt x="99548" y="252249"/>
                          <a:pt x="101175" y="240913"/>
                          <a:pt x="106555" y="231228"/>
                        </a:cubicBezTo>
                        <a:cubicBezTo>
                          <a:pt x="118824" y="209143"/>
                          <a:pt x="134583" y="189187"/>
                          <a:pt x="148597" y="168166"/>
                        </a:cubicBezTo>
                        <a:lnTo>
                          <a:pt x="169617" y="136635"/>
                        </a:lnTo>
                        <a:cubicBezTo>
                          <a:pt x="176624" y="126125"/>
                          <a:pt x="178654" y="109099"/>
                          <a:pt x="190638" y="105104"/>
                        </a:cubicBezTo>
                        <a:cubicBezTo>
                          <a:pt x="201148" y="101600"/>
                          <a:pt x="212484" y="99973"/>
                          <a:pt x="222169" y="94593"/>
                        </a:cubicBezTo>
                        <a:cubicBezTo>
                          <a:pt x="244253" y="82324"/>
                          <a:pt x="261264" y="60541"/>
                          <a:pt x="285231" y="52552"/>
                        </a:cubicBezTo>
                        <a:cubicBezTo>
                          <a:pt x="360831" y="27353"/>
                          <a:pt x="266422" y="57926"/>
                          <a:pt x="358804" y="31531"/>
                        </a:cubicBezTo>
                        <a:cubicBezTo>
                          <a:pt x="369457" y="28487"/>
                          <a:pt x="379407" y="22842"/>
                          <a:pt x="390335" y="21021"/>
                        </a:cubicBezTo>
                        <a:cubicBezTo>
                          <a:pt x="476404" y="6677"/>
                          <a:pt x="626286" y="3443"/>
                          <a:pt x="695135" y="0"/>
                        </a:cubicBezTo>
                        <a:cubicBezTo>
                          <a:pt x="877225" y="13007"/>
                          <a:pt x="793107" y="10511"/>
                          <a:pt x="947383" y="10511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4A88032-8F92-254C-9E9C-D991C7D31ED8}"/>
              </a:ext>
            </a:extLst>
          </p:cNvPr>
          <p:cNvSpPr/>
          <p:nvPr/>
        </p:nvSpPr>
        <p:spPr>
          <a:xfrm>
            <a:off x="3815255" y="4267200"/>
            <a:ext cx="2256280" cy="429768"/>
          </a:xfrm>
          <a:custGeom>
            <a:avLst/>
            <a:gdLst>
              <a:gd name="connsiteX0" fmla="*/ 0 w 2256280"/>
              <a:gd name="connsiteY0" fmla="*/ 0 h 429768"/>
              <a:gd name="connsiteX1" fmla="*/ 23346 w 2256280"/>
              <a:gd name="connsiteY1" fmla="*/ 52411 h 429768"/>
              <a:gd name="connsiteX2" fmla="*/ 58365 w 2256280"/>
              <a:gd name="connsiteY2" fmla="*/ 73374 h 429768"/>
              <a:gd name="connsiteX3" fmla="*/ 93384 w 2256280"/>
              <a:gd name="connsiteY3" fmla="*/ 104821 h 429768"/>
              <a:gd name="connsiteX4" fmla="*/ 198442 w 2256280"/>
              <a:gd name="connsiteY4" fmla="*/ 136267 h 429768"/>
              <a:gd name="connsiteX5" fmla="*/ 303499 w 2256280"/>
              <a:gd name="connsiteY5" fmla="*/ 178196 h 429768"/>
              <a:gd name="connsiteX6" fmla="*/ 385211 w 2256280"/>
              <a:gd name="connsiteY6" fmla="*/ 199161 h 429768"/>
              <a:gd name="connsiteX7" fmla="*/ 431903 w 2256280"/>
              <a:gd name="connsiteY7" fmla="*/ 220124 h 429768"/>
              <a:gd name="connsiteX8" fmla="*/ 478595 w 2256280"/>
              <a:gd name="connsiteY8" fmla="*/ 230607 h 429768"/>
              <a:gd name="connsiteX9" fmla="*/ 571980 w 2256280"/>
              <a:gd name="connsiteY9" fmla="*/ 262054 h 429768"/>
              <a:gd name="connsiteX10" fmla="*/ 606999 w 2256280"/>
              <a:gd name="connsiteY10" fmla="*/ 283017 h 429768"/>
              <a:gd name="connsiteX11" fmla="*/ 688711 w 2256280"/>
              <a:gd name="connsiteY11" fmla="*/ 303982 h 429768"/>
              <a:gd name="connsiteX12" fmla="*/ 723730 w 2256280"/>
              <a:gd name="connsiteY12" fmla="*/ 314464 h 429768"/>
              <a:gd name="connsiteX13" fmla="*/ 782095 w 2256280"/>
              <a:gd name="connsiteY13" fmla="*/ 335428 h 429768"/>
              <a:gd name="connsiteX14" fmla="*/ 922171 w 2256280"/>
              <a:gd name="connsiteY14" fmla="*/ 356393 h 429768"/>
              <a:gd name="connsiteX15" fmla="*/ 980537 w 2256280"/>
              <a:gd name="connsiteY15" fmla="*/ 366875 h 429768"/>
              <a:gd name="connsiteX16" fmla="*/ 1073922 w 2256280"/>
              <a:gd name="connsiteY16" fmla="*/ 387839 h 429768"/>
              <a:gd name="connsiteX17" fmla="*/ 1260690 w 2256280"/>
              <a:gd name="connsiteY17" fmla="*/ 398321 h 429768"/>
              <a:gd name="connsiteX18" fmla="*/ 1389094 w 2256280"/>
              <a:gd name="connsiteY18" fmla="*/ 408803 h 429768"/>
              <a:gd name="connsiteX19" fmla="*/ 1669247 w 2256280"/>
              <a:gd name="connsiteY19" fmla="*/ 429768 h 429768"/>
              <a:gd name="connsiteX20" fmla="*/ 2136170 w 2256280"/>
              <a:gd name="connsiteY20" fmla="*/ 419286 h 429768"/>
              <a:gd name="connsiteX21" fmla="*/ 2194535 w 2256280"/>
              <a:gd name="connsiteY21" fmla="*/ 408803 h 42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56280" h="429768" extrusionOk="0">
                <a:moveTo>
                  <a:pt x="0" y="0"/>
                </a:moveTo>
                <a:cubicBezTo>
                  <a:pt x="7227" y="17128"/>
                  <a:pt x="9331" y="37789"/>
                  <a:pt x="23346" y="52411"/>
                </a:cubicBezTo>
                <a:cubicBezTo>
                  <a:pt x="32586" y="62891"/>
                  <a:pt x="45611" y="65372"/>
                  <a:pt x="58365" y="73374"/>
                </a:cubicBezTo>
                <a:cubicBezTo>
                  <a:pt x="69884" y="84000"/>
                  <a:pt x="78703" y="99007"/>
                  <a:pt x="93384" y="104821"/>
                </a:cubicBezTo>
                <a:cubicBezTo>
                  <a:pt x="186248" y="150557"/>
                  <a:pt x="131815" y="106451"/>
                  <a:pt x="198442" y="136267"/>
                </a:cubicBezTo>
                <a:cubicBezTo>
                  <a:pt x="239491" y="154576"/>
                  <a:pt x="260212" y="161877"/>
                  <a:pt x="303499" y="178196"/>
                </a:cubicBezTo>
                <a:cubicBezTo>
                  <a:pt x="346439" y="191269"/>
                  <a:pt x="345260" y="184570"/>
                  <a:pt x="385211" y="199161"/>
                </a:cubicBezTo>
                <a:cubicBezTo>
                  <a:pt x="401085" y="204176"/>
                  <a:pt x="414008" y="216865"/>
                  <a:pt x="431903" y="220124"/>
                </a:cubicBezTo>
                <a:cubicBezTo>
                  <a:pt x="448308" y="225958"/>
                  <a:pt x="465440" y="225998"/>
                  <a:pt x="478595" y="230607"/>
                </a:cubicBezTo>
                <a:cubicBezTo>
                  <a:pt x="590185" y="270021"/>
                  <a:pt x="457606" y="239625"/>
                  <a:pt x="571980" y="262054"/>
                </a:cubicBezTo>
                <a:cubicBezTo>
                  <a:pt x="584236" y="269912"/>
                  <a:pt x="594562" y="278528"/>
                  <a:pt x="606999" y="283017"/>
                </a:cubicBezTo>
                <a:cubicBezTo>
                  <a:pt x="626465" y="292632"/>
                  <a:pt x="672255" y="300737"/>
                  <a:pt x="688711" y="303982"/>
                </a:cubicBezTo>
                <a:cubicBezTo>
                  <a:pt x="700937" y="306672"/>
                  <a:pt x="712431" y="309546"/>
                  <a:pt x="723730" y="314464"/>
                </a:cubicBezTo>
                <a:cubicBezTo>
                  <a:pt x="740479" y="321542"/>
                  <a:pt x="760432" y="330245"/>
                  <a:pt x="782095" y="335428"/>
                </a:cubicBezTo>
                <a:cubicBezTo>
                  <a:pt x="826228" y="345026"/>
                  <a:pt x="873236" y="342924"/>
                  <a:pt x="922171" y="356393"/>
                </a:cubicBezTo>
                <a:cubicBezTo>
                  <a:pt x="941783" y="357756"/>
                  <a:pt x="959161" y="364061"/>
                  <a:pt x="980537" y="366875"/>
                </a:cubicBezTo>
                <a:cubicBezTo>
                  <a:pt x="1011154" y="374511"/>
                  <a:pt x="1046051" y="389128"/>
                  <a:pt x="1073922" y="387839"/>
                </a:cubicBezTo>
                <a:cubicBezTo>
                  <a:pt x="1157746" y="396238"/>
                  <a:pt x="1178214" y="408145"/>
                  <a:pt x="1260690" y="398321"/>
                </a:cubicBezTo>
                <a:cubicBezTo>
                  <a:pt x="1300140" y="406586"/>
                  <a:pt x="1342882" y="406131"/>
                  <a:pt x="1389094" y="408803"/>
                </a:cubicBezTo>
                <a:cubicBezTo>
                  <a:pt x="1663879" y="440766"/>
                  <a:pt x="1479156" y="414757"/>
                  <a:pt x="1669247" y="429768"/>
                </a:cubicBezTo>
                <a:cubicBezTo>
                  <a:pt x="1828517" y="405521"/>
                  <a:pt x="1957426" y="424320"/>
                  <a:pt x="2136170" y="419286"/>
                </a:cubicBezTo>
                <a:cubicBezTo>
                  <a:pt x="2419866" y="413219"/>
                  <a:pt x="2107441" y="421780"/>
                  <a:pt x="2194535" y="408803"/>
                </a:cubicBezTo>
              </a:path>
            </a:pathLst>
          </a:custGeom>
          <a:noFill/>
          <a:ln w="127000">
            <a:solidFill>
              <a:schemeClr val="accent1"/>
            </a:solidFill>
            <a:headEnd type="triangle"/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31539"/>
                      <a:gd name="connsiteY0" fmla="*/ 0 h 430924"/>
                      <a:gd name="connsiteX1" fmla="*/ 21021 w 2031539"/>
                      <a:gd name="connsiteY1" fmla="*/ 52552 h 430924"/>
                      <a:gd name="connsiteX2" fmla="*/ 52552 w 2031539"/>
                      <a:gd name="connsiteY2" fmla="*/ 73572 h 430924"/>
                      <a:gd name="connsiteX3" fmla="*/ 84083 w 2031539"/>
                      <a:gd name="connsiteY3" fmla="*/ 105103 h 430924"/>
                      <a:gd name="connsiteX4" fmla="*/ 178676 w 2031539"/>
                      <a:gd name="connsiteY4" fmla="*/ 136634 h 430924"/>
                      <a:gd name="connsiteX5" fmla="*/ 273269 w 2031539"/>
                      <a:gd name="connsiteY5" fmla="*/ 178676 h 430924"/>
                      <a:gd name="connsiteX6" fmla="*/ 346842 w 2031539"/>
                      <a:gd name="connsiteY6" fmla="*/ 199697 h 430924"/>
                      <a:gd name="connsiteX7" fmla="*/ 388883 w 2031539"/>
                      <a:gd name="connsiteY7" fmla="*/ 220717 h 430924"/>
                      <a:gd name="connsiteX8" fmla="*/ 430924 w 2031539"/>
                      <a:gd name="connsiteY8" fmla="*/ 231228 h 430924"/>
                      <a:gd name="connsiteX9" fmla="*/ 515007 w 2031539"/>
                      <a:gd name="connsiteY9" fmla="*/ 262759 h 430924"/>
                      <a:gd name="connsiteX10" fmla="*/ 546538 w 2031539"/>
                      <a:gd name="connsiteY10" fmla="*/ 283779 h 430924"/>
                      <a:gd name="connsiteX11" fmla="*/ 620111 w 2031539"/>
                      <a:gd name="connsiteY11" fmla="*/ 304800 h 430924"/>
                      <a:gd name="connsiteX12" fmla="*/ 651642 w 2031539"/>
                      <a:gd name="connsiteY12" fmla="*/ 315310 h 430924"/>
                      <a:gd name="connsiteX13" fmla="*/ 704193 w 2031539"/>
                      <a:gd name="connsiteY13" fmla="*/ 336331 h 430924"/>
                      <a:gd name="connsiteX14" fmla="*/ 830317 w 2031539"/>
                      <a:gd name="connsiteY14" fmla="*/ 357352 h 430924"/>
                      <a:gd name="connsiteX15" fmla="*/ 882869 w 2031539"/>
                      <a:gd name="connsiteY15" fmla="*/ 367862 h 430924"/>
                      <a:gd name="connsiteX16" fmla="*/ 966952 w 2031539"/>
                      <a:gd name="connsiteY16" fmla="*/ 388883 h 430924"/>
                      <a:gd name="connsiteX17" fmla="*/ 1135117 w 2031539"/>
                      <a:gd name="connsiteY17" fmla="*/ 399393 h 430924"/>
                      <a:gd name="connsiteX18" fmla="*/ 1250731 w 2031539"/>
                      <a:gd name="connsiteY18" fmla="*/ 409903 h 430924"/>
                      <a:gd name="connsiteX19" fmla="*/ 1502979 w 2031539"/>
                      <a:gd name="connsiteY19" fmla="*/ 430924 h 430924"/>
                      <a:gd name="connsiteX20" fmla="*/ 1923393 w 2031539"/>
                      <a:gd name="connsiteY20" fmla="*/ 420414 h 430924"/>
                      <a:gd name="connsiteX21" fmla="*/ 1975945 w 2031539"/>
                      <a:gd name="connsiteY21" fmla="*/ 409903 h 430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031539" h="430924">
                        <a:moveTo>
                          <a:pt x="0" y="0"/>
                        </a:moveTo>
                        <a:cubicBezTo>
                          <a:pt x="7007" y="17517"/>
                          <a:pt x="10055" y="37200"/>
                          <a:pt x="21021" y="52552"/>
                        </a:cubicBezTo>
                        <a:cubicBezTo>
                          <a:pt x="28363" y="62831"/>
                          <a:pt x="42848" y="65485"/>
                          <a:pt x="52552" y="73572"/>
                        </a:cubicBezTo>
                        <a:cubicBezTo>
                          <a:pt x="63971" y="83088"/>
                          <a:pt x="71090" y="97884"/>
                          <a:pt x="84083" y="105103"/>
                        </a:cubicBezTo>
                        <a:cubicBezTo>
                          <a:pt x="178726" y="157683"/>
                          <a:pt x="115589" y="105090"/>
                          <a:pt x="178676" y="136634"/>
                        </a:cubicBezTo>
                        <a:cubicBezTo>
                          <a:pt x="215303" y="154948"/>
                          <a:pt x="233010" y="165256"/>
                          <a:pt x="273269" y="178676"/>
                        </a:cubicBezTo>
                        <a:cubicBezTo>
                          <a:pt x="313288" y="192016"/>
                          <a:pt x="311402" y="184508"/>
                          <a:pt x="346842" y="199697"/>
                        </a:cubicBezTo>
                        <a:cubicBezTo>
                          <a:pt x="361243" y="205869"/>
                          <a:pt x="374213" y="215216"/>
                          <a:pt x="388883" y="220717"/>
                        </a:cubicBezTo>
                        <a:cubicBezTo>
                          <a:pt x="402408" y="225789"/>
                          <a:pt x="417399" y="226156"/>
                          <a:pt x="430924" y="231228"/>
                        </a:cubicBezTo>
                        <a:cubicBezTo>
                          <a:pt x="540847" y="272449"/>
                          <a:pt x="407095" y="235779"/>
                          <a:pt x="515007" y="262759"/>
                        </a:cubicBezTo>
                        <a:cubicBezTo>
                          <a:pt x="525517" y="269766"/>
                          <a:pt x="535240" y="278130"/>
                          <a:pt x="546538" y="283779"/>
                        </a:cubicBezTo>
                        <a:cubicBezTo>
                          <a:pt x="563344" y="292182"/>
                          <a:pt x="604387" y="300308"/>
                          <a:pt x="620111" y="304800"/>
                        </a:cubicBezTo>
                        <a:cubicBezTo>
                          <a:pt x="630764" y="307843"/>
                          <a:pt x="641269" y="311420"/>
                          <a:pt x="651642" y="315310"/>
                        </a:cubicBezTo>
                        <a:cubicBezTo>
                          <a:pt x="669307" y="321935"/>
                          <a:pt x="685828" y="332010"/>
                          <a:pt x="704193" y="336331"/>
                        </a:cubicBezTo>
                        <a:cubicBezTo>
                          <a:pt x="745681" y="346093"/>
                          <a:pt x="788523" y="348994"/>
                          <a:pt x="830317" y="357352"/>
                        </a:cubicBezTo>
                        <a:cubicBezTo>
                          <a:pt x="847834" y="360855"/>
                          <a:pt x="865462" y="363845"/>
                          <a:pt x="882869" y="367862"/>
                        </a:cubicBezTo>
                        <a:cubicBezTo>
                          <a:pt x="911019" y="374358"/>
                          <a:pt x="938118" y="387081"/>
                          <a:pt x="966952" y="388883"/>
                        </a:cubicBezTo>
                        <a:lnTo>
                          <a:pt x="1135117" y="399393"/>
                        </a:lnTo>
                        <a:cubicBezTo>
                          <a:pt x="1173708" y="402252"/>
                          <a:pt x="1212140" y="407044"/>
                          <a:pt x="1250731" y="409903"/>
                        </a:cubicBezTo>
                        <a:cubicBezTo>
                          <a:pt x="1491706" y="427753"/>
                          <a:pt x="1340727" y="410643"/>
                          <a:pt x="1502979" y="430924"/>
                        </a:cubicBezTo>
                        <a:cubicBezTo>
                          <a:pt x="1643117" y="427421"/>
                          <a:pt x="1783356" y="426779"/>
                          <a:pt x="1923393" y="420414"/>
                        </a:cubicBezTo>
                        <a:cubicBezTo>
                          <a:pt x="2173326" y="409053"/>
                          <a:pt x="1901396" y="409903"/>
                          <a:pt x="1975945" y="40990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0F9172-40A8-6C4D-A235-12376E02EBD1}"/>
              </a:ext>
            </a:extLst>
          </p:cNvPr>
          <p:cNvSpPr txBox="1"/>
          <p:nvPr/>
        </p:nvSpPr>
        <p:spPr>
          <a:xfrm rot="21161072">
            <a:off x="5518933" y="2451959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chemeClr val="accent4"/>
                </a:solidFill>
              </a:rPr>
              <a:t>?</a:t>
            </a:r>
            <a:endParaRPr lang="en-US" b="1" i="1" dirty="0">
              <a:solidFill>
                <a:schemeClr val="accent4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0D3B2A2-4EAA-D743-BB55-6195D5662903}"/>
              </a:ext>
            </a:extLst>
          </p:cNvPr>
          <p:cNvGrpSpPr/>
          <p:nvPr/>
        </p:nvGrpSpPr>
        <p:grpSpPr>
          <a:xfrm>
            <a:off x="2205792" y="2604559"/>
            <a:ext cx="3889575" cy="2300973"/>
            <a:chOff x="2205792" y="2604559"/>
            <a:chExt cx="3889575" cy="230097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373B99-7DED-DE49-84C4-1E196CC7DAD0}"/>
                </a:ext>
              </a:extLst>
            </p:cNvPr>
            <p:cNvSpPr txBox="1"/>
            <p:nvPr/>
          </p:nvSpPr>
          <p:spPr>
            <a:xfrm>
              <a:off x="3144982" y="260455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>
                  <a:solidFill>
                    <a:schemeClr val="accent6">
                      <a:lumMod val="50000"/>
                    </a:schemeClr>
                  </a:solidFill>
                </a:rPr>
                <a:t>✔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13767B4-D848-DB40-884A-EE5E91F7A734}"/>
                </a:ext>
              </a:extLst>
            </p:cNvPr>
            <p:cNvSpPr txBox="1"/>
            <p:nvPr/>
          </p:nvSpPr>
          <p:spPr>
            <a:xfrm>
              <a:off x="5500332" y="4320757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>
                  <a:solidFill>
                    <a:schemeClr val="accent6">
                      <a:lumMod val="50000"/>
                    </a:schemeClr>
                  </a:solidFill>
                </a:rPr>
                <a:t>✔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368EA00-3E4C-3C4C-9546-A7B793845E39}"/>
                </a:ext>
              </a:extLst>
            </p:cNvPr>
            <p:cNvSpPr txBox="1"/>
            <p:nvPr/>
          </p:nvSpPr>
          <p:spPr>
            <a:xfrm>
              <a:off x="2205792" y="3057745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>
                  <a:solidFill>
                    <a:schemeClr val="accent6">
                      <a:lumMod val="50000"/>
                    </a:schemeClr>
                  </a:solidFill>
                </a:rPr>
                <a:t>✔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4101746-C715-5148-9C50-C6CFDF2739A8}"/>
              </a:ext>
            </a:extLst>
          </p:cNvPr>
          <p:cNvSpPr txBox="1"/>
          <p:nvPr/>
        </p:nvSpPr>
        <p:spPr>
          <a:xfrm>
            <a:off x="6093929" y="314239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✔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E1A330-F740-D446-A999-2E276D71B47B}"/>
              </a:ext>
            </a:extLst>
          </p:cNvPr>
          <p:cNvSpPr txBox="1"/>
          <p:nvPr/>
        </p:nvSpPr>
        <p:spPr>
          <a:xfrm rot="21161072">
            <a:off x="3757730" y="404781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X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50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1C83-B9E4-8248-B636-39199946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6500637" cy="645300"/>
          </a:xfrm>
        </p:spPr>
        <p:txBody>
          <a:bodyPr/>
          <a:lstStyle/>
          <a:p>
            <a:r>
              <a:rPr lang="en-US" dirty="0"/>
              <a:t>Truth Table to SOP Logic Expression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3E25B-3923-574A-BB30-9338D4850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730" y="1257613"/>
            <a:ext cx="6562498" cy="2544900"/>
          </a:xfrm>
        </p:spPr>
        <p:txBody>
          <a:bodyPr/>
          <a:lstStyle/>
          <a:p>
            <a:r>
              <a:rPr lang="en-US" sz="2000" dirty="0"/>
              <a:t>A logic expression in </a:t>
            </a:r>
            <a:r>
              <a:rPr lang="en-US" sz="2000" b="1" i="1" dirty="0"/>
              <a:t>sum-of-products (SOP) form </a:t>
            </a:r>
            <a:r>
              <a:rPr lang="en-US" sz="2000" dirty="0"/>
              <a:t>can readily be derived from a truth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CE134-762E-5D45-8C49-F28ED988FF7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3AED3C-B797-E842-84C9-7A8B0A386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08" y="2552824"/>
            <a:ext cx="1225660" cy="200191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5D350F8-1100-E543-8748-4154917FB8D5}"/>
              </a:ext>
            </a:extLst>
          </p:cNvPr>
          <p:cNvSpPr/>
          <p:nvPr/>
        </p:nvSpPr>
        <p:spPr>
          <a:xfrm>
            <a:off x="571472" y="3061338"/>
            <a:ext cx="1008857" cy="208146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08CC6-26F1-B645-A918-2A14239E61D0}"/>
              </a:ext>
            </a:extLst>
          </p:cNvPr>
          <p:cNvGrpSpPr/>
          <p:nvPr/>
        </p:nvGrpSpPr>
        <p:grpSpPr>
          <a:xfrm>
            <a:off x="1580329" y="2496988"/>
            <a:ext cx="1225660" cy="649497"/>
            <a:chOff x="1580329" y="2515914"/>
            <a:chExt cx="2262974" cy="6494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BD05B99-6F76-4F49-BE75-029E86A2F933}"/>
                    </a:ext>
                  </a:extLst>
                </p:cNvPr>
                <p:cNvSpPr txBox="1"/>
                <p:nvPr/>
              </p:nvSpPr>
              <p:spPr>
                <a:xfrm>
                  <a:off x="3019808" y="2515914"/>
                  <a:ext cx="823495" cy="6169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BD05B99-6F76-4F49-BE75-029E86A2F9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9808" y="2515914"/>
                  <a:ext cx="823495" cy="616900"/>
                </a:xfrm>
                <a:prstGeom prst="rect">
                  <a:avLst/>
                </a:prstGeom>
                <a:blipFill>
                  <a:blip r:embed="rId4"/>
                  <a:stretch>
                    <a:fillRect l="-37143" r="-88571" b="-8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4372343-878C-5644-8085-AB32EBFBEFF0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 flipV="1">
              <a:off x="1580329" y="2824364"/>
              <a:ext cx="1439479" cy="3410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1196089-0F3B-0742-8503-1A8D6788ACD2}"/>
              </a:ext>
            </a:extLst>
          </p:cNvPr>
          <p:cNvSpPr/>
          <p:nvPr/>
        </p:nvSpPr>
        <p:spPr>
          <a:xfrm>
            <a:off x="578609" y="3396011"/>
            <a:ext cx="1008857" cy="208146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9D3489-E20A-914B-864E-CC9D03C5C1F5}"/>
              </a:ext>
            </a:extLst>
          </p:cNvPr>
          <p:cNvGrpSpPr/>
          <p:nvPr/>
        </p:nvGrpSpPr>
        <p:grpSpPr>
          <a:xfrm>
            <a:off x="1587467" y="3333874"/>
            <a:ext cx="1225660" cy="616900"/>
            <a:chOff x="1587466" y="3352800"/>
            <a:chExt cx="2255837" cy="616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833D900-1466-4748-87DF-10A3BD3F5EA5}"/>
                    </a:ext>
                  </a:extLst>
                </p:cNvPr>
                <p:cNvSpPr txBox="1"/>
                <p:nvPr/>
              </p:nvSpPr>
              <p:spPr>
                <a:xfrm>
                  <a:off x="3019808" y="3352800"/>
                  <a:ext cx="823495" cy="6169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833D900-1466-4748-87DF-10A3BD3F5E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9808" y="3352800"/>
                  <a:ext cx="823495" cy="616900"/>
                </a:xfrm>
                <a:prstGeom prst="rect">
                  <a:avLst/>
                </a:prstGeom>
                <a:blipFill>
                  <a:blip r:embed="rId5"/>
                  <a:stretch>
                    <a:fillRect l="-40000" r="-88571" b="-8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0F3E50C-890B-1947-95C6-2C81540F566D}"/>
                </a:ext>
              </a:extLst>
            </p:cNvPr>
            <p:cNvCxnSpPr>
              <a:cxnSpLocks/>
              <a:stCxn id="20" idx="3"/>
              <a:endCxn id="12" idx="1"/>
            </p:cNvCxnSpPr>
            <p:nvPr/>
          </p:nvCxnSpPr>
          <p:spPr>
            <a:xfrm>
              <a:off x="1587466" y="3500084"/>
              <a:ext cx="1432342" cy="161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42C192E-6339-054C-BB10-CFB6B079E29F}"/>
              </a:ext>
            </a:extLst>
          </p:cNvPr>
          <p:cNvSpPr/>
          <p:nvPr/>
        </p:nvSpPr>
        <p:spPr>
          <a:xfrm>
            <a:off x="589261" y="4087707"/>
            <a:ext cx="1008857" cy="208146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E4D342-BE82-DA4E-807B-A361F1BC691F}"/>
              </a:ext>
            </a:extLst>
          </p:cNvPr>
          <p:cNvGrpSpPr/>
          <p:nvPr/>
        </p:nvGrpSpPr>
        <p:grpSpPr>
          <a:xfrm>
            <a:off x="1598118" y="4170760"/>
            <a:ext cx="1225661" cy="615553"/>
            <a:chOff x="1598118" y="4189686"/>
            <a:chExt cx="2233772" cy="615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AF6CFF4-C7F2-4B4C-8E32-9E40BB130BAD}"/>
                    </a:ext>
                  </a:extLst>
                </p:cNvPr>
                <p:cNvSpPr txBox="1"/>
                <p:nvPr/>
              </p:nvSpPr>
              <p:spPr>
                <a:xfrm>
                  <a:off x="3019808" y="4189686"/>
                  <a:ext cx="81208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AF6CFF4-C7F2-4B4C-8E32-9E40BB130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9808" y="4189686"/>
                  <a:ext cx="812082" cy="615553"/>
                </a:xfrm>
                <a:prstGeom prst="rect">
                  <a:avLst/>
                </a:prstGeom>
                <a:blipFill>
                  <a:blip r:embed="rId6"/>
                  <a:stretch>
                    <a:fillRect l="-40000" r="-85714" b="-10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2517786-86CF-B340-A6DC-635C44395DF1}"/>
                </a:ext>
              </a:extLst>
            </p:cNvPr>
            <p:cNvCxnSpPr>
              <a:cxnSpLocks/>
              <a:stCxn id="25" idx="3"/>
              <a:endCxn id="13" idx="1"/>
            </p:cNvCxnSpPr>
            <p:nvPr/>
          </p:nvCxnSpPr>
          <p:spPr>
            <a:xfrm>
              <a:off x="1598118" y="4191780"/>
              <a:ext cx="1421690" cy="3056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6B7DCB-E3D3-3C47-BB34-98396EB90FDA}"/>
                  </a:ext>
                </a:extLst>
              </p:cNvPr>
              <p:cNvSpPr txBox="1"/>
              <p:nvPr/>
            </p:nvSpPr>
            <p:spPr>
              <a:xfrm>
                <a:off x="4012515" y="4067778"/>
                <a:ext cx="4273542" cy="616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6B7DCB-E3D3-3C47-BB34-98396EB90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515" y="4067778"/>
                <a:ext cx="4273542" cy="616900"/>
              </a:xfrm>
              <a:prstGeom prst="rect">
                <a:avLst/>
              </a:prstGeom>
              <a:blipFill>
                <a:blip r:embed="rId7"/>
                <a:stretch>
                  <a:fillRect l="-3858" r="-267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Callout 40">
                <a:extLst>
                  <a:ext uri="{FF2B5EF4-FFF2-40B4-BE49-F238E27FC236}">
                    <a16:creationId xmlns:a16="http://schemas.microsoft.com/office/drawing/2014/main" id="{6FB30E1F-238E-F840-BEA8-C30D53BBE938}"/>
                  </a:ext>
                </a:extLst>
              </p:cNvPr>
              <p:cNvSpPr/>
              <p:nvPr/>
            </p:nvSpPr>
            <p:spPr>
              <a:xfrm>
                <a:off x="4143022" y="2265680"/>
                <a:ext cx="4921956" cy="1376644"/>
              </a:xfrm>
              <a:prstGeom prst="wedgeEllipseCallout">
                <a:avLst>
                  <a:gd name="adj1" fmla="val -69743"/>
                  <a:gd name="adj2" fmla="val -1014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𝐴𝑁𝐷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/>
                  <a:t> will be 1 </a:t>
                </a:r>
                <a:br>
                  <a:rPr lang="en-US" sz="2000" dirty="0"/>
                </a:br>
                <a:r>
                  <a:rPr lang="en-US" sz="2000" dirty="0"/>
                  <a:t>if and only if A=0 and B=0, </a:t>
                </a:r>
                <a:br>
                  <a:rPr lang="en-US" sz="2000" dirty="0"/>
                </a:br>
                <a:r>
                  <a:rPr lang="en-US" sz="2000" dirty="0"/>
                  <a:t>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𝐴𝑁𝐷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/>
                  <a:t> is 1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𝐴𝑁𝐷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1 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which is 1.</a:t>
                </a:r>
              </a:p>
            </p:txBody>
          </p:sp>
        </mc:Choice>
        <mc:Fallback xmlns="">
          <p:sp>
            <p:nvSpPr>
              <p:cNvPr id="41" name="Oval Callout 40">
                <a:extLst>
                  <a:ext uri="{FF2B5EF4-FFF2-40B4-BE49-F238E27FC236}">
                    <a16:creationId xmlns:a16="http://schemas.microsoft.com/office/drawing/2014/main" id="{6FB30E1F-238E-F840-BEA8-C30D53BBE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22" y="2265680"/>
                <a:ext cx="4921956" cy="1376644"/>
              </a:xfrm>
              <a:prstGeom prst="wedgeEllipseCallout">
                <a:avLst>
                  <a:gd name="adj1" fmla="val -69743"/>
                  <a:gd name="adj2" fmla="val -10143"/>
                </a:avLst>
              </a:prstGeom>
              <a:blipFill>
                <a:blip r:embed="rId8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26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5" grpId="0" animBg="1"/>
      <p:bldP spid="30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1C83-B9E4-8248-B636-39199946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6500637" cy="645300"/>
          </a:xfrm>
        </p:spPr>
        <p:txBody>
          <a:bodyPr/>
          <a:lstStyle/>
          <a:p>
            <a:r>
              <a:rPr lang="en-US" dirty="0"/>
              <a:t>Truth Table to SOP Logic Expression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3E25B-3923-574A-BB30-9338D4850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730" y="1257613"/>
            <a:ext cx="6562498" cy="2544900"/>
          </a:xfrm>
        </p:spPr>
        <p:txBody>
          <a:bodyPr/>
          <a:lstStyle/>
          <a:p>
            <a:r>
              <a:rPr lang="en-US" sz="2000" dirty="0"/>
              <a:t>A logic expression in </a:t>
            </a:r>
            <a:r>
              <a:rPr lang="en-US" sz="2000" b="1" i="1" dirty="0"/>
              <a:t>sum-of-products (SOP) form </a:t>
            </a:r>
            <a:r>
              <a:rPr lang="en-US" sz="2000" dirty="0"/>
              <a:t>can readily be derived from a truth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CE134-762E-5D45-8C49-F28ED988FF7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42C192E-6339-054C-BB10-CFB6B079E29F}"/>
              </a:ext>
            </a:extLst>
          </p:cNvPr>
          <p:cNvSpPr/>
          <p:nvPr/>
        </p:nvSpPr>
        <p:spPr>
          <a:xfrm>
            <a:off x="5136887" y="4752446"/>
            <a:ext cx="1598722" cy="253113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DABBE59-385A-7F4E-9C40-4B28ABE4A990}"/>
              </a:ext>
            </a:extLst>
          </p:cNvPr>
          <p:cNvGrpSpPr/>
          <p:nvPr/>
        </p:nvGrpSpPr>
        <p:grpSpPr>
          <a:xfrm>
            <a:off x="1288874" y="2954040"/>
            <a:ext cx="3109826" cy="1569660"/>
            <a:chOff x="4780446" y="907022"/>
            <a:chExt cx="3270413" cy="15696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490C2C-9A62-B54E-8F9D-04EC5FF30F1E}"/>
                </a:ext>
              </a:extLst>
            </p:cNvPr>
            <p:cNvSpPr txBox="1"/>
            <p:nvPr/>
          </p:nvSpPr>
          <p:spPr>
            <a:xfrm>
              <a:off x="5463161" y="907022"/>
              <a:ext cx="25876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Print" panose="02000800000000000000" pitchFamily="2" charset="0"/>
                </a:rPr>
                <a:t>Give a logic expression in SOP form for output P of the Boolean function expressed by this truth table.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CF03335-FCA5-AF42-91D9-1DD08CE9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0446" y="1026362"/>
              <a:ext cx="682714" cy="682714"/>
            </a:xfrm>
            <a:prstGeom prst="rect">
              <a:avLst/>
            </a:prstGeom>
          </p:spPr>
        </p:pic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E7058A7-8919-1B48-851B-9189EFE4AFAA}"/>
              </a:ext>
            </a:extLst>
          </p:cNvPr>
          <p:cNvSpPr/>
          <p:nvPr/>
        </p:nvSpPr>
        <p:spPr>
          <a:xfrm>
            <a:off x="5143387" y="4101872"/>
            <a:ext cx="1598722" cy="253113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6564EC1-698C-B943-945C-E5D73597C9A1}"/>
              </a:ext>
            </a:extLst>
          </p:cNvPr>
          <p:cNvSpPr/>
          <p:nvPr/>
        </p:nvSpPr>
        <p:spPr>
          <a:xfrm>
            <a:off x="5143387" y="3467336"/>
            <a:ext cx="1598722" cy="253113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75FA9-473C-CF45-B3B9-E3ECD30D2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887" y="2089726"/>
            <a:ext cx="1598721" cy="31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5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137A1162-ED6A-9E4B-B166-78E166C631B8}"/>
              </a:ext>
            </a:extLst>
          </p:cNvPr>
          <p:cNvGrpSpPr/>
          <p:nvPr/>
        </p:nvGrpSpPr>
        <p:grpSpPr>
          <a:xfrm>
            <a:off x="1972033" y="2129656"/>
            <a:ext cx="1293733" cy="2757654"/>
            <a:chOff x="1972033" y="2129656"/>
            <a:chExt cx="1293733" cy="275765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495BA2-0268-734C-8CAB-45719D7A75E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063140" y="2269452"/>
              <a:ext cx="376523" cy="196210"/>
              <a:chOff x="379248" y="5807937"/>
              <a:chExt cx="1448058" cy="75287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2A35F04-2FC9-C54B-B83C-47AD7A588D4A}"/>
                  </a:ext>
                </a:extLst>
              </p:cNvPr>
              <p:cNvCxnSpPr/>
              <p:nvPr/>
            </p:nvCxnSpPr>
            <p:spPr>
              <a:xfrm flipV="1">
                <a:off x="379248" y="6187166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652A4B7-DC63-BC4A-8A0A-EC869B081CB8}"/>
                  </a:ext>
                </a:extLst>
              </p:cNvPr>
              <p:cNvCxnSpPr/>
              <p:nvPr/>
            </p:nvCxnSpPr>
            <p:spPr>
              <a:xfrm flipV="1">
                <a:off x="1563383" y="6183730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F3E5BF0-476B-284B-9BE5-3B909558B109}"/>
                  </a:ext>
                </a:extLst>
              </p:cNvPr>
              <p:cNvSpPr/>
              <p:nvPr/>
            </p:nvSpPr>
            <p:spPr>
              <a:xfrm>
                <a:off x="1446530" y="6125012"/>
                <a:ext cx="120028" cy="1174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riangle 11">
                <a:extLst>
                  <a:ext uri="{FF2B5EF4-FFF2-40B4-BE49-F238E27FC236}">
                    <a16:creationId xmlns:a16="http://schemas.microsoft.com/office/drawing/2014/main" id="{0E1639A2-F301-7540-8A85-D48E51806915}"/>
                  </a:ext>
                </a:extLst>
              </p:cNvPr>
              <p:cNvSpPr/>
              <p:nvPr/>
            </p:nvSpPr>
            <p:spPr>
              <a:xfrm rot="5400000">
                <a:off x="733521" y="5859860"/>
                <a:ext cx="752875" cy="649030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B21583-2F63-6E45-9342-BD07CF8DD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9075" y="2189805"/>
              <a:ext cx="22821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622049D-F1CF-D641-B728-3209B4B9F6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6267" y="2536274"/>
              <a:ext cx="9587" cy="23405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B5C525A-71EF-6D4B-9832-15849651F29E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979399" y="2279961"/>
              <a:ext cx="376523" cy="196210"/>
              <a:chOff x="379248" y="5807937"/>
              <a:chExt cx="1448058" cy="752875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3C480C4-04B8-4145-A0F2-7EADCF011A64}"/>
                  </a:ext>
                </a:extLst>
              </p:cNvPr>
              <p:cNvCxnSpPr/>
              <p:nvPr/>
            </p:nvCxnSpPr>
            <p:spPr>
              <a:xfrm flipV="1">
                <a:off x="379248" y="6187166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CFF95EA-98F3-5746-BC2A-1E69371263D8}"/>
                  </a:ext>
                </a:extLst>
              </p:cNvPr>
              <p:cNvCxnSpPr/>
              <p:nvPr/>
            </p:nvCxnSpPr>
            <p:spPr>
              <a:xfrm flipV="1">
                <a:off x="1563383" y="6183730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DABEE0B-B884-E94A-A736-7B133F5D9B75}"/>
                  </a:ext>
                </a:extLst>
              </p:cNvPr>
              <p:cNvSpPr/>
              <p:nvPr/>
            </p:nvSpPr>
            <p:spPr>
              <a:xfrm>
                <a:off x="1446530" y="6125012"/>
                <a:ext cx="120028" cy="1174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riangle 28">
                <a:extLst>
                  <a:ext uri="{FF2B5EF4-FFF2-40B4-BE49-F238E27FC236}">
                    <a16:creationId xmlns:a16="http://schemas.microsoft.com/office/drawing/2014/main" id="{89645F9E-6893-2643-B89A-CE4350D4F7A0}"/>
                  </a:ext>
                </a:extLst>
              </p:cNvPr>
              <p:cNvSpPr/>
              <p:nvPr/>
            </p:nvSpPr>
            <p:spPr>
              <a:xfrm rot="5400000">
                <a:off x="733521" y="5859860"/>
                <a:ext cx="752875" cy="649030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679813-BF6B-4649-835E-E87C1D3790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5334" y="2200314"/>
              <a:ext cx="22821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7AE33D5-A87E-5849-B05E-2002A022B9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2526" y="2546783"/>
              <a:ext cx="9587" cy="23405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C5F049A-52BE-E14D-A053-73A99DC5EF95}"/>
                </a:ext>
              </a:extLst>
            </p:cNvPr>
            <p:cNvSpPr/>
            <p:nvPr/>
          </p:nvSpPr>
          <p:spPr>
            <a:xfrm>
              <a:off x="1972033" y="2129656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9BFD43E-45FB-5342-A6A2-B50F9AEFF7E0}"/>
                </a:ext>
              </a:extLst>
            </p:cNvPr>
            <p:cNvSpPr/>
            <p:nvPr/>
          </p:nvSpPr>
          <p:spPr>
            <a:xfrm>
              <a:off x="2902198" y="2155934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9F0E2B-B813-334E-BC6C-40214174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506" y="0"/>
            <a:ext cx="7190584" cy="645300"/>
          </a:xfrm>
        </p:spPr>
        <p:txBody>
          <a:bodyPr/>
          <a:lstStyle/>
          <a:p>
            <a:r>
              <a:rPr lang="en-US" dirty="0"/>
              <a:t>SOP Logic Expression to a Schematic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5D662-1202-F44F-89EF-1D11CB234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1678" y="511757"/>
            <a:ext cx="6972191" cy="1659900"/>
          </a:xfrm>
        </p:spPr>
        <p:txBody>
          <a:bodyPr/>
          <a:lstStyle/>
          <a:p>
            <a:r>
              <a:rPr lang="en-US" sz="2000" dirty="0"/>
              <a:t>A Logic Expression in SOP form can be converted directly to an equivalent logic circuit.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407B7-2BF5-B141-B124-BF4B7E9483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18A069-402E-FF44-ABD1-68637CEF81E9}"/>
                  </a:ext>
                </a:extLst>
              </p:cNvPr>
              <p:cNvSpPr txBox="1"/>
              <p:nvPr/>
            </p:nvSpPr>
            <p:spPr>
              <a:xfrm>
                <a:off x="4367535" y="1440944"/>
                <a:ext cx="2989023" cy="431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18A069-402E-FF44-ABD1-68637CEF8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535" y="1440944"/>
                <a:ext cx="2989023" cy="431785"/>
              </a:xfrm>
              <a:prstGeom prst="rect">
                <a:avLst/>
              </a:prstGeom>
              <a:blipFill>
                <a:blip r:embed="rId3"/>
                <a:stretch>
                  <a:fillRect l="-3797" r="-295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CE779129-1266-944D-AA95-1C15FD2331FF}"/>
              </a:ext>
            </a:extLst>
          </p:cNvPr>
          <p:cNvGrpSpPr/>
          <p:nvPr/>
        </p:nvGrpSpPr>
        <p:grpSpPr>
          <a:xfrm>
            <a:off x="1869425" y="1781241"/>
            <a:ext cx="1268004" cy="3106069"/>
            <a:chOff x="1869425" y="1781241"/>
            <a:chExt cx="1268004" cy="3106069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DFB11AA-E575-2E4D-B064-D7D17436C216}"/>
                </a:ext>
              </a:extLst>
            </p:cNvPr>
            <p:cNvGrpSpPr/>
            <p:nvPr/>
          </p:nvGrpSpPr>
          <p:grpSpPr>
            <a:xfrm>
              <a:off x="1869425" y="1781241"/>
              <a:ext cx="1268004" cy="337865"/>
              <a:chOff x="1869425" y="1781241"/>
              <a:chExt cx="1268004" cy="33786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9092BF-4C4C-824E-AC26-6DBE0CE4946B}"/>
                  </a:ext>
                </a:extLst>
              </p:cNvPr>
              <p:cNvSpPr txBox="1"/>
              <p:nvPr/>
            </p:nvSpPr>
            <p:spPr>
              <a:xfrm>
                <a:off x="1869425" y="1781241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99E1FD-074D-BC4C-B72A-87883A49A005}"/>
                  </a:ext>
                </a:extLst>
              </p:cNvPr>
              <p:cNvSpPr txBox="1"/>
              <p:nvPr/>
            </p:nvSpPr>
            <p:spPr>
              <a:xfrm>
                <a:off x="2832537" y="1811329"/>
                <a:ext cx="3048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B4FBE4-AE05-8740-9D4C-EE96CE1E28CA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V="1">
              <a:off x="2021871" y="2089018"/>
              <a:ext cx="0" cy="27877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C38E965-6953-684F-8066-5910FF9D3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8130" y="2099527"/>
              <a:ext cx="0" cy="27877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5F32A29-A910-2944-B168-39B729061A6D}"/>
              </a:ext>
            </a:extLst>
          </p:cNvPr>
          <p:cNvGrpSpPr/>
          <p:nvPr/>
        </p:nvGrpSpPr>
        <p:grpSpPr>
          <a:xfrm>
            <a:off x="2208514" y="2697577"/>
            <a:ext cx="3073341" cy="533468"/>
            <a:chOff x="2208514" y="2697577"/>
            <a:chExt cx="3073341" cy="53346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2E52A7-144B-FD4B-8E7F-BB68293018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57288" y="2798487"/>
              <a:ext cx="3024567" cy="432558"/>
              <a:chOff x="1526323" y="1715660"/>
              <a:chExt cx="5182102" cy="741118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87F8556-1D79-2648-A460-2653B6B627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6591" y="2266407"/>
                <a:ext cx="138141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F8D590A-6626-6941-ADB8-4DE7376334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6323" y="1903060"/>
                <a:ext cx="293168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638AF90-265E-254F-AD30-C0E674626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6319" y="2086968"/>
                <a:ext cx="1362106" cy="138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Delay 36">
                <a:extLst>
                  <a:ext uri="{FF2B5EF4-FFF2-40B4-BE49-F238E27FC236}">
                    <a16:creationId xmlns:a16="http://schemas.microsoft.com/office/drawing/2014/main" id="{EEA9DD18-ABE1-AC49-854F-225B73D27928}"/>
                  </a:ext>
                </a:extLst>
              </p:cNvPr>
              <p:cNvSpPr/>
              <p:nvPr/>
            </p:nvSpPr>
            <p:spPr>
              <a:xfrm>
                <a:off x="4451796" y="1715660"/>
                <a:ext cx="882699" cy="741118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B213D86-7ED0-5A48-84FB-D1BDF37162F6}"/>
                </a:ext>
              </a:extLst>
            </p:cNvPr>
            <p:cNvSpPr/>
            <p:nvPr/>
          </p:nvSpPr>
          <p:spPr>
            <a:xfrm>
              <a:off x="2208514" y="2870633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D3B3C5C-B18A-1743-A3BC-6BBDA6723113}"/>
                </a:ext>
              </a:extLst>
            </p:cNvPr>
            <p:cNvSpPr/>
            <p:nvPr/>
          </p:nvSpPr>
          <p:spPr>
            <a:xfrm>
              <a:off x="3117659" y="3086095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FAE81F8-5023-664D-91E9-0628575DF192}"/>
                    </a:ext>
                  </a:extLst>
                </p:cNvPr>
                <p:cNvSpPr txBox="1"/>
                <p:nvPr/>
              </p:nvSpPr>
              <p:spPr>
                <a:xfrm>
                  <a:off x="4527330" y="2697577"/>
                  <a:ext cx="410112" cy="3084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FAE81F8-5023-664D-91E9-0628575DF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7330" y="2697577"/>
                  <a:ext cx="410112" cy="308482"/>
                </a:xfrm>
                <a:prstGeom prst="rect">
                  <a:avLst/>
                </a:prstGeom>
                <a:blipFill>
                  <a:blip r:embed="rId4"/>
                  <a:stretch>
                    <a:fillRect l="-12500" r="-1250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0162987-84BD-F94D-9F7F-18A929336B45}"/>
              </a:ext>
            </a:extLst>
          </p:cNvPr>
          <p:cNvGrpSpPr/>
          <p:nvPr/>
        </p:nvGrpSpPr>
        <p:grpSpPr>
          <a:xfrm>
            <a:off x="2203262" y="3503929"/>
            <a:ext cx="3110496" cy="541536"/>
            <a:chOff x="2203262" y="3503929"/>
            <a:chExt cx="3110496" cy="5415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C2E9913-C8C7-904A-8D55-8AD1A8D0092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9115" y="3612907"/>
              <a:ext cx="3074643" cy="432558"/>
              <a:chOff x="1468493" y="1715660"/>
              <a:chExt cx="5267899" cy="74111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6496210-8FFF-9A40-9EF1-33505F60B6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8484" y="2266407"/>
                <a:ext cx="1779519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F40922B-713D-6646-95DE-9792F65D06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8493" y="1903060"/>
                <a:ext cx="298951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69BE715-EF9F-DF45-A051-C6D79F451C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46319" y="2086113"/>
                <a:ext cx="1390073" cy="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Delay 41">
                <a:extLst>
                  <a:ext uri="{FF2B5EF4-FFF2-40B4-BE49-F238E27FC236}">
                    <a16:creationId xmlns:a16="http://schemas.microsoft.com/office/drawing/2014/main" id="{87E4E952-1E1A-6D4C-873C-7192D5776FF3}"/>
                  </a:ext>
                </a:extLst>
              </p:cNvPr>
              <p:cNvSpPr/>
              <p:nvPr/>
            </p:nvSpPr>
            <p:spPr>
              <a:xfrm>
                <a:off x="4451796" y="1715660"/>
                <a:ext cx="882699" cy="741118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BAF55CE-D329-FF49-A3CF-791269CFA9AB}"/>
                    </a:ext>
                  </a:extLst>
                </p:cNvPr>
                <p:cNvSpPr txBox="1"/>
                <p:nvPr/>
              </p:nvSpPr>
              <p:spPr>
                <a:xfrm>
                  <a:off x="4527330" y="3503929"/>
                  <a:ext cx="410112" cy="3084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BAF55CE-D329-FF49-A3CF-791269CFA9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7330" y="3503929"/>
                  <a:ext cx="410112" cy="308482"/>
                </a:xfrm>
                <a:prstGeom prst="rect">
                  <a:avLst/>
                </a:prstGeom>
                <a:blipFill>
                  <a:blip r:embed="rId5"/>
                  <a:stretch>
                    <a:fillRect l="-12500" r="-12500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7B1BE42-E1A4-5843-B86D-94B17C684A0B}"/>
                </a:ext>
              </a:extLst>
            </p:cNvPr>
            <p:cNvSpPr/>
            <p:nvPr/>
          </p:nvSpPr>
          <p:spPr>
            <a:xfrm>
              <a:off x="2203262" y="3664162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EC93986-BBE5-D74C-9CB1-41AC1CCE6F98}"/>
                </a:ext>
              </a:extLst>
            </p:cNvPr>
            <p:cNvSpPr/>
            <p:nvPr/>
          </p:nvSpPr>
          <p:spPr>
            <a:xfrm>
              <a:off x="2896939" y="3884878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0E70020-994C-6A46-AFDC-393A0CA9ED7E}"/>
              </a:ext>
            </a:extLst>
          </p:cNvPr>
          <p:cNvGrpSpPr/>
          <p:nvPr/>
        </p:nvGrpSpPr>
        <p:grpSpPr>
          <a:xfrm>
            <a:off x="1972034" y="4327122"/>
            <a:ext cx="3341724" cy="532764"/>
            <a:chOff x="1972034" y="4327122"/>
            <a:chExt cx="3341724" cy="53276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7C2D9CB-A127-0C4E-A83E-5FA895DC55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14668" y="4427328"/>
              <a:ext cx="3299090" cy="432558"/>
              <a:chOff x="1102574" y="1715660"/>
              <a:chExt cx="5652452" cy="74111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AF69756-4102-1945-9C1C-A3FE9118C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434" y="2266407"/>
                <a:ext cx="1785569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DA7C4E6-15CC-2342-8508-7645CFC458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2574" y="1903058"/>
                <a:ext cx="3355429" cy="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15BF257-BBCC-5E4A-BDEF-2776CF9A2B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46319" y="2086966"/>
                <a:ext cx="1408707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Delay 52">
                <a:extLst>
                  <a:ext uri="{FF2B5EF4-FFF2-40B4-BE49-F238E27FC236}">
                    <a16:creationId xmlns:a16="http://schemas.microsoft.com/office/drawing/2014/main" id="{C535AB9C-0F96-8C41-B889-474D825134B6}"/>
                  </a:ext>
                </a:extLst>
              </p:cNvPr>
              <p:cNvSpPr/>
              <p:nvPr/>
            </p:nvSpPr>
            <p:spPr>
              <a:xfrm>
                <a:off x="4451796" y="1715660"/>
                <a:ext cx="882699" cy="741118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D40A884-AD5F-4F47-B061-D7E2949E4DA6}"/>
                    </a:ext>
                  </a:extLst>
                </p:cNvPr>
                <p:cNvSpPr txBox="1"/>
                <p:nvPr/>
              </p:nvSpPr>
              <p:spPr>
                <a:xfrm>
                  <a:off x="4529830" y="4327122"/>
                  <a:ext cx="40761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D40A884-AD5F-4F47-B061-D7E2949E4D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9830" y="4327122"/>
                  <a:ext cx="407612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2500" r="-12500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F6685E0-26E0-0F49-9CD6-7219C0383F7B}"/>
                </a:ext>
              </a:extLst>
            </p:cNvPr>
            <p:cNvSpPr/>
            <p:nvPr/>
          </p:nvSpPr>
          <p:spPr>
            <a:xfrm>
              <a:off x="1972034" y="4494478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A314A6B-BA5A-BC42-B4AC-55025FC21DFA}"/>
                </a:ext>
              </a:extLst>
            </p:cNvPr>
            <p:cNvSpPr/>
            <p:nvPr/>
          </p:nvSpPr>
          <p:spPr>
            <a:xfrm>
              <a:off x="2902199" y="4709938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11C454C-B708-D940-BE92-FB944FF48E94}"/>
              </a:ext>
            </a:extLst>
          </p:cNvPr>
          <p:cNvGrpSpPr/>
          <p:nvPr/>
        </p:nvGrpSpPr>
        <p:grpSpPr>
          <a:xfrm>
            <a:off x="5281855" y="3016569"/>
            <a:ext cx="1605795" cy="1627038"/>
            <a:chOff x="5281855" y="3016569"/>
            <a:chExt cx="1605795" cy="162703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4B53145-3DF1-C14D-B65F-7F1D9DFFE8F9}"/>
                </a:ext>
              </a:extLst>
            </p:cNvPr>
            <p:cNvGrpSpPr/>
            <p:nvPr/>
          </p:nvGrpSpPr>
          <p:grpSpPr>
            <a:xfrm>
              <a:off x="5281855" y="3431711"/>
              <a:ext cx="1278248" cy="794950"/>
              <a:chOff x="5079342" y="3451227"/>
              <a:chExt cx="1278248" cy="79495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6B7DF77-D5CB-FC48-8F5D-BF62DF9AA6E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79342" y="3451227"/>
                <a:ext cx="1278248" cy="794950"/>
                <a:chOff x="3038770" y="3048834"/>
                <a:chExt cx="2235589" cy="723601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A85A4A2-E5AE-524F-8B14-6582A16D0E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94554" y="3596939"/>
                  <a:ext cx="99567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79FAD142-46E1-C940-98CB-3EA79C39F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38770" y="3233589"/>
                  <a:ext cx="1051459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3D58C91D-2517-374C-8B7A-94481974376E}"/>
                    </a:ext>
                  </a:extLst>
                </p:cNvPr>
                <p:cNvCxnSpPr/>
                <p:nvPr/>
              </p:nvCxnSpPr>
              <p:spPr>
                <a:xfrm flipV="1">
                  <a:off x="5010436" y="3412939"/>
                  <a:ext cx="263923" cy="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9137807-3695-BC46-8DB4-43BB802A312F}"/>
                    </a:ext>
                  </a:extLst>
                </p:cNvPr>
                <p:cNvGrpSpPr/>
                <p:nvPr/>
              </p:nvGrpSpPr>
              <p:grpSpPr>
                <a:xfrm>
                  <a:off x="3990333" y="3048834"/>
                  <a:ext cx="1016928" cy="723601"/>
                  <a:chOff x="3990333" y="3048834"/>
                  <a:chExt cx="1016928" cy="723601"/>
                </a:xfrm>
              </p:grpSpPr>
              <p:sp>
                <p:nvSpPr>
                  <p:cNvPr id="70" name="Stored Data 71">
                    <a:extLst>
                      <a:ext uri="{FF2B5EF4-FFF2-40B4-BE49-F238E27FC236}">
                        <a16:creationId xmlns:a16="http://schemas.microsoft.com/office/drawing/2014/main" id="{C23F3BDC-A940-B44C-96EA-949120E5E1B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997592" y="3048854"/>
                    <a:ext cx="1009669" cy="723580"/>
                  </a:xfrm>
                  <a:custGeom>
                    <a:avLst/>
                    <a:gdLst>
                      <a:gd name="connsiteX0" fmla="*/ 1667 w 10000"/>
                      <a:gd name="connsiteY0" fmla="*/ 0 h 10000"/>
                      <a:gd name="connsiteX1" fmla="*/ 1000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4932 w 13265"/>
                      <a:gd name="connsiteY0" fmla="*/ 0 h 10000"/>
                      <a:gd name="connsiteX1" fmla="*/ 13265 w 13265"/>
                      <a:gd name="connsiteY1" fmla="*/ 0 h 10000"/>
                      <a:gd name="connsiteX2" fmla="*/ 11598 w 13265"/>
                      <a:gd name="connsiteY2" fmla="*/ 5000 h 10000"/>
                      <a:gd name="connsiteX3" fmla="*/ 13265 w 13265"/>
                      <a:gd name="connsiteY3" fmla="*/ 10000 h 10000"/>
                      <a:gd name="connsiteX4" fmla="*/ 4932 w 13265"/>
                      <a:gd name="connsiteY4" fmla="*/ 10000 h 10000"/>
                      <a:gd name="connsiteX5" fmla="*/ 0 w 13265"/>
                      <a:gd name="connsiteY5" fmla="*/ 5084 h 10000"/>
                      <a:gd name="connsiteX6" fmla="*/ 4932 w 13265"/>
                      <a:gd name="connsiteY6" fmla="*/ 0 h 10000"/>
                      <a:gd name="connsiteX0" fmla="*/ 5226 w 13559"/>
                      <a:gd name="connsiteY0" fmla="*/ 0 h 10000"/>
                      <a:gd name="connsiteX1" fmla="*/ 13559 w 13559"/>
                      <a:gd name="connsiteY1" fmla="*/ 0 h 10000"/>
                      <a:gd name="connsiteX2" fmla="*/ 11892 w 13559"/>
                      <a:gd name="connsiteY2" fmla="*/ 5000 h 10000"/>
                      <a:gd name="connsiteX3" fmla="*/ 13559 w 13559"/>
                      <a:gd name="connsiteY3" fmla="*/ 10000 h 10000"/>
                      <a:gd name="connsiteX4" fmla="*/ 5226 w 13559"/>
                      <a:gd name="connsiteY4" fmla="*/ 10000 h 10000"/>
                      <a:gd name="connsiteX5" fmla="*/ 294 w 13559"/>
                      <a:gd name="connsiteY5" fmla="*/ 5084 h 10000"/>
                      <a:gd name="connsiteX6" fmla="*/ 5226 w 13559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4933 w 13266"/>
                      <a:gd name="connsiteY4" fmla="*/ 10000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4933 w 13266"/>
                      <a:gd name="connsiteY4" fmla="*/ 10000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4966 w 13299"/>
                      <a:gd name="connsiteY0" fmla="*/ 0 h 10000"/>
                      <a:gd name="connsiteX1" fmla="*/ 13299 w 13299"/>
                      <a:gd name="connsiteY1" fmla="*/ 0 h 10000"/>
                      <a:gd name="connsiteX2" fmla="*/ 11632 w 13299"/>
                      <a:gd name="connsiteY2" fmla="*/ 5000 h 10000"/>
                      <a:gd name="connsiteX3" fmla="*/ 13299 w 13299"/>
                      <a:gd name="connsiteY3" fmla="*/ 10000 h 10000"/>
                      <a:gd name="connsiteX4" fmla="*/ 7782 w 13299"/>
                      <a:gd name="connsiteY4" fmla="*/ 10000 h 10000"/>
                      <a:gd name="connsiteX5" fmla="*/ 34 w 13299"/>
                      <a:gd name="connsiteY5" fmla="*/ 5084 h 10000"/>
                      <a:gd name="connsiteX6" fmla="*/ 4966 w 13299"/>
                      <a:gd name="connsiteY6" fmla="*/ 0 h 10000"/>
                      <a:gd name="connsiteX0" fmla="*/ 4947 w 13280"/>
                      <a:gd name="connsiteY0" fmla="*/ 0 h 10000"/>
                      <a:gd name="connsiteX1" fmla="*/ 13280 w 13280"/>
                      <a:gd name="connsiteY1" fmla="*/ 0 h 10000"/>
                      <a:gd name="connsiteX2" fmla="*/ 11613 w 13280"/>
                      <a:gd name="connsiteY2" fmla="*/ 5000 h 10000"/>
                      <a:gd name="connsiteX3" fmla="*/ 13280 w 13280"/>
                      <a:gd name="connsiteY3" fmla="*/ 10000 h 10000"/>
                      <a:gd name="connsiteX4" fmla="*/ 6702 w 13280"/>
                      <a:gd name="connsiteY4" fmla="*/ 9832 h 10000"/>
                      <a:gd name="connsiteX5" fmla="*/ 15 w 13280"/>
                      <a:gd name="connsiteY5" fmla="*/ 5084 h 10000"/>
                      <a:gd name="connsiteX6" fmla="*/ 4947 w 13280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5711 w 13268"/>
                      <a:gd name="connsiteY0" fmla="*/ 126 h 10000"/>
                      <a:gd name="connsiteX1" fmla="*/ 13268 w 13268"/>
                      <a:gd name="connsiteY1" fmla="*/ 0 h 10000"/>
                      <a:gd name="connsiteX2" fmla="*/ 11601 w 13268"/>
                      <a:gd name="connsiteY2" fmla="*/ 5000 h 10000"/>
                      <a:gd name="connsiteX3" fmla="*/ 13268 w 13268"/>
                      <a:gd name="connsiteY3" fmla="*/ 10000 h 10000"/>
                      <a:gd name="connsiteX4" fmla="*/ 6690 w 13268"/>
                      <a:gd name="connsiteY4" fmla="*/ 9832 h 10000"/>
                      <a:gd name="connsiteX5" fmla="*/ 3 w 13268"/>
                      <a:gd name="connsiteY5" fmla="*/ 5084 h 10000"/>
                      <a:gd name="connsiteX6" fmla="*/ 5711 w 13268"/>
                      <a:gd name="connsiteY6" fmla="*/ 126 h 10000"/>
                      <a:gd name="connsiteX0" fmla="*/ 5709 w 13266"/>
                      <a:gd name="connsiteY0" fmla="*/ 126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5709 w 13266"/>
                      <a:gd name="connsiteY6" fmla="*/ 126 h 10000"/>
                      <a:gd name="connsiteX0" fmla="*/ 5709 w 13266"/>
                      <a:gd name="connsiteY0" fmla="*/ 126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5709 w 13266"/>
                      <a:gd name="connsiteY6" fmla="*/ 126 h 10000"/>
                      <a:gd name="connsiteX0" fmla="*/ 6688 w 13265"/>
                      <a:gd name="connsiteY0" fmla="*/ 42 h 10000"/>
                      <a:gd name="connsiteX1" fmla="*/ 13265 w 13265"/>
                      <a:gd name="connsiteY1" fmla="*/ 0 h 10000"/>
                      <a:gd name="connsiteX2" fmla="*/ 11598 w 13265"/>
                      <a:gd name="connsiteY2" fmla="*/ 5000 h 10000"/>
                      <a:gd name="connsiteX3" fmla="*/ 13265 w 13265"/>
                      <a:gd name="connsiteY3" fmla="*/ 10000 h 10000"/>
                      <a:gd name="connsiteX4" fmla="*/ 6687 w 13265"/>
                      <a:gd name="connsiteY4" fmla="*/ 9832 h 10000"/>
                      <a:gd name="connsiteX5" fmla="*/ 0 w 13265"/>
                      <a:gd name="connsiteY5" fmla="*/ 5084 h 10000"/>
                      <a:gd name="connsiteX6" fmla="*/ 6688 w 13265"/>
                      <a:gd name="connsiteY6" fmla="*/ 42 h 10000"/>
                      <a:gd name="connsiteX0" fmla="*/ 6688 w 13265"/>
                      <a:gd name="connsiteY0" fmla="*/ 42 h 9832"/>
                      <a:gd name="connsiteX1" fmla="*/ 13265 w 13265"/>
                      <a:gd name="connsiteY1" fmla="*/ 0 h 9832"/>
                      <a:gd name="connsiteX2" fmla="*/ 11598 w 13265"/>
                      <a:gd name="connsiteY2" fmla="*/ 5000 h 9832"/>
                      <a:gd name="connsiteX3" fmla="*/ 11387 w 13265"/>
                      <a:gd name="connsiteY3" fmla="*/ 9790 h 9832"/>
                      <a:gd name="connsiteX4" fmla="*/ 6687 w 13265"/>
                      <a:gd name="connsiteY4" fmla="*/ 9832 h 9832"/>
                      <a:gd name="connsiteX5" fmla="*/ 0 w 13265"/>
                      <a:gd name="connsiteY5" fmla="*/ 5084 h 9832"/>
                      <a:gd name="connsiteX6" fmla="*/ 6688 w 13265"/>
                      <a:gd name="connsiteY6" fmla="*/ 42 h 9832"/>
                      <a:gd name="connsiteX0" fmla="*/ 5042 w 10000"/>
                      <a:gd name="connsiteY0" fmla="*/ 43 h 10000"/>
                      <a:gd name="connsiteX1" fmla="*/ 10000 w 10000"/>
                      <a:gd name="connsiteY1" fmla="*/ 0 h 10000"/>
                      <a:gd name="connsiteX2" fmla="*/ 8743 w 10000"/>
                      <a:gd name="connsiteY2" fmla="*/ 5085 h 10000"/>
                      <a:gd name="connsiteX3" fmla="*/ 9692 w 10000"/>
                      <a:gd name="connsiteY3" fmla="*/ 10000 h 10000"/>
                      <a:gd name="connsiteX4" fmla="*/ 5041 w 10000"/>
                      <a:gd name="connsiteY4" fmla="*/ 10000 h 10000"/>
                      <a:gd name="connsiteX5" fmla="*/ 0 w 10000"/>
                      <a:gd name="connsiteY5" fmla="*/ 5171 h 10000"/>
                      <a:gd name="connsiteX6" fmla="*/ 5042 w 10000"/>
                      <a:gd name="connsiteY6" fmla="*/ 43 h 10000"/>
                      <a:gd name="connsiteX0" fmla="*/ 5042 w 10000"/>
                      <a:gd name="connsiteY0" fmla="*/ 43 h 10000"/>
                      <a:gd name="connsiteX1" fmla="*/ 10000 w 10000"/>
                      <a:gd name="connsiteY1" fmla="*/ 0 h 10000"/>
                      <a:gd name="connsiteX2" fmla="*/ 8743 w 10000"/>
                      <a:gd name="connsiteY2" fmla="*/ 5085 h 10000"/>
                      <a:gd name="connsiteX3" fmla="*/ 9784 w 10000"/>
                      <a:gd name="connsiteY3" fmla="*/ 10000 h 10000"/>
                      <a:gd name="connsiteX4" fmla="*/ 5041 w 10000"/>
                      <a:gd name="connsiteY4" fmla="*/ 10000 h 10000"/>
                      <a:gd name="connsiteX5" fmla="*/ 0 w 10000"/>
                      <a:gd name="connsiteY5" fmla="*/ 5171 h 10000"/>
                      <a:gd name="connsiteX6" fmla="*/ 5042 w 10000"/>
                      <a:gd name="connsiteY6" fmla="*/ 43 h 10000"/>
                      <a:gd name="connsiteX0" fmla="*/ 5042 w 9784"/>
                      <a:gd name="connsiteY0" fmla="*/ 0 h 9957"/>
                      <a:gd name="connsiteX1" fmla="*/ 9415 w 9784"/>
                      <a:gd name="connsiteY1" fmla="*/ 171 h 9957"/>
                      <a:gd name="connsiteX2" fmla="*/ 8743 w 9784"/>
                      <a:gd name="connsiteY2" fmla="*/ 5042 h 9957"/>
                      <a:gd name="connsiteX3" fmla="*/ 9784 w 9784"/>
                      <a:gd name="connsiteY3" fmla="*/ 9957 h 9957"/>
                      <a:gd name="connsiteX4" fmla="*/ 5041 w 9784"/>
                      <a:gd name="connsiteY4" fmla="*/ 9957 h 9957"/>
                      <a:gd name="connsiteX5" fmla="*/ 0 w 9784"/>
                      <a:gd name="connsiteY5" fmla="*/ 5128 h 9957"/>
                      <a:gd name="connsiteX6" fmla="*/ 5042 w 9784"/>
                      <a:gd name="connsiteY6" fmla="*/ 0 h 9957"/>
                      <a:gd name="connsiteX0" fmla="*/ 5153 w 10000"/>
                      <a:gd name="connsiteY0" fmla="*/ 0 h 10000"/>
                      <a:gd name="connsiteX1" fmla="*/ 9875 w 10000"/>
                      <a:gd name="connsiteY1" fmla="*/ 172 h 10000"/>
                      <a:gd name="connsiteX2" fmla="*/ 8936 w 10000"/>
                      <a:gd name="connsiteY2" fmla="*/ 5064 h 10000"/>
                      <a:gd name="connsiteX3" fmla="*/ 10000 w 10000"/>
                      <a:gd name="connsiteY3" fmla="*/ 10000 h 10000"/>
                      <a:gd name="connsiteX4" fmla="*/ 5152 w 10000"/>
                      <a:gd name="connsiteY4" fmla="*/ 10000 h 10000"/>
                      <a:gd name="connsiteX5" fmla="*/ 0 w 10000"/>
                      <a:gd name="connsiteY5" fmla="*/ 5150 h 10000"/>
                      <a:gd name="connsiteX6" fmla="*/ 5153 w 10000"/>
                      <a:gd name="connsiteY6" fmla="*/ 0 h 10000"/>
                      <a:gd name="connsiteX0" fmla="*/ 5153 w 10001"/>
                      <a:gd name="connsiteY0" fmla="*/ 0 h 10000"/>
                      <a:gd name="connsiteX1" fmla="*/ 10001 w 10001"/>
                      <a:gd name="connsiteY1" fmla="*/ 215 h 10000"/>
                      <a:gd name="connsiteX2" fmla="*/ 8936 w 10001"/>
                      <a:gd name="connsiteY2" fmla="*/ 5064 h 10000"/>
                      <a:gd name="connsiteX3" fmla="*/ 10000 w 10001"/>
                      <a:gd name="connsiteY3" fmla="*/ 10000 h 10000"/>
                      <a:gd name="connsiteX4" fmla="*/ 5152 w 10001"/>
                      <a:gd name="connsiteY4" fmla="*/ 10000 h 10000"/>
                      <a:gd name="connsiteX5" fmla="*/ 0 w 10001"/>
                      <a:gd name="connsiteY5" fmla="*/ 5150 h 10000"/>
                      <a:gd name="connsiteX6" fmla="*/ 5153 w 10001"/>
                      <a:gd name="connsiteY6" fmla="*/ 0 h 10000"/>
                      <a:gd name="connsiteX0" fmla="*/ 5184 w 10001"/>
                      <a:gd name="connsiteY0" fmla="*/ 43 h 9785"/>
                      <a:gd name="connsiteX1" fmla="*/ 10001 w 10001"/>
                      <a:gd name="connsiteY1" fmla="*/ 0 h 9785"/>
                      <a:gd name="connsiteX2" fmla="*/ 8936 w 10001"/>
                      <a:gd name="connsiteY2" fmla="*/ 4849 h 9785"/>
                      <a:gd name="connsiteX3" fmla="*/ 10000 w 10001"/>
                      <a:gd name="connsiteY3" fmla="*/ 9785 h 9785"/>
                      <a:gd name="connsiteX4" fmla="*/ 5152 w 10001"/>
                      <a:gd name="connsiteY4" fmla="*/ 9785 h 9785"/>
                      <a:gd name="connsiteX5" fmla="*/ 0 w 10001"/>
                      <a:gd name="connsiteY5" fmla="*/ 4935 h 9785"/>
                      <a:gd name="connsiteX6" fmla="*/ 5184 w 10001"/>
                      <a:gd name="connsiteY6" fmla="*/ 43 h 9785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340 w 10000"/>
                      <a:gd name="connsiteY4" fmla="*/ 9956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340 w 10000"/>
                      <a:gd name="connsiteY4" fmla="*/ 9956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83 w 10000"/>
                      <a:gd name="connsiteY4" fmla="*/ 9912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83 w 10000"/>
                      <a:gd name="connsiteY4" fmla="*/ 9912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83 w 10000"/>
                      <a:gd name="connsiteY4" fmla="*/ 9912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8935 w 10000"/>
                      <a:gd name="connsiteY0" fmla="*/ 4956 h 10000"/>
                      <a:gd name="connsiteX1" fmla="*/ 9999 w 10000"/>
                      <a:gd name="connsiteY1" fmla="*/ 10000 h 10000"/>
                      <a:gd name="connsiteX2" fmla="*/ 5183 w 10000"/>
                      <a:gd name="connsiteY2" fmla="*/ 9912 h 10000"/>
                      <a:gd name="connsiteX3" fmla="*/ 0 w 10000"/>
                      <a:gd name="connsiteY3" fmla="*/ 5043 h 10000"/>
                      <a:gd name="connsiteX4" fmla="*/ 5183 w 10000"/>
                      <a:gd name="connsiteY4" fmla="*/ 44 h 10000"/>
                      <a:gd name="connsiteX5" fmla="*/ 10000 w 10000"/>
                      <a:gd name="connsiteY5" fmla="*/ 0 h 10000"/>
                      <a:gd name="connsiteX6" fmla="*/ 9841 w 10000"/>
                      <a:gd name="connsiteY6" fmla="*/ 6220 h 10000"/>
                      <a:gd name="connsiteX0" fmla="*/ 8935 w 10000"/>
                      <a:gd name="connsiteY0" fmla="*/ 4956 h 10000"/>
                      <a:gd name="connsiteX1" fmla="*/ 9999 w 10000"/>
                      <a:gd name="connsiteY1" fmla="*/ 10000 h 10000"/>
                      <a:gd name="connsiteX2" fmla="*/ 5183 w 10000"/>
                      <a:gd name="connsiteY2" fmla="*/ 9912 h 10000"/>
                      <a:gd name="connsiteX3" fmla="*/ 0 w 10000"/>
                      <a:gd name="connsiteY3" fmla="*/ 5043 h 10000"/>
                      <a:gd name="connsiteX4" fmla="*/ 5183 w 10000"/>
                      <a:gd name="connsiteY4" fmla="*/ 44 h 10000"/>
                      <a:gd name="connsiteX5" fmla="*/ 10000 w 10000"/>
                      <a:gd name="connsiteY5" fmla="*/ 0 h 10000"/>
                      <a:gd name="connsiteX0" fmla="*/ 9999 w 10000"/>
                      <a:gd name="connsiteY0" fmla="*/ 10000 h 10000"/>
                      <a:gd name="connsiteX1" fmla="*/ 5183 w 10000"/>
                      <a:gd name="connsiteY1" fmla="*/ 9912 h 10000"/>
                      <a:gd name="connsiteX2" fmla="*/ 0 w 10000"/>
                      <a:gd name="connsiteY2" fmla="*/ 5043 h 10000"/>
                      <a:gd name="connsiteX3" fmla="*/ 5183 w 10000"/>
                      <a:gd name="connsiteY3" fmla="*/ 44 h 10000"/>
                      <a:gd name="connsiteX4" fmla="*/ 10000 w 10000"/>
                      <a:gd name="connsiteY4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00">
                        <a:moveTo>
                          <a:pt x="9999" y="10000"/>
                        </a:moveTo>
                        <a:lnTo>
                          <a:pt x="5183" y="9912"/>
                        </a:lnTo>
                        <a:cubicBezTo>
                          <a:pt x="3060" y="9824"/>
                          <a:pt x="0" y="6688"/>
                          <a:pt x="0" y="5043"/>
                        </a:cubicBezTo>
                        <a:cubicBezTo>
                          <a:pt x="0" y="3398"/>
                          <a:pt x="2965" y="220"/>
                          <a:pt x="5183" y="44"/>
                        </a:cubicBezTo>
                        <a:lnTo>
                          <a:pt x="10000" y="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71" name="Stored Data 71">
                    <a:extLst>
                      <a:ext uri="{FF2B5EF4-FFF2-40B4-BE49-F238E27FC236}">
                        <a16:creationId xmlns:a16="http://schemas.microsoft.com/office/drawing/2014/main" id="{56E7BC04-BABB-1541-B806-FF727E6B702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990333" y="3048834"/>
                    <a:ext cx="107530" cy="723601"/>
                  </a:xfrm>
                  <a:custGeom>
                    <a:avLst/>
                    <a:gdLst>
                      <a:gd name="connsiteX0" fmla="*/ 1667 w 10000"/>
                      <a:gd name="connsiteY0" fmla="*/ 0 h 10000"/>
                      <a:gd name="connsiteX1" fmla="*/ 1000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4932 w 13265"/>
                      <a:gd name="connsiteY0" fmla="*/ 0 h 10000"/>
                      <a:gd name="connsiteX1" fmla="*/ 13265 w 13265"/>
                      <a:gd name="connsiteY1" fmla="*/ 0 h 10000"/>
                      <a:gd name="connsiteX2" fmla="*/ 11598 w 13265"/>
                      <a:gd name="connsiteY2" fmla="*/ 5000 h 10000"/>
                      <a:gd name="connsiteX3" fmla="*/ 13265 w 13265"/>
                      <a:gd name="connsiteY3" fmla="*/ 10000 h 10000"/>
                      <a:gd name="connsiteX4" fmla="*/ 4932 w 13265"/>
                      <a:gd name="connsiteY4" fmla="*/ 10000 h 10000"/>
                      <a:gd name="connsiteX5" fmla="*/ 0 w 13265"/>
                      <a:gd name="connsiteY5" fmla="*/ 5084 h 10000"/>
                      <a:gd name="connsiteX6" fmla="*/ 4932 w 13265"/>
                      <a:gd name="connsiteY6" fmla="*/ 0 h 10000"/>
                      <a:gd name="connsiteX0" fmla="*/ 5226 w 13559"/>
                      <a:gd name="connsiteY0" fmla="*/ 0 h 10000"/>
                      <a:gd name="connsiteX1" fmla="*/ 13559 w 13559"/>
                      <a:gd name="connsiteY1" fmla="*/ 0 h 10000"/>
                      <a:gd name="connsiteX2" fmla="*/ 11892 w 13559"/>
                      <a:gd name="connsiteY2" fmla="*/ 5000 h 10000"/>
                      <a:gd name="connsiteX3" fmla="*/ 13559 w 13559"/>
                      <a:gd name="connsiteY3" fmla="*/ 10000 h 10000"/>
                      <a:gd name="connsiteX4" fmla="*/ 5226 w 13559"/>
                      <a:gd name="connsiteY4" fmla="*/ 10000 h 10000"/>
                      <a:gd name="connsiteX5" fmla="*/ 294 w 13559"/>
                      <a:gd name="connsiteY5" fmla="*/ 5084 h 10000"/>
                      <a:gd name="connsiteX6" fmla="*/ 5226 w 13559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4933 w 13266"/>
                      <a:gd name="connsiteY4" fmla="*/ 10000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4933 w 13266"/>
                      <a:gd name="connsiteY4" fmla="*/ 10000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4966 w 13299"/>
                      <a:gd name="connsiteY0" fmla="*/ 0 h 10000"/>
                      <a:gd name="connsiteX1" fmla="*/ 13299 w 13299"/>
                      <a:gd name="connsiteY1" fmla="*/ 0 h 10000"/>
                      <a:gd name="connsiteX2" fmla="*/ 11632 w 13299"/>
                      <a:gd name="connsiteY2" fmla="*/ 5000 h 10000"/>
                      <a:gd name="connsiteX3" fmla="*/ 13299 w 13299"/>
                      <a:gd name="connsiteY3" fmla="*/ 10000 h 10000"/>
                      <a:gd name="connsiteX4" fmla="*/ 7782 w 13299"/>
                      <a:gd name="connsiteY4" fmla="*/ 10000 h 10000"/>
                      <a:gd name="connsiteX5" fmla="*/ 34 w 13299"/>
                      <a:gd name="connsiteY5" fmla="*/ 5084 h 10000"/>
                      <a:gd name="connsiteX6" fmla="*/ 4966 w 13299"/>
                      <a:gd name="connsiteY6" fmla="*/ 0 h 10000"/>
                      <a:gd name="connsiteX0" fmla="*/ 4947 w 13280"/>
                      <a:gd name="connsiteY0" fmla="*/ 0 h 10000"/>
                      <a:gd name="connsiteX1" fmla="*/ 13280 w 13280"/>
                      <a:gd name="connsiteY1" fmla="*/ 0 h 10000"/>
                      <a:gd name="connsiteX2" fmla="*/ 11613 w 13280"/>
                      <a:gd name="connsiteY2" fmla="*/ 5000 h 10000"/>
                      <a:gd name="connsiteX3" fmla="*/ 13280 w 13280"/>
                      <a:gd name="connsiteY3" fmla="*/ 10000 h 10000"/>
                      <a:gd name="connsiteX4" fmla="*/ 6702 w 13280"/>
                      <a:gd name="connsiteY4" fmla="*/ 9832 h 10000"/>
                      <a:gd name="connsiteX5" fmla="*/ 15 w 13280"/>
                      <a:gd name="connsiteY5" fmla="*/ 5084 h 10000"/>
                      <a:gd name="connsiteX6" fmla="*/ 4947 w 13280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5711 w 13268"/>
                      <a:gd name="connsiteY0" fmla="*/ 126 h 10000"/>
                      <a:gd name="connsiteX1" fmla="*/ 13268 w 13268"/>
                      <a:gd name="connsiteY1" fmla="*/ 0 h 10000"/>
                      <a:gd name="connsiteX2" fmla="*/ 11601 w 13268"/>
                      <a:gd name="connsiteY2" fmla="*/ 5000 h 10000"/>
                      <a:gd name="connsiteX3" fmla="*/ 13268 w 13268"/>
                      <a:gd name="connsiteY3" fmla="*/ 10000 h 10000"/>
                      <a:gd name="connsiteX4" fmla="*/ 6690 w 13268"/>
                      <a:gd name="connsiteY4" fmla="*/ 9832 h 10000"/>
                      <a:gd name="connsiteX5" fmla="*/ 3 w 13268"/>
                      <a:gd name="connsiteY5" fmla="*/ 5084 h 10000"/>
                      <a:gd name="connsiteX6" fmla="*/ 5711 w 13268"/>
                      <a:gd name="connsiteY6" fmla="*/ 126 h 10000"/>
                      <a:gd name="connsiteX0" fmla="*/ 5709 w 13266"/>
                      <a:gd name="connsiteY0" fmla="*/ 126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5709 w 13266"/>
                      <a:gd name="connsiteY6" fmla="*/ 126 h 10000"/>
                      <a:gd name="connsiteX0" fmla="*/ 5709 w 13266"/>
                      <a:gd name="connsiteY0" fmla="*/ 126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5709 w 13266"/>
                      <a:gd name="connsiteY6" fmla="*/ 126 h 10000"/>
                      <a:gd name="connsiteX0" fmla="*/ 6688 w 13265"/>
                      <a:gd name="connsiteY0" fmla="*/ 42 h 10000"/>
                      <a:gd name="connsiteX1" fmla="*/ 13265 w 13265"/>
                      <a:gd name="connsiteY1" fmla="*/ 0 h 10000"/>
                      <a:gd name="connsiteX2" fmla="*/ 11598 w 13265"/>
                      <a:gd name="connsiteY2" fmla="*/ 5000 h 10000"/>
                      <a:gd name="connsiteX3" fmla="*/ 13265 w 13265"/>
                      <a:gd name="connsiteY3" fmla="*/ 10000 h 10000"/>
                      <a:gd name="connsiteX4" fmla="*/ 6687 w 13265"/>
                      <a:gd name="connsiteY4" fmla="*/ 9832 h 10000"/>
                      <a:gd name="connsiteX5" fmla="*/ 0 w 13265"/>
                      <a:gd name="connsiteY5" fmla="*/ 5084 h 10000"/>
                      <a:gd name="connsiteX6" fmla="*/ 6688 w 13265"/>
                      <a:gd name="connsiteY6" fmla="*/ 42 h 10000"/>
                      <a:gd name="connsiteX0" fmla="*/ 6688 w 13265"/>
                      <a:gd name="connsiteY0" fmla="*/ 42 h 9832"/>
                      <a:gd name="connsiteX1" fmla="*/ 13265 w 13265"/>
                      <a:gd name="connsiteY1" fmla="*/ 0 h 9832"/>
                      <a:gd name="connsiteX2" fmla="*/ 11598 w 13265"/>
                      <a:gd name="connsiteY2" fmla="*/ 5000 h 9832"/>
                      <a:gd name="connsiteX3" fmla="*/ 11387 w 13265"/>
                      <a:gd name="connsiteY3" fmla="*/ 9790 h 9832"/>
                      <a:gd name="connsiteX4" fmla="*/ 6687 w 13265"/>
                      <a:gd name="connsiteY4" fmla="*/ 9832 h 9832"/>
                      <a:gd name="connsiteX5" fmla="*/ 0 w 13265"/>
                      <a:gd name="connsiteY5" fmla="*/ 5084 h 9832"/>
                      <a:gd name="connsiteX6" fmla="*/ 6688 w 13265"/>
                      <a:gd name="connsiteY6" fmla="*/ 42 h 9832"/>
                      <a:gd name="connsiteX0" fmla="*/ 5042 w 10000"/>
                      <a:gd name="connsiteY0" fmla="*/ 43 h 10000"/>
                      <a:gd name="connsiteX1" fmla="*/ 10000 w 10000"/>
                      <a:gd name="connsiteY1" fmla="*/ 0 h 10000"/>
                      <a:gd name="connsiteX2" fmla="*/ 8743 w 10000"/>
                      <a:gd name="connsiteY2" fmla="*/ 5085 h 10000"/>
                      <a:gd name="connsiteX3" fmla="*/ 9692 w 10000"/>
                      <a:gd name="connsiteY3" fmla="*/ 10000 h 10000"/>
                      <a:gd name="connsiteX4" fmla="*/ 5041 w 10000"/>
                      <a:gd name="connsiteY4" fmla="*/ 10000 h 10000"/>
                      <a:gd name="connsiteX5" fmla="*/ 0 w 10000"/>
                      <a:gd name="connsiteY5" fmla="*/ 5171 h 10000"/>
                      <a:gd name="connsiteX6" fmla="*/ 5042 w 10000"/>
                      <a:gd name="connsiteY6" fmla="*/ 43 h 10000"/>
                      <a:gd name="connsiteX0" fmla="*/ 5042 w 10000"/>
                      <a:gd name="connsiteY0" fmla="*/ 43 h 10000"/>
                      <a:gd name="connsiteX1" fmla="*/ 10000 w 10000"/>
                      <a:gd name="connsiteY1" fmla="*/ 0 h 10000"/>
                      <a:gd name="connsiteX2" fmla="*/ 8743 w 10000"/>
                      <a:gd name="connsiteY2" fmla="*/ 5085 h 10000"/>
                      <a:gd name="connsiteX3" fmla="*/ 9784 w 10000"/>
                      <a:gd name="connsiteY3" fmla="*/ 10000 h 10000"/>
                      <a:gd name="connsiteX4" fmla="*/ 5041 w 10000"/>
                      <a:gd name="connsiteY4" fmla="*/ 10000 h 10000"/>
                      <a:gd name="connsiteX5" fmla="*/ 0 w 10000"/>
                      <a:gd name="connsiteY5" fmla="*/ 5171 h 10000"/>
                      <a:gd name="connsiteX6" fmla="*/ 5042 w 10000"/>
                      <a:gd name="connsiteY6" fmla="*/ 43 h 10000"/>
                      <a:gd name="connsiteX0" fmla="*/ 5042 w 9784"/>
                      <a:gd name="connsiteY0" fmla="*/ 0 h 9957"/>
                      <a:gd name="connsiteX1" fmla="*/ 9415 w 9784"/>
                      <a:gd name="connsiteY1" fmla="*/ 171 h 9957"/>
                      <a:gd name="connsiteX2" fmla="*/ 8743 w 9784"/>
                      <a:gd name="connsiteY2" fmla="*/ 5042 h 9957"/>
                      <a:gd name="connsiteX3" fmla="*/ 9784 w 9784"/>
                      <a:gd name="connsiteY3" fmla="*/ 9957 h 9957"/>
                      <a:gd name="connsiteX4" fmla="*/ 5041 w 9784"/>
                      <a:gd name="connsiteY4" fmla="*/ 9957 h 9957"/>
                      <a:gd name="connsiteX5" fmla="*/ 0 w 9784"/>
                      <a:gd name="connsiteY5" fmla="*/ 5128 h 9957"/>
                      <a:gd name="connsiteX6" fmla="*/ 5042 w 9784"/>
                      <a:gd name="connsiteY6" fmla="*/ 0 h 9957"/>
                      <a:gd name="connsiteX0" fmla="*/ 5153 w 10000"/>
                      <a:gd name="connsiteY0" fmla="*/ 0 h 10000"/>
                      <a:gd name="connsiteX1" fmla="*/ 9875 w 10000"/>
                      <a:gd name="connsiteY1" fmla="*/ 172 h 10000"/>
                      <a:gd name="connsiteX2" fmla="*/ 8936 w 10000"/>
                      <a:gd name="connsiteY2" fmla="*/ 5064 h 10000"/>
                      <a:gd name="connsiteX3" fmla="*/ 10000 w 10000"/>
                      <a:gd name="connsiteY3" fmla="*/ 10000 h 10000"/>
                      <a:gd name="connsiteX4" fmla="*/ 5152 w 10000"/>
                      <a:gd name="connsiteY4" fmla="*/ 10000 h 10000"/>
                      <a:gd name="connsiteX5" fmla="*/ 0 w 10000"/>
                      <a:gd name="connsiteY5" fmla="*/ 5150 h 10000"/>
                      <a:gd name="connsiteX6" fmla="*/ 5153 w 10000"/>
                      <a:gd name="connsiteY6" fmla="*/ 0 h 10000"/>
                      <a:gd name="connsiteX0" fmla="*/ 5153 w 10001"/>
                      <a:gd name="connsiteY0" fmla="*/ 0 h 10000"/>
                      <a:gd name="connsiteX1" fmla="*/ 10001 w 10001"/>
                      <a:gd name="connsiteY1" fmla="*/ 215 h 10000"/>
                      <a:gd name="connsiteX2" fmla="*/ 8936 w 10001"/>
                      <a:gd name="connsiteY2" fmla="*/ 5064 h 10000"/>
                      <a:gd name="connsiteX3" fmla="*/ 10000 w 10001"/>
                      <a:gd name="connsiteY3" fmla="*/ 10000 h 10000"/>
                      <a:gd name="connsiteX4" fmla="*/ 5152 w 10001"/>
                      <a:gd name="connsiteY4" fmla="*/ 10000 h 10000"/>
                      <a:gd name="connsiteX5" fmla="*/ 0 w 10001"/>
                      <a:gd name="connsiteY5" fmla="*/ 5150 h 10000"/>
                      <a:gd name="connsiteX6" fmla="*/ 5153 w 10001"/>
                      <a:gd name="connsiteY6" fmla="*/ 0 h 10000"/>
                      <a:gd name="connsiteX0" fmla="*/ 5184 w 10001"/>
                      <a:gd name="connsiteY0" fmla="*/ 43 h 9785"/>
                      <a:gd name="connsiteX1" fmla="*/ 10001 w 10001"/>
                      <a:gd name="connsiteY1" fmla="*/ 0 h 9785"/>
                      <a:gd name="connsiteX2" fmla="*/ 8936 w 10001"/>
                      <a:gd name="connsiteY2" fmla="*/ 4849 h 9785"/>
                      <a:gd name="connsiteX3" fmla="*/ 10000 w 10001"/>
                      <a:gd name="connsiteY3" fmla="*/ 9785 h 9785"/>
                      <a:gd name="connsiteX4" fmla="*/ 5152 w 10001"/>
                      <a:gd name="connsiteY4" fmla="*/ 9785 h 9785"/>
                      <a:gd name="connsiteX5" fmla="*/ 0 w 10001"/>
                      <a:gd name="connsiteY5" fmla="*/ 4935 h 9785"/>
                      <a:gd name="connsiteX6" fmla="*/ 5184 w 10001"/>
                      <a:gd name="connsiteY6" fmla="*/ 43 h 9785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340 w 10000"/>
                      <a:gd name="connsiteY4" fmla="*/ 9956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340 w 10000"/>
                      <a:gd name="connsiteY4" fmla="*/ 9956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83 w 10000"/>
                      <a:gd name="connsiteY4" fmla="*/ 9912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603 w 5420"/>
                      <a:gd name="connsiteY0" fmla="*/ 44 h 10000"/>
                      <a:gd name="connsiteX1" fmla="*/ 5420 w 5420"/>
                      <a:gd name="connsiteY1" fmla="*/ 0 h 10000"/>
                      <a:gd name="connsiteX2" fmla="*/ 4355 w 5420"/>
                      <a:gd name="connsiteY2" fmla="*/ 4956 h 10000"/>
                      <a:gd name="connsiteX3" fmla="*/ 5419 w 5420"/>
                      <a:gd name="connsiteY3" fmla="*/ 10000 h 10000"/>
                      <a:gd name="connsiteX4" fmla="*/ 603 w 5420"/>
                      <a:gd name="connsiteY4" fmla="*/ 9912 h 10000"/>
                      <a:gd name="connsiteX5" fmla="*/ 603 w 5420"/>
                      <a:gd name="connsiteY5" fmla="*/ 44 h 10000"/>
                      <a:gd name="connsiteX0" fmla="*/ 1112 w 9999"/>
                      <a:gd name="connsiteY0" fmla="*/ 9912 h 11176"/>
                      <a:gd name="connsiteX1" fmla="*/ 1112 w 9999"/>
                      <a:gd name="connsiteY1" fmla="*/ 44 h 11176"/>
                      <a:gd name="connsiteX2" fmla="*/ 9999 w 9999"/>
                      <a:gd name="connsiteY2" fmla="*/ 0 h 11176"/>
                      <a:gd name="connsiteX3" fmla="*/ 8034 w 9999"/>
                      <a:gd name="connsiteY3" fmla="*/ 4956 h 11176"/>
                      <a:gd name="connsiteX4" fmla="*/ 9997 w 9999"/>
                      <a:gd name="connsiteY4" fmla="*/ 10000 h 11176"/>
                      <a:gd name="connsiteX5" fmla="*/ 2783 w 9999"/>
                      <a:gd name="connsiteY5" fmla="*/ 11176 h 11176"/>
                      <a:gd name="connsiteX0" fmla="*/ 1112 w 10000"/>
                      <a:gd name="connsiteY0" fmla="*/ 8869 h 8948"/>
                      <a:gd name="connsiteX1" fmla="*/ 1112 w 10000"/>
                      <a:gd name="connsiteY1" fmla="*/ 39 h 8948"/>
                      <a:gd name="connsiteX2" fmla="*/ 10000 w 10000"/>
                      <a:gd name="connsiteY2" fmla="*/ 0 h 8948"/>
                      <a:gd name="connsiteX3" fmla="*/ 8035 w 10000"/>
                      <a:gd name="connsiteY3" fmla="*/ 4435 h 8948"/>
                      <a:gd name="connsiteX4" fmla="*/ 9998 w 10000"/>
                      <a:gd name="connsiteY4" fmla="*/ 8948 h 8948"/>
                      <a:gd name="connsiteX0" fmla="*/ 0 w 8888"/>
                      <a:gd name="connsiteY0" fmla="*/ 44 h 10000"/>
                      <a:gd name="connsiteX1" fmla="*/ 8888 w 8888"/>
                      <a:gd name="connsiteY1" fmla="*/ 0 h 10000"/>
                      <a:gd name="connsiteX2" fmla="*/ 6923 w 8888"/>
                      <a:gd name="connsiteY2" fmla="*/ 4956 h 10000"/>
                      <a:gd name="connsiteX3" fmla="*/ 8886 w 8888"/>
                      <a:gd name="connsiteY3" fmla="*/ 10000 h 10000"/>
                      <a:gd name="connsiteX0" fmla="*/ 2211 w 2211"/>
                      <a:gd name="connsiteY0" fmla="*/ 0 h 10000"/>
                      <a:gd name="connsiteX1" fmla="*/ 0 w 2211"/>
                      <a:gd name="connsiteY1" fmla="*/ 4956 h 10000"/>
                      <a:gd name="connsiteX2" fmla="*/ 2209 w 2211"/>
                      <a:gd name="connsiteY2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1" h="10000">
                        <a:moveTo>
                          <a:pt x="2211" y="0"/>
                        </a:moveTo>
                        <a:cubicBezTo>
                          <a:pt x="739" y="0"/>
                          <a:pt x="0" y="3289"/>
                          <a:pt x="0" y="4956"/>
                        </a:cubicBezTo>
                        <a:cubicBezTo>
                          <a:pt x="0" y="6622"/>
                          <a:pt x="737" y="10000"/>
                          <a:pt x="2209" y="1000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E61BAB0-0C8D-B846-9F41-848D3A710D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9342" y="3845099"/>
                <a:ext cx="606452" cy="35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C35B0F6-2810-2A4B-AEBC-7CDF27EF57B8}"/>
                </a:ext>
              </a:extLst>
            </p:cNvPr>
            <p:cNvSpPr txBox="1"/>
            <p:nvPr/>
          </p:nvSpPr>
          <p:spPr>
            <a:xfrm>
              <a:off x="6593980" y="367169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DFB848B-20A7-E241-B457-EECED9F55F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2875" y="4028534"/>
              <a:ext cx="0" cy="615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D2C654A-09D1-0F47-9869-DAC0B4DDBD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1855" y="3016569"/>
              <a:ext cx="0" cy="615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565B217-45CC-C54D-A762-FFA3A92AFB70}"/>
              </a:ext>
            </a:extLst>
          </p:cNvPr>
          <p:cNvGrpSpPr/>
          <p:nvPr/>
        </p:nvGrpSpPr>
        <p:grpSpPr>
          <a:xfrm>
            <a:off x="6846259" y="1510068"/>
            <a:ext cx="443477" cy="293084"/>
            <a:chOff x="5965722" y="1261710"/>
            <a:chExt cx="443477" cy="293084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1DBF2D5C-A0B6-F34B-A52A-AEFACC188940}"/>
                </a:ext>
              </a:extLst>
            </p:cNvPr>
            <p:cNvSpPr/>
            <p:nvPr/>
          </p:nvSpPr>
          <p:spPr>
            <a:xfrm>
              <a:off x="5965722" y="1261710"/>
              <a:ext cx="201108" cy="293083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0B1940C8-C802-104F-AEB8-B30242118AAA}"/>
                </a:ext>
              </a:extLst>
            </p:cNvPr>
            <p:cNvSpPr/>
            <p:nvPr/>
          </p:nvSpPr>
          <p:spPr>
            <a:xfrm>
              <a:off x="6200871" y="1261711"/>
              <a:ext cx="208328" cy="293083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DD8F1C3-7B91-AB42-9AFC-4D454473E851}"/>
              </a:ext>
            </a:extLst>
          </p:cNvPr>
          <p:cNvGrpSpPr/>
          <p:nvPr/>
        </p:nvGrpSpPr>
        <p:grpSpPr>
          <a:xfrm>
            <a:off x="5063653" y="1441726"/>
            <a:ext cx="469311" cy="361425"/>
            <a:chOff x="4183116" y="1193368"/>
            <a:chExt cx="469311" cy="361425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E8DE3B62-6E0B-2843-8488-D7BF6440B869}"/>
                </a:ext>
              </a:extLst>
            </p:cNvPr>
            <p:cNvSpPr/>
            <p:nvPr/>
          </p:nvSpPr>
          <p:spPr>
            <a:xfrm>
              <a:off x="4183116" y="1201154"/>
              <a:ext cx="201107" cy="353639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F11AB4E0-3D4B-CB46-85E8-7A1DD85235C2}"/>
                </a:ext>
              </a:extLst>
            </p:cNvPr>
            <p:cNvSpPr/>
            <p:nvPr/>
          </p:nvSpPr>
          <p:spPr>
            <a:xfrm>
              <a:off x="4451320" y="1193368"/>
              <a:ext cx="201107" cy="353639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499278C9-C1AE-0E42-BF05-95360C178680}"/>
              </a:ext>
            </a:extLst>
          </p:cNvPr>
          <p:cNvSpPr/>
          <p:nvPr/>
        </p:nvSpPr>
        <p:spPr>
          <a:xfrm>
            <a:off x="4995777" y="1422213"/>
            <a:ext cx="623769" cy="434393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55C82E4B-1062-E947-9B5C-F7183E72CE64}"/>
              </a:ext>
            </a:extLst>
          </p:cNvPr>
          <p:cNvSpPr/>
          <p:nvPr/>
        </p:nvSpPr>
        <p:spPr>
          <a:xfrm>
            <a:off x="5893585" y="1428423"/>
            <a:ext cx="623769" cy="434393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5AA71BBD-EB2F-3B48-89B0-F4B140E23761}"/>
              </a:ext>
            </a:extLst>
          </p:cNvPr>
          <p:cNvSpPr/>
          <p:nvPr/>
        </p:nvSpPr>
        <p:spPr>
          <a:xfrm>
            <a:off x="6776080" y="1433053"/>
            <a:ext cx="623769" cy="434393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2C865C01-2A98-0843-A96C-944636A3B8CB}"/>
              </a:ext>
            </a:extLst>
          </p:cNvPr>
          <p:cNvSpPr/>
          <p:nvPr/>
        </p:nvSpPr>
        <p:spPr>
          <a:xfrm>
            <a:off x="4995777" y="1428422"/>
            <a:ext cx="2414522" cy="434393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101" grpId="0" animBg="1"/>
      <p:bldP spid="101" grpId="1" animBg="1"/>
      <p:bldP spid="103" grpId="0" animBg="1"/>
      <p:bldP spid="103" grpId="2" animBg="1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1DCC-E0F2-0041-844C-6C4EAAF0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the AND/OR Gates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11D01-8A2D-1C40-9E98-8343C5F3B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701" y="1370661"/>
            <a:ext cx="4944300" cy="1659900"/>
          </a:xfrm>
        </p:spPr>
        <p:txBody>
          <a:bodyPr/>
          <a:lstStyle/>
          <a:p>
            <a:r>
              <a:rPr lang="en-US" sz="2000" dirty="0"/>
              <a:t>The AND and OR gates have natural extensions to more than two inputs.</a:t>
            </a:r>
          </a:p>
          <a:p>
            <a:endParaRPr lang="en-US" sz="2000" dirty="0"/>
          </a:p>
          <a:p>
            <a:pPr lvl="1"/>
            <a:r>
              <a:rPr lang="en-US" sz="2000" dirty="0"/>
              <a:t>AND – output will be 1 if all inputs are 1, and 0 otherwise.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OR – output will be 1 if at least 1 input is 1, and 0 otherwise.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E3081-DE9E-BC46-AEA4-9B25EDFF96A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9284FC-F0CB-914F-92B2-B22AE3734988}"/>
              </a:ext>
            </a:extLst>
          </p:cNvPr>
          <p:cNvGrpSpPr/>
          <p:nvPr/>
        </p:nvGrpSpPr>
        <p:grpSpPr>
          <a:xfrm>
            <a:off x="5896264" y="2457332"/>
            <a:ext cx="919113" cy="882275"/>
            <a:chOff x="3923742" y="1295401"/>
            <a:chExt cx="919113" cy="88227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66CD841-44D4-3E47-BFEE-2B39C53515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3742" y="1933833"/>
              <a:ext cx="24228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24AF496-BD9C-5A48-BA5C-A59C67C387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3742" y="1564365"/>
              <a:ext cx="24228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677963-197C-7D4F-AA91-D5A3FF6212A1}"/>
                </a:ext>
              </a:extLst>
            </p:cNvPr>
            <p:cNvCxnSpPr/>
            <p:nvPr/>
          </p:nvCxnSpPr>
          <p:spPr>
            <a:xfrm flipV="1">
              <a:off x="4689206" y="1737425"/>
              <a:ext cx="153649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elay 8">
              <a:extLst>
                <a:ext uri="{FF2B5EF4-FFF2-40B4-BE49-F238E27FC236}">
                  <a16:creationId xmlns:a16="http://schemas.microsoft.com/office/drawing/2014/main" id="{A0F763E7-166A-784B-8B8B-2772C9C67776}"/>
                </a:ext>
              </a:extLst>
            </p:cNvPr>
            <p:cNvSpPr/>
            <p:nvPr/>
          </p:nvSpPr>
          <p:spPr>
            <a:xfrm>
              <a:off x="4167112" y="1295401"/>
              <a:ext cx="515193" cy="882275"/>
            </a:xfrm>
            <a:prstGeom prst="flowChartDelay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692C156-B9F4-4641-BCAE-29E7DE3C1F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3742" y="1749099"/>
              <a:ext cx="24228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D779B8B-9F22-3641-8236-C022260A3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3742" y="2118568"/>
              <a:ext cx="24228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F4D3B44-3479-384D-970C-F45A7AE1F0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3742" y="1379631"/>
              <a:ext cx="24228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39EA93-7ECB-3A42-BFDC-0661C812691A}"/>
              </a:ext>
            </a:extLst>
          </p:cNvPr>
          <p:cNvGrpSpPr/>
          <p:nvPr/>
        </p:nvGrpSpPr>
        <p:grpSpPr>
          <a:xfrm>
            <a:off x="5896264" y="3744593"/>
            <a:ext cx="928324" cy="882275"/>
            <a:chOff x="5391629" y="1357497"/>
            <a:chExt cx="928324" cy="88227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5C50DD-FA69-0049-BD02-87A4EC5287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1629" y="2102797"/>
              <a:ext cx="2373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517CD3-5732-5E42-BD40-5B43AF88A3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1629" y="1514974"/>
              <a:ext cx="2373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4ADAB7-2C0C-E440-B015-F2468F96B794}"/>
                </a:ext>
              </a:extLst>
            </p:cNvPr>
            <p:cNvCxnSpPr/>
            <p:nvPr/>
          </p:nvCxnSpPr>
          <p:spPr>
            <a:xfrm flipV="1">
              <a:off x="6169049" y="1801444"/>
              <a:ext cx="150904" cy="1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5CC781A-5D4F-224A-B025-B9E3671F4460}"/>
                </a:ext>
              </a:extLst>
            </p:cNvPr>
            <p:cNvGrpSpPr/>
            <p:nvPr/>
          </p:nvGrpSpPr>
          <p:grpSpPr>
            <a:xfrm>
              <a:off x="5585782" y="1357497"/>
              <a:ext cx="581451" cy="882275"/>
              <a:chOff x="3990333" y="3048834"/>
              <a:chExt cx="1016928" cy="723601"/>
            </a:xfrm>
          </p:grpSpPr>
          <p:sp>
            <p:nvSpPr>
              <p:cNvPr id="20" name="Stored Data 71">
                <a:extLst>
                  <a:ext uri="{FF2B5EF4-FFF2-40B4-BE49-F238E27FC236}">
                    <a16:creationId xmlns:a16="http://schemas.microsoft.com/office/drawing/2014/main" id="{8ECBC93B-EBA2-FD4D-A163-16AC206643B5}"/>
                  </a:ext>
                </a:extLst>
              </p:cNvPr>
              <p:cNvSpPr/>
              <p:nvPr/>
            </p:nvSpPr>
            <p:spPr>
              <a:xfrm rot="10800000">
                <a:off x="3997592" y="3048854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Stored Data 71">
                <a:extLst>
                  <a:ext uri="{FF2B5EF4-FFF2-40B4-BE49-F238E27FC236}">
                    <a16:creationId xmlns:a16="http://schemas.microsoft.com/office/drawing/2014/main" id="{ECF37A1C-06B2-8D40-BF9C-E8A809B775E3}"/>
                  </a:ext>
                </a:extLst>
              </p:cNvPr>
              <p:cNvSpPr/>
              <p:nvPr/>
            </p:nvSpPr>
            <p:spPr>
              <a:xfrm rot="10800000">
                <a:off x="3990333" y="3048834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5DC6BF3-6D07-B446-9209-D8AC668192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1629" y="1710915"/>
              <a:ext cx="2373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30484A-2CAC-8A4E-A735-47800DACFF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1629" y="1906856"/>
              <a:ext cx="2373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9510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C242-854A-384B-80B6-F97D21AF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09" y="33138"/>
            <a:ext cx="4944300" cy="645300"/>
          </a:xfrm>
        </p:spPr>
        <p:txBody>
          <a:bodyPr/>
          <a:lstStyle/>
          <a:p>
            <a:r>
              <a:rPr lang="en-US" dirty="0"/>
              <a:t>Abstracting Logic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17C09-BE73-2149-B63E-50422D7C1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2277" y="904815"/>
            <a:ext cx="4781401" cy="2544900"/>
          </a:xfrm>
        </p:spPr>
        <p:txBody>
          <a:bodyPr>
            <a:normAutofit/>
          </a:bodyPr>
          <a:lstStyle/>
          <a:p>
            <a:r>
              <a:rPr lang="en-US" sz="1800" dirty="0"/>
              <a:t>Logic circuits can be packaged into abstractions called </a:t>
            </a:r>
            <a:r>
              <a:rPr lang="en-US" sz="1800" i="1" dirty="0"/>
              <a:t>integrated circuits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9 Bit even/odd parity generator/checker</a:t>
            </a:r>
          </a:p>
          <a:p>
            <a:pPr lvl="2"/>
            <a:r>
              <a:rPr lang="en-US" sz="1800" dirty="0">
                <a:hlinkClick r:id="rId3"/>
              </a:rPr>
              <a:t>https://www.ti.com/lit/ds/sdls152/sdls152.pdf</a:t>
            </a:r>
            <a:r>
              <a:rPr lang="en-US" sz="1800" dirty="0"/>
              <a:t> (for the curious)</a:t>
            </a:r>
          </a:p>
          <a:p>
            <a:pPr lvl="1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4008F-4E94-D146-B592-88ECA0FDA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191" y="3241038"/>
            <a:ext cx="4417360" cy="1737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C0D8E2-55E5-0241-B5EA-09566422E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740" y="3014661"/>
            <a:ext cx="905506" cy="452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8E2AC0-F5D2-CE44-9855-8F3C6CF49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47" y="3399082"/>
            <a:ext cx="1711144" cy="1449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26AC53-8EAF-9E49-BF8D-EC8D1B857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783" y="926472"/>
            <a:ext cx="2476500" cy="18573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31DEF5-00E4-FB43-98D6-BC039136BE8A}"/>
              </a:ext>
            </a:extLst>
          </p:cNvPr>
          <p:cNvSpPr txBox="1"/>
          <p:nvPr/>
        </p:nvSpPr>
        <p:spPr>
          <a:xfrm>
            <a:off x="6311380" y="2592871"/>
            <a:ext cx="2762295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dirty="0"/>
              <a:t>Image from: </a:t>
            </a:r>
            <a:r>
              <a:rPr lang="en-US" sz="788" dirty="0">
                <a:hlinkClick r:id="rId8"/>
              </a:rPr>
              <a:t>http://www.yd-tech.com.tw/product_info.php/</a:t>
            </a:r>
            <a:endParaRPr lang="en-US" sz="788" dirty="0"/>
          </a:p>
          <a:p>
            <a:r>
              <a:rPr lang="en-US" sz="788" dirty="0" err="1"/>
              <a:t>products_id</a:t>
            </a:r>
            <a:r>
              <a:rPr lang="en-US" sz="788" dirty="0"/>
              <a:t>/63503</a:t>
            </a:r>
          </a:p>
        </p:txBody>
      </p:sp>
    </p:spTree>
    <p:extLst>
      <p:ext uri="{BB962C8B-B14F-4D97-AF65-F5344CB8AC3E}">
        <p14:creationId xmlns:p14="http://schemas.microsoft.com/office/powerpoint/2010/main" val="288233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69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7FB8DB2-7249-9C4F-BFF4-2690224582EC}"/>
              </a:ext>
            </a:extLst>
          </p:cNvPr>
          <p:cNvGrpSpPr>
            <a:grpSpLocks noChangeAspect="1"/>
          </p:cNvGrpSpPr>
          <p:nvPr/>
        </p:nvGrpSpPr>
        <p:grpSpPr>
          <a:xfrm>
            <a:off x="2496805" y="2971571"/>
            <a:ext cx="914400" cy="402959"/>
            <a:chOff x="3279279" y="4177246"/>
            <a:chExt cx="1681757" cy="74111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25FF000-DDD9-504C-9A94-1B9A2FEC472B}"/>
                </a:ext>
              </a:extLst>
            </p:cNvPr>
            <p:cNvCxnSpPr/>
            <p:nvPr/>
          </p:nvCxnSpPr>
          <p:spPr>
            <a:xfrm flipV="1">
              <a:off x="3279279" y="4734370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96389D6-409F-5247-A04A-DDD7C36CD231}"/>
                </a:ext>
              </a:extLst>
            </p:cNvPr>
            <p:cNvCxnSpPr/>
            <p:nvPr/>
          </p:nvCxnSpPr>
          <p:spPr>
            <a:xfrm flipV="1">
              <a:off x="3279279" y="4371022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368210F-6057-3C4E-A8EC-9AA680C84D08}"/>
                </a:ext>
              </a:extLst>
            </p:cNvPr>
            <p:cNvGrpSpPr/>
            <p:nvPr/>
          </p:nvGrpSpPr>
          <p:grpSpPr>
            <a:xfrm>
              <a:off x="4584720" y="4496209"/>
              <a:ext cx="376316" cy="117436"/>
              <a:chOff x="1490775" y="1289057"/>
              <a:chExt cx="376316" cy="11743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BB8F292-4200-924E-828A-502DDEF49785}"/>
                  </a:ext>
                </a:extLst>
              </p:cNvPr>
              <p:cNvCxnSpPr/>
              <p:nvPr/>
            </p:nvCxnSpPr>
            <p:spPr>
              <a:xfrm flipV="1">
                <a:off x="1603168" y="1347775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92BB5A6-1018-254A-BF27-E54FDB0820AC}"/>
                  </a:ext>
                </a:extLst>
              </p:cNvPr>
              <p:cNvSpPr/>
              <p:nvPr/>
            </p:nvSpPr>
            <p:spPr>
              <a:xfrm>
                <a:off x="1490775" y="1289057"/>
                <a:ext cx="120028" cy="1174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Delay 9">
              <a:extLst>
                <a:ext uri="{FF2B5EF4-FFF2-40B4-BE49-F238E27FC236}">
                  <a16:creationId xmlns:a16="http://schemas.microsoft.com/office/drawing/2014/main" id="{90071CCC-F163-B64C-BA2A-F2459C8D542F}"/>
                </a:ext>
              </a:extLst>
            </p:cNvPr>
            <p:cNvSpPr/>
            <p:nvPr/>
          </p:nvSpPr>
          <p:spPr>
            <a:xfrm>
              <a:off x="3694386" y="4177246"/>
              <a:ext cx="882699" cy="741118"/>
            </a:xfrm>
            <a:prstGeom prst="flowChartDelay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A40C3-9079-E348-B09F-0C8BB8714A9D}"/>
              </a:ext>
            </a:extLst>
          </p:cNvPr>
          <p:cNvGrpSpPr>
            <a:grpSpLocks noChangeAspect="1"/>
          </p:cNvGrpSpPr>
          <p:nvPr/>
        </p:nvGrpSpPr>
        <p:grpSpPr>
          <a:xfrm>
            <a:off x="3973632" y="560553"/>
            <a:ext cx="914400" cy="432558"/>
            <a:chOff x="4042896" y="1715660"/>
            <a:chExt cx="1566675" cy="74111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6271B0-291B-C140-9E43-BA8C21010F8E}"/>
                </a:ext>
              </a:extLst>
            </p:cNvPr>
            <p:cNvCxnSpPr/>
            <p:nvPr/>
          </p:nvCxnSpPr>
          <p:spPr>
            <a:xfrm flipV="1">
              <a:off x="4042896" y="2266407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234255-F405-C644-BF29-213531388F5D}"/>
                </a:ext>
              </a:extLst>
            </p:cNvPr>
            <p:cNvCxnSpPr/>
            <p:nvPr/>
          </p:nvCxnSpPr>
          <p:spPr>
            <a:xfrm flipV="1">
              <a:off x="4042896" y="1903059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B49E797-068C-7046-A4CD-8034136F4039}"/>
                </a:ext>
              </a:extLst>
            </p:cNvPr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elay 16">
              <a:extLst>
                <a:ext uri="{FF2B5EF4-FFF2-40B4-BE49-F238E27FC236}">
                  <a16:creationId xmlns:a16="http://schemas.microsoft.com/office/drawing/2014/main" id="{CA7638BF-7C66-A040-8082-3A68FD6D53AD}"/>
                </a:ext>
              </a:extLst>
            </p:cNvPr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78F087-55CD-C743-B4BE-9EA116C9A210}"/>
              </a:ext>
            </a:extLst>
          </p:cNvPr>
          <p:cNvGrpSpPr>
            <a:grpSpLocks noChangeAspect="1"/>
          </p:cNvGrpSpPr>
          <p:nvPr/>
        </p:nvGrpSpPr>
        <p:grpSpPr>
          <a:xfrm>
            <a:off x="2585090" y="539559"/>
            <a:ext cx="914400" cy="476503"/>
            <a:chOff x="379248" y="5807937"/>
            <a:chExt cx="1448058" cy="75287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9289E5-A866-254D-B6BF-2BF312756A68}"/>
                </a:ext>
              </a:extLst>
            </p:cNvPr>
            <p:cNvCxnSpPr/>
            <p:nvPr/>
          </p:nvCxnSpPr>
          <p:spPr>
            <a:xfrm flipV="1">
              <a:off x="379248" y="6187166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B2286D-5176-344E-A616-B9458F010805}"/>
                </a:ext>
              </a:extLst>
            </p:cNvPr>
            <p:cNvCxnSpPr/>
            <p:nvPr/>
          </p:nvCxnSpPr>
          <p:spPr>
            <a:xfrm flipV="1">
              <a:off x="1563383" y="6183730"/>
              <a:ext cx="263923" cy="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D320B4A-ABEF-034B-A84A-320CC46719AF}"/>
                </a:ext>
              </a:extLst>
            </p:cNvPr>
            <p:cNvSpPr/>
            <p:nvPr/>
          </p:nvSpPr>
          <p:spPr>
            <a:xfrm>
              <a:off x="1446530" y="6125012"/>
              <a:ext cx="120028" cy="1174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D0E84BF7-F2C6-DC40-90A4-EFED209333E1}"/>
                </a:ext>
              </a:extLst>
            </p:cNvPr>
            <p:cNvSpPr/>
            <p:nvPr/>
          </p:nvSpPr>
          <p:spPr>
            <a:xfrm rot="5400000">
              <a:off x="733521" y="5859860"/>
              <a:ext cx="752875" cy="649030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5614B3-7183-0C4C-A5C4-5C5B8B38E870}"/>
              </a:ext>
            </a:extLst>
          </p:cNvPr>
          <p:cNvGrpSpPr>
            <a:grpSpLocks noChangeAspect="1"/>
          </p:cNvGrpSpPr>
          <p:nvPr/>
        </p:nvGrpSpPr>
        <p:grpSpPr>
          <a:xfrm>
            <a:off x="5405553" y="556930"/>
            <a:ext cx="914400" cy="413735"/>
            <a:chOff x="3675121" y="3048834"/>
            <a:chExt cx="1599238" cy="72360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0CD801-DAD4-A64C-92D0-4B8F8EC5407E}"/>
                </a:ext>
              </a:extLst>
            </p:cNvPr>
            <p:cNvCxnSpPr/>
            <p:nvPr/>
          </p:nvCxnSpPr>
          <p:spPr>
            <a:xfrm flipV="1">
              <a:off x="3675121" y="3596937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27BB1FD-C633-2743-BCE2-72D46EB3C126}"/>
                </a:ext>
              </a:extLst>
            </p:cNvPr>
            <p:cNvCxnSpPr/>
            <p:nvPr/>
          </p:nvCxnSpPr>
          <p:spPr>
            <a:xfrm flipV="1">
              <a:off x="3675121" y="3233589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7AC2629-ED08-F145-A36B-E001C1750909}"/>
                </a:ext>
              </a:extLst>
            </p:cNvPr>
            <p:cNvCxnSpPr/>
            <p:nvPr/>
          </p:nvCxnSpPr>
          <p:spPr>
            <a:xfrm flipV="1">
              <a:off x="5010436" y="3412939"/>
              <a:ext cx="263923" cy="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E711EDF-129B-1A4F-9B0F-BA06B520CDB3}"/>
                </a:ext>
              </a:extLst>
            </p:cNvPr>
            <p:cNvGrpSpPr/>
            <p:nvPr/>
          </p:nvGrpSpPr>
          <p:grpSpPr>
            <a:xfrm>
              <a:off x="3990333" y="3048834"/>
              <a:ext cx="1016928" cy="723601"/>
              <a:chOff x="3990333" y="3048834"/>
              <a:chExt cx="1016928" cy="723601"/>
            </a:xfrm>
          </p:grpSpPr>
          <p:sp>
            <p:nvSpPr>
              <p:cNvPr id="28" name="Stored Data 71">
                <a:extLst>
                  <a:ext uri="{FF2B5EF4-FFF2-40B4-BE49-F238E27FC236}">
                    <a16:creationId xmlns:a16="http://schemas.microsoft.com/office/drawing/2014/main" id="{6C904436-522C-194E-B913-9E3C5F4D76C7}"/>
                  </a:ext>
                </a:extLst>
              </p:cNvPr>
              <p:cNvSpPr/>
              <p:nvPr/>
            </p:nvSpPr>
            <p:spPr>
              <a:xfrm rot="10800000">
                <a:off x="3997592" y="3048854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Stored Data 71">
                <a:extLst>
                  <a:ext uri="{FF2B5EF4-FFF2-40B4-BE49-F238E27FC236}">
                    <a16:creationId xmlns:a16="http://schemas.microsoft.com/office/drawing/2014/main" id="{22840B70-61DC-F640-8997-39B7CBA0056F}"/>
                  </a:ext>
                </a:extLst>
              </p:cNvPr>
              <p:cNvSpPr/>
              <p:nvPr/>
            </p:nvSpPr>
            <p:spPr>
              <a:xfrm rot="10800000">
                <a:off x="3990333" y="3048834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3E5D0D-7350-EA44-80BF-EB51961439E1}"/>
              </a:ext>
            </a:extLst>
          </p:cNvPr>
          <p:cNvGrpSpPr>
            <a:grpSpLocks noChangeAspect="1"/>
          </p:cNvGrpSpPr>
          <p:nvPr/>
        </p:nvGrpSpPr>
        <p:grpSpPr>
          <a:xfrm>
            <a:off x="6982089" y="573030"/>
            <a:ext cx="914400" cy="414146"/>
            <a:chOff x="3675121" y="5435203"/>
            <a:chExt cx="1599238" cy="72431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375E7F-B7DD-A54F-BF1B-AEF12BBD8976}"/>
                </a:ext>
              </a:extLst>
            </p:cNvPr>
            <p:cNvCxnSpPr/>
            <p:nvPr/>
          </p:nvCxnSpPr>
          <p:spPr>
            <a:xfrm flipV="1">
              <a:off x="3675121" y="5984024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1B94FC1-1C3B-C648-B4D6-E5FE8881DA98}"/>
                </a:ext>
              </a:extLst>
            </p:cNvPr>
            <p:cNvCxnSpPr/>
            <p:nvPr/>
          </p:nvCxnSpPr>
          <p:spPr>
            <a:xfrm flipV="1">
              <a:off x="3675121" y="5620676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CD23BB-A6D2-8542-A839-DE1E27A147DA}"/>
                </a:ext>
              </a:extLst>
            </p:cNvPr>
            <p:cNvCxnSpPr/>
            <p:nvPr/>
          </p:nvCxnSpPr>
          <p:spPr>
            <a:xfrm flipV="1">
              <a:off x="5010436" y="5800026"/>
              <a:ext cx="263923" cy="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Stored Data 71">
              <a:extLst>
                <a:ext uri="{FF2B5EF4-FFF2-40B4-BE49-F238E27FC236}">
                  <a16:creationId xmlns:a16="http://schemas.microsoft.com/office/drawing/2014/main" id="{D4C161DE-282A-EF43-B0D8-F5B38F718B77}"/>
                </a:ext>
              </a:extLst>
            </p:cNvPr>
            <p:cNvSpPr/>
            <p:nvPr/>
          </p:nvSpPr>
          <p:spPr>
            <a:xfrm rot="10800000">
              <a:off x="3997592" y="5435941"/>
              <a:ext cx="1009669" cy="723580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4932 w 13265"/>
                <a:gd name="connsiteY0" fmla="*/ 0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4932 w 13265"/>
                <a:gd name="connsiteY4" fmla="*/ 10000 h 10000"/>
                <a:gd name="connsiteX5" fmla="*/ 0 w 13265"/>
                <a:gd name="connsiteY5" fmla="*/ 5084 h 10000"/>
                <a:gd name="connsiteX6" fmla="*/ 4932 w 13265"/>
                <a:gd name="connsiteY6" fmla="*/ 0 h 10000"/>
                <a:gd name="connsiteX0" fmla="*/ 5226 w 13559"/>
                <a:gd name="connsiteY0" fmla="*/ 0 h 10000"/>
                <a:gd name="connsiteX1" fmla="*/ 13559 w 13559"/>
                <a:gd name="connsiteY1" fmla="*/ 0 h 10000"/>
                <a:gd name="connsiteX2" fmla="*/ 11892 w 13559"/>
                <a:gd name="connsiteY2" fmla="*/ 5000 h 10000"/>
                <a:gd name="connsiteX3" fmla="*/ 13559 w 13559"/>
                <a:gd name="connsiteY3" fmla="*/ 10000 h 10000"/>
                <a:gd name="connsiteX4" fmla="*/ 5226 w 13559"/>
                <a:gd name="connsiteY4" fmla="*/ 10000 h 10000"/>
                <a:gd name="connsiteX5" fmla="*/ 294 w 13559"/>
                <a:gd name="connsiteY5" fmla="*/ 5084 h 10000"/>
                <a:gd name="connsiteX6" fmla="*/ 5226 w 13559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66 w 13299"/>
                <a:gd name="connsiteY0" fmla="*/ 0 h 10000"/>
                <a:gd name="connsiteX1" fmla="*/ 13299 w 13299"/>
                <a:gd name="connsiteY1" fmla="*/ 0 h 10000"/>
                <a:gd name="connsiteX2" fmla="*/ 11632 w 13299"/>
                <a:gd name="connsiteY2" fmla="*/ 5000 h 10000"/>
                <a:gd name="connsiteX3" fmla="*/ 13299 w 13299"/>
                <a:gd name="connsiteY3" fmla="*/ 10000 h 10000"/>
                <a:gd name="connsiteX4" fmla="*/ 7782 w 13299"/>
                <a:gd name="connsiteY4" fmla="*/ 10000 h 10000"/>
                <a:gd name="connsiteX5" fmla="*/ 34 w 13299"/>
                <a:gd name="connsiteY5" fmla="*/ 5084 h 10000"/>
                <a:gd name="connsiteX6" fmla="*/ 4966 w 13299"/>
                <a:gd name="connsiteY6" fmla="*/ 0 h 10000"/>
                <a:gd name="connsiteX0" fmla="*/ 4947 w 13280"/>
                <a:gd name="connsiteY0" fmla="*/ 0 h 10000"/>
                <a:gd name="connsiteX1" fmla="*/ 13280 w 13280"/>
                <a:gd name="connsiteY1" fmla="*/ 0 h 10000"/>
                <a:gd name="connsiteX2" fmla="*/ 11613 w 13280"/>
                <a:gd name="connsiteY2" fmla="*/ 5000 h 10000"/>
                <a:gd name="connsiteX3" fmla="*/ 13280 w 13280"/>
                <a:gd name="connsiteY3" fmla="*/ 10000 h 10000"/>
                <a:gd name="connsiteX4" fmla="*/ 6702 w 13280"/>
                <a:gd name="connsiteY4" fmla="*/ 9832 h 10000"/>
                <a:gd name="connsiteX5" fmla="*/ 15 w 13280"/>
                <a:gd name="connsiteY5" fmla="*/ 5084 h 10000"/>
                <a:gd name="connsiteX6" fmla="*/ 4947 w 13280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5711 w 13268"/>
                <a:gd name="connsiteY0" fmla="*/ 126 h 10000"/>
                <a:gd name="connsiteX1" fmla="*/ 13268 w 13268"/>
                <a:gd name="connsiteY1" fmla="*/ 0 h 10000"/>
                <a:gd name="connsiteX2" fmla="*/ 11601 w 13268"/>
                <a:gd name="connsiteY2" fmla="*/ 5000 h 10000"/>
                <a:gd name="connsiteX3" fmla="*/ 13268 w 13268"/>
                <a:gd name="connsiteY3" fmla="*/ 10000 h 10000"/>
                <a:gd name="connsiteX4" fmla="*/ 6690 w 13268"/>
                <a:gd name="connsiteY4" fmla="*/ 9832 h 10000"/>
                <a:gd name="connsiteX5" fmla="*/ 3 w 13268"/>
                <a:gd name="connsiteY5" fmla="*/ 5084 h 10000"/>
                <a:gd name="connsiteX6" fmla="*/ 5711 w 13268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6688 w 13265"/>
                <a:gd name="connsiteY0" fmla="*/ 42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6687 w 13265"/>
                <a:gd name="connsiteY4" fmla="*/ 9832 h 10000"/>
                <a:gd name="connsiteX5" fmla="*/ 0 w 13265"/>
                <a:gd name="connsiteY5" fmla="*/ 5084 h 10000"/>
                <a:gd name="connsiteX6" fmla="*/ 6688 w 13265"/>
                <a:gd name="connsiteY6" fmla="*/ 42 h 10000"/>
                <a:gd name="connsiteX0" fmla="*/ 6688 w 13265"/>
                <a:gd name="connsiteY0" fmla="*/ 42 h 9832"/>
                <a:gd name="connsiteX1" fmla="*/ 13265 w 13265"/>
                <a:gd name="connsiteY1" fmla="*/ 0 h 9832"/>
                <a:gd name="connsiteX2" fmla="*/ 11598 w 13265"/>
                <a:gd name="connsiteY2" fmla="*/ 5000 h 9832"/>
                <a:gd name="connsiteX3" fmla="*/ 11387 w 13265"/>
                <a:gd name="connsiteY3" fmla="*/ 9790 h 9832"/>
                <a:gd name="connsiteX4" fmla="*/ 6687 w 13265"/>
                <a:gd name="connsiteY4" fmla="*/ 9832 h 9832"/>
                <a:gd name="connsiteX5" fmla="*/ 0 w 13265"/>
                <a:gd name="connsiteY5" fmla="*/ 5084 h 9832"/>
                <a:gd name="connsiteX6" fmla="*/ 6688 w 13265"/>
                <a:gd name="connsiteY6" fmla="*/ 42 h 9832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692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784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9784"/>
                <a:gd name="connsiteY0" fmla="*/ 0 h 9957"/>
                <a:gd name="connsiteX1" fmla="*/ 9415 w 9784"/>
                <a:gd name="connsiteY1" fmla="*/ 171 h 9957"/>
                <a:gd name="connsiteX2" fmla="*/ 8743 w 9784"/>
                <a:gd name="connsiteY2" fmla="*/ 5042 h 9957"/>
                <a:gd name="connsiteX3" fmla="*/ 9784 w 9784"/>
                <a:gd name="connsiteY3" fmla="*/ 9957 h 9957"/>
                <a:gd name="connsiteX4" fmla="*/ 5041 w 9784"/>
                <a:gd name="connsiteY4" fmla="*/ 9957 h 9957"/>
                <a:gd name="connsiteX5" fmla="*/ 0 w 9784"/>
                <a:gd name="connsiteY5" fmla="*/ 5128 h 9957"/>
                <a:gd name="connsiteX6" fmla="*/ 5042 w 9784"/>
                <a:gd name="connsiteY6" fmla="*/ 0 h 9957"/>
                <a:gd name="connsiteX0" fmla="*/ 5153 w 10000"/>
                <a:gd name="connsiteY0" fmla="*/ 0 h 10000"/>
                <a:gd name="connsiteX1" fmla="*/ 9875 w 10000"/>
                <a:gd name="connsiteY1" fmla="*/ 172 h 10000"/>
                <a:gd name="connsiteX2" fmla="*/ 8936 w 10000"/>
                <a:gd name="connsiteY2" fmla="*/ 5064 h 10000"/>
                <a:gd name="connsiteX3" fmla="*/ 10000 w 10000"/>
                <a:gd name="connsiteY3" fmla="*/ 10000 h 10000"/>
                <a:gd name="connsiteX4" fmla="*/ 5152 w 10000"/>
                <a:gd name="connsiteY4" fmla="*/ 10000 h 10000"/>
                <a:gd name="connsiteX5" fmla="*/ 0 w 10000"/>
                <a:gd name="connsiteY5" fmla="*/ 5150 h 10000"/>
                <a:gd name="connsiteX6" fmla="*/ 5153 w 10000"/>
                <a:gd name="connsiteY6" fmla="*/ 0 h 10000"/>
                <a:gd name="connsiteX0" fmla="*/ 5153 w 10001"/>
                <a:gd name="connsiteY0" fmla="*/ 0 h 10000"/>
                <a:gd name="connsiteX1" fmla="*/ 10001 w 10001"/>
                <a:gd name="connsiteY1" fmla="*/ 215 h 10000"/>
                <a:gd name="connsiteX2" fmla="*/ 8936 w 10001"/>
                <a:gd name="connsiteY2" fmla="*/ 5064 h 10000"/>
                <a:gd name="connsiteX3" fmla="*/ 10000 w 10001"/>
                <a:gd name="connsiteY3" fmla="*/ 10000 h 10000"/>
                <a:gd name="connsiteX4" fmla="*/ 5152 w 10001"/>
                <a:gd name="connsiteY4" fmla="*/ 10000 h 10000"/>
                <a:gd name="connsiteX5" fmla="*/ 0 w 10001"/>
                <a:gd name="connsiteY5" fmla="*/ 5150 h 10000"/>
                <a:gd name="connsiteX6" fmla="*/ 5153 w 10001"/>
                <a:gd name="connsiteY6" fmla="*/ 0 h 10000"/>
                <a:gd name="connsiteX0" fmla="*/ 5184 w 10001"/>
                <a:gd name="connsiteY0" fmla="*/ 43 h 9785"/>
                <a:gd name="connsiteX1" fmla="*/ 10001 w 10001"/>
                <a:gd name="connsiteY1" fmla="*/ 0 h 9785"/>
                <a:gd name="connsiteX2" fmla="*/ 8936 w 10001"/>
                <a:gd name="connsiteY2" fmla="*/ 4849 h 9785"/>
                <a:gd name="connsiteX3" fmla="*/ 10000 w 10001"/>
                <a:gd name="connsiteY3" fmla="*/ 9785 h 9785"/>
                <a:gd name="connsiteX4" fmla="*/ 5152 w 10001"/>
                <a:gd name="connsiteY4" fmla="*/ 9785 h 9785"/>
                <a:gd name="connsiteX5" fmla="*/ 0 w 10001"/>
                <a:gd name="connsiteY5" fmla="*/ 4935 h 9785"/>
                <a:gd name="connsiteX6" fmla="*/ 5184 w 10001"/>
                <a:gd name="connsiteY6" fmla="*/ 43 h 9785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8935 w 10000"/>
                <a:gd name="connsiteY0" fmla="*/ 4956 h 10000"/>
                <a:gd name="connsiteX1" fmla="*/ 9999 w 10000"/>
                <a:gd name="connsiteY1" fmla="*/ 10000 h 10000"/>
                <a:gd name="connsiteX2" fmla="*/ 5183 w 10000"/>
                <a:gd name="connsiteY2" fmla="*/ 9912 h 10000"/>
                <a:gd name="connsiteX3" fmla="*/ 0 w 10000"/>
                <a:gd name="connsiteY3" fmla="*/ 5043 h 10000"/>
                <a:gd name="connsiteX4" fmla="*/ 5183 w 10000"/>
                <a:gd name="connsiteY4" fmla="*/ 44 h 10000"/>
                <a:gd name="connsiteX5" fmla="*/ 10000 w 10000"/>
                <a:gd name="connsiteY5" fmla="*/ 0 h 10000"/>
                <a:gd name="connsiteX6" fmla="*/ 9841 w 10000"/>
                <a:gd name="connsiteY6" fmla="*/ 6220 h 10000"/>
                <a:gd name="connsiteX0" fmla="*/ 8935 w 10000"/>
                <a:gd name="connsiteY0" fmla="*/ 4956 h 10000"/>
                <a:gd name="connsiteX1" fmla="*/ 9999 w 10000"/>
                <a:gd name="connsiteY1" fmla="*/ 10000 h 10000"/>
                <a:gd name="connsiteX2" fmla="*/ 5183 w 10000"/>
                <a:gd name="connsiteY2" fmla="*/ 9912 h 10000"/>
                <a:gd name="connsiteX3" fmla="*/ 0 w 10000"/>
                <a:gd name="connsiteY3" fmla="*/ 5043 h 10000"/>
                <a:gd name="connsiteX4" fmla="*/ 5183 w 10000"/>
                <a:gd name="connsiteY4" fmla="*/ 44 h 10000"/>
                <a:gd name="connsiteX5" fmla="*/ 10000 w 10000"/>
                <a:gd name="connsiteY5" fmla="*/ 0 h 10000"/>
                <a:gd name="connsiteX0" fmla="*/ 9999 w 10000"/>
                <a:gd name="connsiteY0" fmla="*/ 10000 h 10000"/>
                <a:gd name="connsiteX1" fmla="*/ 5183 w 10000"/>
                <a:gd name="connsiteY1" fmla="*/ 9912 h 10000"/>
                <a:gd name="connsiteX2" fmla="*/ 0 w 10000"/>
                <a:gd name="connsiteY2" fmla="*/ 5043 h 10000"/>
                <a:gd name="connsiteX3" fmla="*/ 5183 w 10000"/>
                <a:gd name="connsiteY3" fmla="*/ 44 h 10000"/>
                <a:gd name="connsiteX4" fmla="*/ 1000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9999" y="10000"/>
                  </a:moveTo>
                  <a:lnTo>
                    <a:pt x="5183" y="9912"/>
                  </a:lnTo>
                  <a:cubicBezTo>
                    <a:pt x="3060" y="9824"/>
                    <a:pt x="0" y="6688"/>
                    <a:pt x="0" y="5043"/>
                  </a:cubicBezTo>
                  <a:cubicBezTo>
                    <a:pt x="0" y="3398"/>
                    <a:pt x="2965" y="220"/>
                    <a:pt x="5183" y="44"/>
                  </a:cubicBezTo>
                  <a:lnTo>
                    <a:pt x="10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Stored Data 71">
              <a:extLst>
                <a:ext uri="{FF2B5EF4-FFF2-40B4-BE49-F238E27FC236}">
                  <a16:creationId xmlns:a16="http://schemas.microsoft.com/office/drawing/2014/main" id="{8618A995-0C42-5E43-8C2B-CFF535A44136}"/>
                </a:ext>
              </a:extLst>
            </p:cNvPr>
            <p:cNvSpPr/>
            <p:nvPr/>
          </p:nvSpPr>
          <p:spPr>
            <a:xfrm rot="10800000">
              <a:off x="3990333" y="5435921"/>
              <a:ext cx="107530" cy="723601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4932 w 13265"/>
                <a:gd name="connsiteY0" fmla="*/ 0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4932 w 13265"/>
                <a:gd name="connsiteY4" fmla="*/ 10000 h 10000"/>
                <a:gd name="connsiteX5" fmla="*/ 0 w 13265"/>
                <a:gd name="connsiteY5" fmla="*/ 5084 h 10000"/>
                <a:gd name="connsiteX6" fmla="*/ 4932 w 13265"/>
                <a:gd name="connsiteY6" fmla="*/ 0 h 10000"/>
                <a:gd name="connsiteX0" fmla="*/ 5226 w 13559"/>
                <a:gd name="connsiteY0" fmla="*/ 0 h 10000"/>
                <a:gd name="connsiteX1" fmla="*/ 13559 w 13559"/>
                <a:gd name="connsiteY1" fmla="*/ 0 h 10000"/>
                <a:gd name="connsiteX2" fmla="*/ 11892 w 13559"/>
                <a:gd name="connsiteY2" fmla="*/ 5000 h 10000"/>
                <a:gd name="connsiteX3" fmla="*/ 13559 w 13559"/>
                <a:gd name="connsiteY3" fmla="*/ 10000 h 10000"/>
                <a:gd name="connsiteX4" fmla="*/ 5226 w 13559"/>
                <a:gd name="connsiteY4" fmla="*/ 10000 h 10000"/>
                <a:gd name="connsiteX5" fmla="*/ 294 w 13559"/>
                <a:gd name="connsiteY5" fmla="*/ 5084 h 10000"/>
                <a:gd name="connsiteX6" fmla="*/ 5226 w 13559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66 w 13299"/>
                <a:gd name="connsiteY0" fmla="*/ 0 h 10000"/>
                <a:gd name="connsiteX1" fmla="*/ 13299 w 13299"/>
                <a:gd name="connsiteY1" fmla="*/ 0 h 10000"/>
                <a:gd name="connsiteX2" fmla="*/ 11632 w 13299"/>
                <a:gd name="connsiteY2" fmla="*/ 5000 h 10000"/>
                <a:gd name="connsiteX3" fmla="*/ 13299 w 13299"/>
                <a:gd name="connsiteY3" fmla="*/ 10000 h 10000"/>
                <a:gd name="connsiteX4" fmla="*/ 7782 w 13299"/>
                <a:gd name="connsiteY4" fmla="*/ 10000 h 10000"/>
                <a:gd name="connsiteX5" fmla="*/ 34 w 13299"/>
                <a:gd name="connsiteY5" fmla="*/ 5084 h 10000"/>
                <a:gd name="connsiteX6" fmla="*/ 4966 w 13299"/>
                <a:gd name="connsiteY6" fmla="*/ 0 h 10000"/>
                <a:gd name="connsiteX0" fmla="*/ 4947 w 13280"/>
                <a:gd name="connsiteY0" fmla="*/ 0 h 10000"/>
                <a:gd name="connsiteX1" fmla="*/ 13280 w 13280"/>
                <a:gd name="connsiteY1" fmla="*/ 0 h 10000"/>
                <a:gd name="connsiteX2" fmla="*/ 11613 w 13280"/>
                <a:gd name="connsiteY2" fmla="*/ 5000 h 10000"/>
                <a:gd name="connsiteX3" fmla="*/ 13280 w 13280"/>
                <a:gd name="connsiteY3" fmla="*/ 10000 h 10000"/>
                <a:gd name="connsiteX4" fmla="*/ 6702 w 13280"/>
                <a:gd name="connsiteY4" fmla="*/ 9832 h 10000"/>
                <a:gd name="connsiteX5" fmla="*/ 15 w 13280"/>
                <a:gd name="connsiteY5" fmla="*/ 5084 h 10000"/>
                <a:gd name="connsiteX6" fmla="*/ 4947 w 13280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5711 w 13268"/>
                <a:gd name="connsiteY0" fmla="*/ 126 h 10000"/>
                <a:gd name="connsiteX1" fmla="*/ 13268 w 13268"/>
                <a:gd name="connsiteY1" fmla="*/ 0 h 10000"/>
                <a:gd name="connsiteX2" fmla="*/ 11601 w 13268"/>
                <a:gd name="connsiteY2" fmla="*/ 5000 h 10000"/>
                <a:gd name="connsiteX3" fmla="*/ 13268 w 13268"/>
                <a:gd name="connsiteY3" fmla="*/ 10000 h 10000"/>
                <a:gd name="connsiteX4" fmla="*/ 6690 w 13268"/>
                <a:gd name="connsiteY4" fmla="*/ 9832 h 10000"/>
                <a:gd name="connsiteX5" fmla="*/ 3 w 13268"/>
                <a:gd name="connsiteY5" fmla="*/ 5084 h 10000"/>
                <a:gd name="connsiteX6" fmla="*/ 5711 w 13268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6688 w 13265"/>
                <a:gd name="connsiteY0" fmla="*/ 42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6687 w 13265"/>
                <a:gd name="connsiteY4" fmla="*/ 9832 h 10000"/>
                <a:gd name="connsiteX5" fmla="*/ 0 w 13265"/>
                <a:gd name="connsiteY5" fmla="*/ 5084 h 10000"/>
                <a:gd name="connsiteX6" fmla="*/ 6688 w 13265"/>
                <a:gd name="connsiteY6" fmla="*/ 42 h 10000"/>
                <a:gd name="connsiteX0" fmla="*/ 6688 w 13265"/>
                <a:gd name="connsiteY0" fmla="*/ 42 h 9832"/>
                <a:gd name="connsiteX1" fmla="*/ 13265 w 13265"/>
                <a:gd name="connsiteY1" fmla="*/ 0 h 9832"/>
                <a:gd name="connsiteX2" fmla="*/ 11598 w 13265"/>
                <a:gd name="connsiteY2" fmla="*/ 5000 h 9832"/>
                <a:gd name="connsiteX3" fmla="*/ 11387 w 13265"/>
                <a:gd name="connsiteY3" fmla="*/ 9790 h 9832"/>
                <a:gd name="connsiteX4" fmla="*/ 6687 w 13265"/>
                <a:gd name="connsiteY4" fmla="*/ 9832 h 9832"/>
                <a:gd name="connsiteX5" fmla="*/ 0 w 13265"/>
                <a:gd name="connsiteY5" fmla="*/ 5084 h 9832"/>
                <a:gd name="connsiteX6" fmla="*/ 6688 w 13265"/>
                <a:gd name="connsiteY6" fmla="*/ 42 h 9832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692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784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9784"/>
                <a:gd name="connsiteY0" fmla="*/ 0 h 9957"/>
                <a:gd name="connsiteX1" fmla="*/ 9415 w 9784"/>
                <a:gd name="connsiteY1" fmla="*/ 171 h 9957"/>
                <a:gd name="connsiteX2" fmla="*/ 8743 w 9784"/>
                <a:gd name="connsiteY2" fmla="*/ 5042 h 9957"/>
                <a:gd name="connsiteX3" fmla="*/ 9784 w 9784"/>
                <a:gd name="connsiteY3" fmla="*/ 9957 h 9957"/>
                <a:gd name="connsiteX4" fmla="*/ 5041 w 9784"/>
                <a:gd name="connsiteY4" fmla="*/ 9957 h 9957"/>
                <a:gd name="connsiteX5" fmla="*/ 0 w 9784"/>
                <a:gd name="connsiteY5" fmla="*/ 5128 h 9957"/>
                <a:gd name="connsiteX6" fmla="*/ 5042 w 9784"/>
                <a:gd name="connsiteY6" fmla="*/ 0 h 9957"/>
                <a:gd name="connsiteX0" fmla="*/ 5153 w 10000"/>
                <a:gd name="connsiteY0" fmla="*/ 0 h 10000"/>
                <a:gd name="connsiteX1" fmla="*/ 9875 w 10000"/>
                <a:gd name="connsiteY1" fmla="*/ 172 h 10000"/>
                <a:gd name="connsiteX2" fmla="*/ 8936 w 10000"/>
                <a:gd name="connsiteY2" fmla="*/ 5064 h 10000"/>
                <a:gd name="connsiteX3" fmla="*/ 10000 w 10000"/>
                <a:gd name="connsiteY3" fmla="*/ 10000 h 10000"/>
                <a:gd name="connsiteX4" fmla="*/ 5152 w 10000"/>
                <a:gd name="connsiteY4" fmla="*/ 10000 h 10000"/>
                <a:gd name="connsiteX5" fmla="*/ 0 w 10000"/>
                <a:gd name="connsiteY5" fmla="*/ 5150 h 10000"/>
                <a:gd name="connsiteX6" fmla="*/ 5153 w 10000"/>
                <a:gd name="connsiteY6" fmla="*/ 0 h 10000"/>
                <a:gd name="connsiteX0" fmla="*/ 5153 w 10001"/>
                <a:gd name="connsiteY0" fmla="*/ 0 h 10000"/>
                <a:gd name="connsiteX1" fmla="*/ 10001 w 10001"/>
                <a:gd name="connsiteY1" fmla="*/ 215 h 10000"/>
                <a:gd name="connsiteX2" fmla="*/ 8936 w 10001"/>
                <a:gd name="connsiteY2" fmla="*/ 5064 h 10000"/>
                <a:gd name="connsiteX3" fmla="*/ 10000 w 10001"/>
                <a:gd name="connsiteY3" fmla="*/ 10000 h 10000"/>
                <a:gd name="connsiteX4" fmla="*/ 5152 w 10001"/>
                <a:gd name="connsiteY4" fmla="*/ 10000 h 10000"/>
                <a:gd name="connsiteX5" fmla="*/ 0 w 10001"/>
                <a:gd name="connsiteY5" fmla="*/ 5150 h 10000"/>
                <a:gd name="connsiteX6" fmla="*/ 5153 w 10001"/>
                <a:gd name="connsiteY6" fmla="*/ 0 h 10000"/>
                <a:gd name="connsiteX0" fmla="*/ 5184 w 10001"/>
                <a:gd name="connsiteY0" fmla="*/ 43 h 9785"/>
                <a:gd name="connsiteX1" fmla="*/ 10001 w 10001"/>
                <a:gd name="connsiteY1" fmla="*/ 0 h 9785"/>
                <a:gd name="connsiteX2" fmla="*/ 8936 w 10001"/>
                <a:gd name="connsiteY2" fmla="*/ 4849 h 9785"/>
                <a:gd name="connsiteX3" fmla="*/ 10000 w 10001"/>
                <a:gd name="connsiteY3" fmla="*/ 9785 h 9785"/>
                <a:gd name="connsiteX4" fmla="*/ 5152 w 10001"/>
                <a:gd name="connsiteY4" fmla="*/ 9785 h 9785"/>
                <a:gd name="connsiteX5" fmla="*/ 0 w 10001"/>
                <a:gd name="connsiteY5" fmla="*/ 4935 h 9785"/>
                <a:gd name="connsiteX6" fmla="*/ 5184 w 10001"/>
                <a:gd name="connsiteY6" fmla="*/ 43 h 9785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603 w 5420"/>
                <a:gd name="connsiteY0" fmla="*/ 44 h 10000"/>
                <a:gd name="connsiteX1" fmla="*/ 5420 w 5420"/>
                <a:gd name="connsiteY1" fmla="*/ 0 h 10000"/>
                <a:gd name="connsiteX2" fmla="*/ 4355 w 5420"/>
                <a:gd name="connsiteY2" fmla="*/ 4956 h 10000"/>
                <a:gd name="connsiteX3" fmla="*/ 5419 w 5420"/>
                <a:gd name="connsiteY3" fmla="*/ 10000 h 10000"/>
                <a:gd name="connsiteX4" fmla="*/ 603 w 5420"/>
                <a:gd name="connsiteY4" fmla="*/ 9912 h 10000"/>
                <a:gd name="connsiteX5" fmla="*/ 603 w 5420"/>
                <a:gd name="connsiteY5" fmla="*/ 44 h 10000"/>
                <a:gd name="connsiteX0" fmla="*/ 1112 w 9999"/>
                <a:gd name="connsiteY0" fmla="*/ 9912 h 11176"/>
                <a:gd name="connsiteX1" fmla="*/ 1112 w 9999"/>
                <a:gd name="connsiteY1" fmla="*/ 44 h 11176"/>
                <a:gd name="connsiteX2" fmla="*/ 9999 w 9999"/>
                <a:gd name="connsiteY2" fmla="*/ 0 h 11176"/>
                <a:gd name="connsiteX3" fmla="*/ 8034 w 9999"/>
                <a:gd name="connsiteY3" fmla="*/ 4956 h 11176"/>
                <a:gd name="connsiteX4" fmla="*/ 9997 w 9999"/>
                <a:gd name="connsiteY4" fmla="*/ 10000 h 11176"/>
                <a:gd name="connsiteX5" fmla="*/ 2783 w 9999"/>
                <a:gd name="connsiteY5" fmla="*/ 11176 h 11176"/>
                <a:gd name="connsiteX0" fmla="*/ 1112 w 10000"/>
                <a:gd name="connsiteY0" fmla="*/ 8869 h 8948"/>
                <a:gd name="connsiteX1" fmla="*/ 1112 w 10000"/>
                <a:gd name="connsiteY1" fmla="*/ 39 h 8948"/>
                <a:gd name="connsiteX2" fmla="*/ 10000 w 10000"/>
                <a:gd name="connsiteY2" fmla="*/ 0 h 8948"/>
                <a:gd name="connsiteX3" fmla="*/ 8035 w 10000"/>
                <a:gd name="connsiteY3" fmla="*/ 4435 h 8948"/>
                <a:gd name="connsiteX4" fmla="*/ 9998 w 10000"/>
                <a:gd name="connsiteY4" fmla="*/ 8948 h 8948"/>
                <a:gd name="connsiteX0" fmla="*/ 0 w 8888"/>
                <a:gd name="connsiteY0" fmla="*/ 44 h 10000"/>
                <a:gd name="connsiteX1" fmla="*/ 8888 w 8888"/>
                <a:gd name="connsiteY1" fmla="*/ 0 h 10000"/>
                <a:gd name="connsiteX2" fmla="*/ 6923 w 8888"/>
                <a:gd name="connsiteY2" fmla="*/ 4956 h 10000"/>
                <a:gd name="connsiteX3" fmla="*/ 8886 w 8888"/>
                <a:gd name="connsiteY3" fmla="*/ 10000 h 10000"/>
                <a:gd name="connsiteX0" fmla="*/ 2211 w 2211"/>
                <a:gd name="connsiteY0" fmla="*/ 0 h 10000"/>
                <a:gd name="connsiteX1" fmla="*/ 0 w 2211"/>
                <a:gd name="connsiteY1" fmla="*/ 4956 h 10000"/>
                <a:gd name="connsiteX2" fmla="*/ 2209 w 2211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" h="10000">
                  <a:moveTo>
                    <a:pt x="2211" y="0"/>
                  </a:moveTo>
                  <a:cubicBezTo>
                    <a:pt x="739" y="0"/>
                    <a:pt x="0" y="3289"/>
                    <a:pt x="0" y="4956"/>
                  </a:cubicBezTo>
                  <a:cubicBezTo>
                    <a:pt x="0" y="6622"/>
                    <a:pt x="737" y="10000"/>
                    <a:pt x="2209" y="100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Stored Data 71">
              <a:extLst>
                <a:ext uri="{FF2B5EF4-FFF2-40B4-BE49-F238E27FC236}">
                  <a16:creationId xmlns:a16="http://schemas.microsoft.com/office/drawing/2014/main" id="{7563648C-8901-CF49-A4D7-B02DE7B2199A}"/>
                </a:ext>
              </a:extLst>
            </p:cNvPr>
            <p:cNvSpPr/>
            <p:nvPr/>
          </p:nvSpPr>
          <p:spPr>
            <a:xfrm rot="10800000">
              <a:off x="3911116" y="5435203"/>
              <a:ext cx="107530" cy="723601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4932 w 13265"/>
                <a:gd name="connsiteY0" fmla="*/ 0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4932 w 13265"/>
                <a:gd name="connsiteY4" fmla="*/ 10000 h 10000"/>
                <a:gd name="connsiteX5" fmla="*/ 0 w 13265"/>
                <a:gd name="connsiteY5" fmla="*/ 5084 h 10000"/>
                <a:gd name="connsiteX6" fmla="*/ 4932 w 13265"/>
                <a:gd name="connsiteY6" fmla="*/ 0 h 10000"/>
                <a:gd name="connsiteX0" fmla="*/ 5226 w 13559"/>
                <a:gd name="connsiteY0" fmla="*/ 0 h 10000"/>
                <a:gd name="connsiteX1" fmla="*/ 13559 w 13559"/>
                <a:gd name="connsiteY1" fmla="*/ 0 h 10000"/>
                <a:gd name="connsiteX2" fmla="*/ 11892 w 13559"/>
                <a:gd name="connsiteY2" fmla="*/ 5000 h 10000"/>
                <a:gd name="connsiteX3" fmla="*/ 13559 w 13559"/>
                <a:gd name="connsiteY3" fmla="*/ 10000 h 10000"/>
                <a:gd name="connsiteX4" fmla="*/ 5226 w 13559"/>
                <a:gd name="connsiteY4" fmla="*/ 10000 h 10000"/>
                <a:gd name="connsiteX5" fmla="*/ 294 w 13559"/>
                <a:gd name="connsiteY5" fmla="*/ 5084 h 10000"/>
                <a:gd name="connsiteX6" fmla="*/ 5226 w 13559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66 w 13299"/>
                <a:gd name="connsiteY0" fmla="*/ 0 h 10000"/>
                <a:gd name="connsiteX1" fmla="*/ 13299 w 13299"/>
                <a:gd name="connsiteY1" fmla="*/ 0 h 10000"/>
                <a:gd name="connsiteX2" fmla="*/ 11632 w 13299"/>
                <a:gd name="connsiteY2" fmla="*/ 5000 h 10000"/>
                <a:gd name="connsiteX3" fmla="*/ 13299 w 13299"/>
                <a:gd name="connsiteY3" fmla="*/ 10000 h 10000"/>
                <a:gd name="connsiteX4" fmla="*/ 7782 w 13299"/>
                <a:gd name="connsiteY4" fmla="*/ 10000 h 10000"/>
                <a:gd name="connsiteX5" fmla="*/ 34 w 13299"/>
                <a:gd name="connsiteY5" fmla="*/ 5084 h 10000"/>
                <a:gd name="connsiteX6" fmla="*/ 4966 w 13299"/>
                <a:gd name="connsiteY6" fmla="*/ 0 h 10000"/>
                <a:gd name="connsiteX0" fmla="*/ 4947 w 13280"/>
                <a:gd name="connsiteY0" fmla="*/ 0 h 10000"/>
                <a:gd name="connsiteX1" fmla="*/ 13280 w 13280"/>
                <a:gd name="connsiteY1" fmla="*/ 0 h 10000"/>
                <a:gd name="connsiteX2" fmla="*/ 11613 w 13280"/>
                <a:gd name="connsiteY2" fmla="*/ 5000 h 10000"/>
                <a:gd name="connsiteX3" fmla="*/ 13280 w 13280"/>
                <a:gd name="connsiteY3" fmla="*/ 10000 h 10000"/>
                <a:gd name="connsiteX4" fmla="*/ 6702 w 13280"/>
                <a:gd name="connsiteY4" fmla="*/ 9832 h 10000"/>
                <a:gd name="connsiteX5" fmla="*/ 15 w 13280"/>
                <a:gd name="connsiteY5" fmla="*/ 5084 h 10000"/>
                <a:gd name="connsiteX6" fmla="*/ 4947 w 13280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5711 w 13268"/>
                <a:gd name="connsiteY0" fmla="*/ 126 h 10000"/>
                <a:gd name="connsiteX1" fmla="*/ 13268 w 13268"/>
                <a:gd name="connsiteY1" fmla="*/ 0 h 10000"/>
                <a:gd name="connsiteX2" fmla="*/ 11601 w 13268"/>
                <a:gd name="connsiteY2" fmla="*/ 5000 h 10000"/>
                <a:gd name="connsiteX3" fmla="*/ 13268 w 13268"/>
                <a:gd name="connsiteY3" fmla="*/ 10000 h 10000"/>
                <a:gd name="connsiteX4" fmla="*/ 6690 w 13268"/>
                <a:gd name="connsiteY4" fmla="*/ 9832 h 10000"/>
                <a:gd name="connsiteX5" fmla="*/ 3 w 13268"/>
                <a:gd name="connsiteY5" fmla="*/ 5084 h 10000"/>
                <a:gd name="connsiteX6" fmla="*/ 5711 w 13268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6688 w 13265"/>
                <a:gd name="connsiteY0" fmla="*/ 42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6687 w 13265"/>
                <a:gd name="connsiteY4" fmla="*/ 9832 h 10000"/>
                <a:gd name="connsiteX5" fmla="*/ 0 w 13265"/>
                <a:gd name="connsiteY5" fmla="*/ 5084 h 10000"/>
                <a:gd name="connsiteX6" fmla="*/ 6688 w 13265"/>
                <a:gd name="connsiteY6" fmla="*/ 42 h 10000"/>
                <a:gd name="connsiteX0" fmla="*/ 6688 w 13265"/>
                <a:gd name="connsiteY0" fmla="*/ 42 h 9832"/>
                <a:gd name="connsiteX1" fmla="*/ 13265 w 13265"/>
                <a:gd name="connsiteY1" fmla="*/ 0 h 9832"/>
                <a:gd name="connsiteX2" fmla="*/ 11598 w 13265"/>
                <a:gd name="connsiteY2" fmla="*/ 5000 h 9832"/>
                <a:gd name="connsiteX3" fmla="*/ 11387 w 13265"/>
                <a:gd name="connsiteY3" fmla="*/ 9790 h 9832"/>
                <a:gd name="connsiteX4" fmla="*/ 6687 w 13265"/>
                <a:gd name="connsiteY4" fmla="*/ 9832 h 9832"/>
                <a:gd name="connsiteX5" fmla="*/ 0 w 13265"/>
                <a:gd name="connsiteY5" fmla="*/ 5084 h 9832"/>
                <a:gd name="connsiteX6" fmla="*/ 6688 w 13265"/>
                <a:gd name="connsiteY6" fmla="*/ 42 h 9832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692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784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9784"/>
                <a:gd name="connsiteY0" fmla="*/ 0 h 9957"/>
                <a:gd name="connsiteX1" fmla="*/ 9415 w 9784"/>
                <a:gd name="connsiteY1" fmla="*/ 171 h 9957"/>
                <a:gd name="connsiteX2" fmla="*/ 8743 w 9784"/>
                <a:gd name="connsiteY2" fmla="*/ 5042 h 9957"/>
                <a:gd name="connsiteX3" fmla="*/ 9784 w 9784"/>
                <a:gd name="connsiteY3" fmla="*/ 9957 h 9957"/>
                <a:gd name="connsiteX4" fmla="*/ 5041 w 9784"/>
                <a:gd name="connsiteY4" fmla="*/ 9957 h 9957"/>
                <a:gd name="connsiteX5" fmla="*/ 0 w 9784"/>
                <a:gd name="connsiteY5" fmla="*/ 5128 h 9957"/>
                <a:gd name="connsiteX6" fmla="*/ 5042 w 9784"/>
                <a:gd name="connsiteY6" fmla="*/ 0 h 9957"/>
                <a:gd name="connsiteX0" fmla="*/ 5153 w 10000"/>
                <a:gd name="connsiteY0" fmla="*/ 0 h 10000"/>
                <a:gd name="connsiteX1" fmla="*/ 9875 w 10000"/>
                <a:gd name="connsiteY1" fmla="*/ 172 h 10000"/>
                <a:gd name="connsiteX2" fmla="*/ 8936 w 10000"/>
                <a:gd name="connsiteY2" fmla="*/ 5064 h 10000"/>
                <a:gd name="connsiteX3" fmla="*/ 10000 w 10000"/>
                <a:gd name="connsiteY3" fmla="*/ 10000 h 10000"/>
                <a:gd name="connsiteX4" fmla="*/ 5152 w 10000"/>
                <a:gd name="connsiteY4" fmla="*/ 10000 h 10000"/>
                <a:gd name="connsiteX5" fmla="*/ 0 w 10000"/>
                <a:gd name="connsiteY5" fmla="*/ 5150 h 10000"/>
                <a:gd name="connsiteX6" fmla="*/ 5153 w 10000"/>
                <a:gd name="connsiteY6" fmla="*/ 0 h 10000"/>
                <a:gd name="connsiteX0" fmla="*/ 5153 w 10001"/>
                <a:gd name="connsiteY0" fmla="*/ 0 h 10000"/>
                <a:gd name="connsiteX1" fmla="*/ 10001 w 10001"/>
                <a:gd name="connsiteY1" fmla="*/ 215 h 10000"/>
                <a:gd name="connsiteX2" fmla="*/ 8936 w 10001"/>
                <a:gd name="connsiteY2" fmla="*/ 5064 h 10000"/>
                <a:gd name="connsiteX3" fmla="*/ 10000 w 10001"/>
                <a:gd name="connsiteY3" fmla="*/ 10000 h 10000"/>
                <a:gd name="connsiteX4" fmla="*/ 5152 w 10001"/>
                <a:gd name="connsiteY4" fmla="*/ 10000 h 10000"/>
                <a:gd name="connsiteX5" fmla="*/ 0 w 10001"/>
                <a:gd name="connsiteY5" fmla="*/ 5150 h 10000"/>
                <a:gd name="connsiteX6" fmla="*/ 5153 w 10001"/>
                <a:gd name="connsiteY6" fmla="*/ 0 h 10000"/>
                <a:gd name="connsiteX0" fmla="*/ 5184 w 10001"/>
                <a:gd name="connsiteY0" fmla="*/ 43 h 9785"/>
                <a:gd name="connsiteX1" fmla="*/ 10001 w 10001"/>
                <a:gd name="connsiteY1" fmla="*/ 0 h 9785"/>
                <a:gd name="connsiteX2" fmla="*/ 8936 w 10001"/>
                <a:gd name="connsiteY2" fmla="*/ 4849 h 9785"/>
                <a:gd name="connsiteX3" fmla="*/ 10000 w 10001"/>
                <a:gd name="connsiteY3" fmla="*/ 9785 h 9785"/>
                <a:gd name="connsiteX4" fmla="*/ 5152 w 10001"/>
                <a:gd name="connsiteY4" fmla="*/ 9785 h 9785"/>
                <a:gd name="connsiteX5" fmla="*/ 0 w 10001"/>
                <a:gd name="connsiteY5" fmla="*/ 4935 h 9785"/>
                <a:gd name="connsiteX6" fmla="*/ 5184 w 10001"/>
                <a:gd name="connsiteY6" fmla="*/ 43 h 9785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603 w 5420"/>
                <a:gd name="connsiteY0" fmla="*/ 44 h 10000"/>
                <a:gd name="connsiteX1" fmla="*/ 5420 w 5420"/>
                <a:gd name="connsiteY1" fmla="*/ 0 h 10000"/>
                <a:gd name="connsiteX2" fmla="*/ 4355 w 5420"/>
                <a:gd name="connsiteY2" fmla="*/ 4956 h 10000"/>
                <a:gd name="connsiteX3" fmla="*/ 5419 w 5420"/>
                <a:gd name="connsiteY3" fmla="*/ 10000 h 10000"/>
                <a:gd name="connsiteX4" fmla="*/ 603 w 5420"/>
                <a:gd name="connsiteY4" fmla="*/ 9912 h 10000"/>
                <a:gd name="connsiteX5" fmla="*/ 603 w 5420"/>
                <a:gd name="connsiteY5" fmla="*/ 44 h 10000"/>
                <a:gd name="connsiteX0" fmla="*/ 1112 w 9999"/>
                <a:gd name="connsiteY0" fmla="*/ 9912 h 11176"/>
                <a:gd name="connsiteX1" fmla="*/ 1112 w 9999"/>
                <a:gd name="connsiteY1" fmla="*/ 44 h 11176"/>
                <a:gd name="connsiteX2" fmla="*/ 9999 w 9999"/>
                <a:gd name="connsiteY2" fmla="*/ 0 h 11176"/>
                <a:gd name="connsiteX3" fmla="*/ 8034 w 9999"/>
                <a:gd name="connsiteY3" fmla="*/ 4956 h 11176"/>
                <a:gd name="connsiteX4" fmla="*/ 9997 w 9999"/>
                <a:gd name="connsiteY4" fmla="*/ 10000 h 11176"/>
                <a:gd name="connsiteX5" fmla="*/ 2783 w 9999"/>
                <a:gd name="connsiteY5" fmla="*/ 11176 h 11176"/>
                <a:gd name="connsiteX0" fmla="*/ 1112 w 10000"/>
                <a:gd name="connsiteY0" fmla="*/ 8869 h 8948"/>
                <a:gd name="connsiteX1" fmla="*/ 1112 w 10000"/>
                <a:gd name="connsiteY1" fmla="*/ 39 h 8948"/>
                <a:gd name="connsiteX2" fmla="*/ 10000 w 10000"/>
                <a:gd name="connsiteY2" fmla="*/ 0 h 8948"/>
                <a:gd name="connsiteX3" fmla="*/ 8035 w 10000"/>
                <a:gd name="connsiteY3" fmla="*/ 4435 h 8948"/>
                <a:gd name="connsiteX4" fmla="*/ 9998 w 10000"/>
                <a:gd name="connsiteY4" fmla="*/ 8948 h 8948"/>
                <a:gd name="connsiteX0" fmla="*/ 0 w 8888"/>
                <a:gd name="connsiteY0" fmla="*/ 44 h 10000"/>
                <a:gd name="connsiteX1" fmla="*/ 8888 w 8888"/>
                <a:gd name="connsiteY1" fmla="*/ 0 h 10000"/>
                <a:gd name="connsiteX2" fmla="*/ 6923 w 8888"/>
                <a:gd name="connsiteY2" fmla="*/ 4956 h 10000"/>
                <a:gd name="connsiteX3" fmla="*/ 8886 w 8888"/>
                <a:gd name="connsiteY3" fmla="*/ 10000 h 10000"/>
                <a:gd name="connsiteX0" fmla="*/ 2211 w 2211"/>
                <a:gd name="connsiteY0" fmla="*/ 0 h 10000"/>
                <a:gd name="connsiteX1" fmla="*/ 0 w 2211"/>
                <a:gd name="connsiteY1" fmla="*/ 4956 h 10000"/>
                <a:gd name="connsiteX2" fmla="*/ 2209 w 2211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" h="10000">
                  <a:moveTo>
                    <a:pt x="2211" y="0"/>
                  </a:moveTo>
                  <a:cubicBezTo>
                    <a:pt x="739" y="0"/>
                    <a:pt x="0" y="3289"/>
                    <a:pt x="0" y="4956"/>
                  </a:cubicBezTo>
                  <a:cubicBezTo>
                    <a:pt x="0" y="6622"/>
                    <a:pt x="737" y="10000"/>
                    <a:pt x="2209" y="100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8D3878-9A95-BE4B-91F7-E3BD66DD813A}"/>
              </a:ext>
            </a:extLst>
          </p:cNvPr>
          <p:cNvGrpSpPr>
            <a:grpSpLocks noChangeAspect="1"/>
          </p:cNvGrpSpPr>
          <p:nvPr/>
        </p:nvGrpSpPr>
        <p:grpSpPr>
          <a:xfrm>
            <a:off x="5615052" y="3037250"/>
            <a:ext cx="914400" cy="384243"/>
            <a:chOff x="7186131" y="5434009"/>
            <a:chExt cx="1719449" cy="72431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8A3DB57-107A-F649-8895-A78FE65EAAE5}"/>
                </a:ext>
              </a:extLst>
            </p:cNvPr>
            <p:cNvGrpSpPr/>
            <p:nvPr/>
          </p:nvGrpSpPr>
          <p:grpSpPr>
            <a:xfrm>
              <a:off x="7186131" y="5434009"/>
              <a:ext cx="1332140" cy="724319"/>
              <a:chOff x="3675121" y="5435203"/>
              <a:chExt cx="1332140" cy="724319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559E313-0676-E748-8627-75E936E7B07E}"/>
                  </a:ext>
                </a:extLst>
              </p:cNvPr>
              <p:cNvCxnSpPr/>
              <p:nvPr/>
            </p:nvCxnSpPr>
            <p:spPr>
              <a:xfrm flipV="1">
                <a:off x="3675121" y="5984024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FBFD854-B349-424C-9BE7-71FB7C76CC9D}"/>
                  </a:ext>
                </a:extLst>
              </p:cNvPr>
              <p:cNvCxnSpPr/>
              <p:nvPr/>
            </p:nvCxnSpPr>
            <p:spPr>
              <a:xfrm flipV="1">
                <a:off x="3675121" y="5620676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Stored Data 71">
                <a:extLst>
                  <a:ext uri="{FF2B5EF4-FFF2-40B4-BE49-F238E27FC236}">
                    <a16:creationId xmlns:a16="http://schemas.microsoft.com/office/drawing/2014/main" id="{A09CA5AE-6B23-EB47-A0E5-A15CC2E16E7B}"/>
                  </a:ext>
                </a:extLst>
              </p:cNvPr>
              <p:cNvSpPr/>
              <p:nvPr/>
            </p:nvSpPr>
            <p:spPr>
              <a:xfrm rot="10800000">
                <a:off x="3997592" y="5435941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Stored Data 71">
                <a:extLst>
                  <a:ext uri="{FF2B5EF4-FFF2-40B4-BE49-F238E27FC236}">
                    <a16:creationId xmlns:a16="http://schemas.microsoft.com/office/drawing/2014/main" id="{BC831A37-E438-8943-894F-27D89395DC1C}"/>
                  </a:ext>
                </a:extLst>
              </p:cNvPr>
              <p:cNvSpPr/>
              <p:nvPr/>
            </p:nvSpPr>
            <p:spPr>
              <a:xfrm rot="10800000">
                <a:off x="3990333" y="5435921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Stored Data 71">
                <a:extLst>
                  <a:ext uri="{FF2B5EF4-FFF2-40B4-BE49-F238E27FC236}">
                    <a16:creationId xmlns:a16="http://schemas.microsoft.com/office/drawing/2014/main" id="{E5BB0ED8-F4E2-AA44-9B08-B77CA78EDA40}"/>
                  </a:ext>
                </a:extLst>
              </p:cNvPr>
              <p:cNvSpPr/>
              <p:nvPr/>
            </p:nvSpPr>
            <p:spPr>
              <a:xfrm rot="10800000">
                <a:off x="3911116" y="5435203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AAE5868-F005-3A49-8F61-8FDBA3F24081}"/>
                </a:ext>
              </a:extLst>
            </p:cNvPr>
            <p:cNvGrpSpPr/>
            <p:nvPr/>
          </p:nvGrpSpPr>
          <p:grpSpPr>
            <a:xfrm>
              <a:off x="8524804" y="5740592"/>
              <a:ext cx="380776" cy="117436"/>
              <a:chOff x="1486315" y="1289057"/>
              <a:chExt cx="380776" cy="11743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91E82A1-39A7-CD43-B391-1A1E9531EDB9}"/>
                  </a:ext>
                </a:extLst>
              </p:cNvPr>
              <p:cNvCxnSpPr/>
              <p:nvPr/>
            </p:nvCxnSpPr>
            <p:spPr>
              <a:xfrm flipV="1">
                <a:off x="1603168" y="1347775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0DBB374-8F8B-3444-B884-D717D4DF4641}"/>
                  </a:ext>
                </a:extLst>
              </p:cNvPr>
              <p:cNvSpPr/>
              <p:nvPr/>
            </p:nvSpPr>
            <p:spPr>
              <a:xfrm>
                <a:off x="1486315" y="1289057"/>
                <a:ext cx="120028" cy="1174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152F7A7-0B2C-5E43-9C34-3AC96CF1E648}"/>
              </a:ext>
            </a:extLst>
          </p:cNvPr>
          <p:cNvGrpSpPr>
            <a:grpSpLocks noChangeAspect="1"/>
          </p:cNvGrpSpPr>
          <p:nvPr/>
        </p:nvGrpSpPr>
        <p:grpSpPr>
          <a:xfrm>
            <a:off x="4065727" y="3027935"/>
            <a:ext cx="914400" cy="384810"/>
            <a:chOff x="7186131" y="5434727"/>
            <a:chExt cx="1719449" cy="72360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82484E8-8A0B-4E4C-8BB4-DBE9CE718C2A}"/>
                </a:ext>
              </a:extLst>
            </p:cNvPr>
            <p:cNvGrpSpPr/>
            <p:nvPr/>
          </p:nvGrpSpPr>
          <p:grpSpPr>
            <a:xfrm>
              <a:off x="7186131" y="5434727"/>
              <a:ext cx="1332140" cy="723601"/>
              <a:chOff x="3675121" y="5435921"/>
              <a:chExt cx="1332140" cy="723601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C2F7542-CF7B-A54A-A3D0-03A106A434FA}"/>
                  </a:ext>
                </a:extLst>
              </p:cNvPr>
              <p:cNvCxnSpPr/>
              <p:nvPr/>
            </p:nvCxnSpPr>
            <p:spPr>
              <a:xfrm flipV="1">
                <a:off x="3675121" y="5984024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9076045-0F3E-7C41-968F-A51A66405BB7}"/>
                  </a:ext>
                </a:extLst>
              </p:cNvPr>
              <p:cNvCxnSpPr/>
              <p:nvPr/>
            </p:nvCxnSpPr>
            <p:spPr>
              <a:xfrm flipV="1">
                <a:off x="3675121" y="5620676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Stored Data 71">
                <a:extLst>
                  <a:ext uri="{FF2B5EF4-FFF2-40B4-BE49-F238E27FC236}">
                    <a16:creationId xmlns:a16="http://schemas.microsoft.com/office/drawing/2014/main" id="{D1916E70-42C2-834E-9232-4844F5270A89}"/>
                  </a:ext>
                </a:extLst>
              </p:cNvPr>
              <p:cNvSpPr/>
              <p:nvPr/>
            </p:nvSpPr>
            <p:spPr>
              <a:xfrm rot="10800000">
                <a:off x="3997592" y="5435941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Stored Data 71">
                <a:extLst>
                  <a:ext uri="{FF2B5EF4-FFF2-40B4-BE49-F238E27FC236}">
                    <a16:creationId xmlns:a16="http://schemas.microsoft.com/office/drawing/2014/main" id="{EB20582F-46DA-654A-9421-D1AFB6DEC356}"/>
                  </a:ext>
                </a:extLst>
              </p:cNvPr>
              <p:cNvSpPr/>
              <p:nvPr/>
            </p:nvSpPr>
            <p:spPr>
              <a:xfrm rot="10800000">
                <a:off x="3990333" y="5435921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9193DB9-25BA-334D-92BD-6B7BD4D7FAA5}"/>
                </a:ext>
              </a:extLst>
            </p:cNvPr>
            <p:cNvGrpSpPr/>
            <p:nvPr/>
          </p:nvGrpSpPr>
          <p:grpSpPr>
            <a:xfrm>
              <a:off x="8524804" y="5740592"/>
              <a:ext cx="380776" cy="117436"/>
              <a:chOff x="1486315" y="1289057"/>
              <a:chExt cx="380776" cy="117436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AE698B7-71D1-B742-A1F9-5F1D98D0EC00}"/>
                  </a:ext>
                </a:extLst>
              </p:cNvPr>
              <p:cNvCxnSpPr/>
              <p:nvPr/>
            </p:nvCxnSpPr>
            <p:spPr>
              <a:xfrm flipV="1">
                <a:off x="1603168" y="1347775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B39073B-2145-CF4B-90AE-1A896D2DD536}"/>
                  </a:ext>
                </a:extLst>
              </p:cNvPr>
              <p:cNvSpPr/>
              <p:nvPr/>
            </p:nvSpPr>
            <p:spPr>
              <a:xfrm>
                <a:off x="1486315" y="1289057"/>
                <a:ext cx="120028" cy="1174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20410B6-58C6-2744-836F-CB8A5E34F852}"/>
              </a:ext>
            </a:extLst>
          </p:cNvPr>
          <p:cNvGrpSpPr/>
          <p:nvPr/>
        </p:nvGrpSpPr>
        <p:grpSpPr>
          <a:xfrm>
            <a:off x="3923742" y="1295401"/>
            <a:ext cx="919113" cy="882275"/>
            <a:chOff x="3923742" y="1295401"/>
            <a:chExt cx="919113" cy="882275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E315D9-D940-2F4E-B19B-AF3F37F4AC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3742" y="1933833"/>
              <a:ext cx="24228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6B5DC90-947E-4743-B23E-CA3FBFF68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3742" y="1564365"/>
              <a:ext cx="24228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C71C94-96E0-174D-A6FF-A5E3D7637165}"/>
                </a:ext>
              </a:extLst>
            </p:cNvPr>
            <p:cNvCxnSpPr/>
            <p:nvPr/>
          </p:nvCxnSpPr>
          <p:spPr>
            <a:xfrm flipV="1">
              <a:off x="4689206" y="1737425"/>
              <a:ext cx="153649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Delay 59">
              <a:extLst>
                <a:ext uri="{FF2B5EF4-FFF2-40B4-BE49-F238E27FC236}">
                  <a16:creationId xmlns:a16="http://schemas.microsoft.com/office/drawing/2014/main" id="{1E8914C8-8E8B-2A4B-B767-92843A2C22F5}"/>
                </a:ext>
              </a:extLst>
            </p:cNvPr>
            <p:cNvSpPr/>
            <p:nvPr/>
          </p:nvSpPr>
          <p:spPr>
            <a:xfrm>
              <a:off x="4167112" y="1295401"/>
              <a:ext cx="515193" cy="882275"/>
            </a:xfrm>
            <a:prstGeom prst="flowChartDelay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F183E0C-41E0-3D4F-BAED-D3B137559B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3742" y="1749099"/>
              <a:ext cx="24228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C710120-70A7-4A42-8F78-E8AB79F3F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3742" y="2118568"/>
              <a:ext cx="24228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0FDE711-7844-C44B-A81D-1F3A504278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3742" y="1379631"/>
              <a:ext cx="24228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26A84-6E33-B84C-B3D8-0AE52647156C}"/>
              </a:ext>
            </a:extLst>
          </p:cNvPr>
          <p:cNvGrpSpPr/>
          <p:nvPr/>
        </p:nvGrpSpPr>
        <p:grpSpPr>
          <a:xfrm>
            <a:off x="5391629" y="1357497"/>
            <a:ext cx="928324" cy="882275"/>
            <a:chOff x="5391629" y="1357497"/>
            <a:chExt cx="928324" cy="88227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5E68829-7AE7-CB46-A051-22852090FF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1629" y="2102797"/>
              <a:ext cx="2373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EA6AFC1-5248-8A40-B0ED-BA6FBAC13A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1629" y="1514974"/>
              <a:ext cx="2373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FF773F6-E16C-5843-B6F2-917DF29C3D17}"/>
                </a:ext>
              </a:extLst>
            </p:cNvPr>
            <p:cNvCxnSpPr/>
            <p:nvPr/>
          </p:nvCxnSpPr>
          <p:spPr>
            <a:xfrm flipV="1">
              <a:off x="6169049" y="1801444"/>
              <a:ext cx="150904" cy="1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DE03389-9BD1-0549-9992-B22359D0C5A9}"/>
                </a:ext>
              </a:extLst>
            </p:cNvPr>
            <p:cNvGrpSpPr/>
            <p:nvPr/>
          </p:nvGrpSpPr>
          <p:grpSpPr>
            <a:xfrm>
              <a:off x="5585782" y="1357497"/>
              <a:ext cx="581451" cy="882275"/>
              <a:chOff x="3990333" y="3048834"/>
              <a:chExt cx="1016928" cy="723601"/>
            </a:xfrm>
          </p:grpSpPr>
          <p:sp>
            <p:nvSpPr>
              <p:cNvPr id="69" name="Stored Data 71">
                <a:extLst>
                  <a:ext uri="{FF2B5EF4-FFF2-40B4-BE49-F238E27FC236}">
                    <a16:creationId xmlns:a16="http://schemas.microsoft.com/office/drawing/2014/main" id="{F666BA3B-18C1-7948-929E-0E5EEEDF3CED}"/>
                  </a:ext>
                </a:extLst>
              </p:cNvPr>
              <p:cNvSpPr/>
              <p:nvPr/>
            </p:nvSpPr>
            <p:spPr>
              <a:xfrm rot="10800000">
                <a:off x="3997592" y="3048854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Stored Data 71">
                <a:extLst>
                  <a:ext uri="{FF2B5EF4-FFF2-40B4-BE49-F238E27FC236}">
                    <a16:creationId xmlns:a16="http://schemas.microsoft.com/office/drawing/2014/main" id="{0F032D5C-3B08-A14A-BFD9-9F55F222F94F}"/>
                  </a:ext>
                </a:extLst>
              </p:cNvPr>
              <p:cNvSpPr/>
              <p:nvPr/>
            </p:nvSpPr>
            <p:spPr>
              <a:xfrm rot="10800000">
                <a:off x="3990333" y="3048834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B49F78F-16DE-D149-974B-3A7A428FA2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1629" y="1710915"/>
              <a:ext cx="2373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B85859F-1955-B649-BC9A-48C66C0363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1629" y="1906856"/>
              <a:ext cx="2373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571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0CD512-231E-0442-99E5-586E0CEBCA5B}"/>
              </a:ext>
            </a:extLst>
          </p:cNvPr>
          <p:cNvGrpSpPr/>
          <p:nvPr/>
        </p:nvGrpSpPr>
        <p:grpSpPr>
          <a:xfrm>
            <a:off x="2331785" y="528156"/>
            <a:ext cx="1378677" cy="1608744"/>
            <a:chOff x="2331785" y="539559"/>
            <a:chExt cx="1378677" cy="16087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778F087-55CD-C743-B4BE-9EA116C9A2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85090" y="539559"/>
              <a:ext cx="914400" cy="476503"/>
              <a:chOff x="379248" y="5807937"/>
              <a:chExt cx="1448058" cy="752875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B9289E5-A866-254D-B6BF-2BF312756A68}"/>
                  </a:ext>
                </a:extLst>
              </p:cNvPr>
              <p:cNvCxnSpPr/>
              <p:nvPr/>
            </p:nvCxnSpPr>
            <p:spPr>
              <a:xfrm flipV="1">
                <a:off x="379248" y="6187166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FB2286D-5176-344E-A616-B9458F010805}"/>
                  </a:ext>
                </a:extLst>
              </p:cNvPr>
              <p:cNvCxnSpPr/>
              <p:nvPr/>
            </p:nvCxnSpPr>
            <p:spPr>
              <a:xfrm flipV="1">
                <a:off x="1563383" y="6183730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D320B4A-ABEF-034B-A84A-320CC46719AF}"/>
                  </a:ext>
                </a:extLst>
              </p:cNvPr>
              <p:cNvSpPr/>
              <p:nvPr/>
            </p:nvSpPr>
            <p:spPr>
              <a:xfrm>
                <a:off x="1446530" y="6125012"/>
                <a:ext cx="120028" cy="1174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riangle 21">
                <a:extLst>
                  <a:ext uri="{FF2B5EF4-FFF2-40B4-BE49-F238E27FC236}">
                    <a16:creationId xmlns:a16="http://schemas.microsoft.com/office/drawing/2014/main" id="{D0E84BF7-F2C6-DC40-90A4-EFED209333E1}"/>
                  </a:ext>
                </a:extLst>
              </p:cNvPr>
              <p:cNvSpPr/>
              <p:nvPr/>
            </p:nvSpPr>
            <p:spPr>
              <a:xfrm rot="5400000">
                <a:off x="733521" y="5859860"/>
                <a:ext cx="752875" cy="649030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2FDA3AA-8FC5-CF4D-8118-D07D0882302C}"/>
                </a:ext>
              </a:extLst>
            </p:cNvPr>
            <p:cNvGrpSpPr/>
            <p:nvPr/>
          </p:nvGrpSpPr>
          <p:grpSpPr>
            <a:xfrm>
              <a:off x="2731454" y="1409639"/>
              <a:ext cx="506870" cy="738664"/>
              <a:chOff x="2085589" y="3037490"/>
              <a:chExt cx="506870" cy="738664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6968546-8012-5D47-81A1-BC2F68DDC39A}"/>
                  </a:ext>
                </a:extLst>
              </p:cNvPr>
              <p:cNvSpPr txBox="1"/>
              <p:nvPr/>
            </p:nvSpPr>
            <p:spPr>
              <a:xfrm>
                <a:off x="2085589" y="3037490"/>
                <a:ext cx="50687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" pitchFamily="2" charset="0"/>
                  </a:rPr>
                  <a:t>A Z</a:t>
                </a:r>
              </a:p>
              <a:p>
                <a:r>
                  <a:rPr lang="en-US" dirty="0">
                    <a:latin typeface="Courier" pitchFamily="2" charset="0"/>
                  </a:rPr>
                  <a:t>0 1</a:t>
                </a:r>
              </a:p>
              <a:p>
                <a:r>
                  <a:rPr lang="en-US" dirty="0">
                    <a:latin typeface="Courier" pitchFamily="2" charset="0"/>
                  </a:rPr>
                  <a:t>1 0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1095B63-A988-0E47-9E9B-67000FAFCB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5259" y="3268717"/>
                <a:ext cx="360171" cy="52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3044F5F-92A7-4646-BBD6-05D286C32DB0}"/>
                  </a:ext>
                </a:extLst>
              </p:cNvPr>
              <p:cNvCxnSpPr>
                <a:cxnSpLocks/>
                <a:stCxn id="68" idx="2"/>
              </p:cNvCxnSpPr>
              <p:nvPr/>
            </p:nvCxnSpPr>
            <p:spPr>
              <a:xfrm flipH="1" flipV="1">
                <a:off x="2328045" y="3111064"/>
                <a:ext cx="10979" cy="6650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1B0A33D-C6F6-FF43-98B1-C9B327618CFF}"/>
                </a:ext>
              </a:extLst>
            </p:cNvPr>
            <p:cNvSpPr txBox="1"/>
            <p:nvPr/>
          </p:nvSpPr>
          <p:spPr>
            <a:xfrm>
              <a:off x="2331785" y="637745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  <a:endParaRPr lang="en-US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274D5FC-891F-0047-9EF0-B66C877E3470}"/>
                </a:ext>
              </a:extLst>
            </p:cNvPr>
            <p:cNvSpPr txBox="1"/>
            <p:nvPr/>
          </p:nvSpPr>
          <p:spPr>
            <a:xfrm>
              <a:off x="3431218" y="637916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Z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6AB8CE3B-62ED-5D4D-9074-295AAD35ECBC}"/>
                    </a:ext>
                  </a:extLst>
                </p:cNvPr>
                <p:cNvSpPr txBox="1"/>
                <p:nvPr/>
              </p:nvSpPr>
              <p:spPr>
                <a:xfrm>
                  <a:off x="2706299" y="1134398"/>
                  <a:ext cx="509820" cy="2158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6AB8CE3B-62ED-5D4D-9074-295AAD35E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6299" y="1134398"/>
                  <a:ext cx="509820" cy="215893"/>
                </a:xfrm>
                <a:prstGeom prst="rect">
                  <a:avLst/>
                </a:prstGeom>
                <a:blipFill>
                  <a:blip r:embed="rId3"/>
                  <a:stretch>
                    <a:fillRect l="-7500" r="-5000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4D229FF-E8D3-B244-B39F-55F94DFE8E46}"/>
              </a:ext>
            </a:extLst>
          </p:cNvPr>
          <p:cNvGrpSpPr/>
          <p:nvPr/>
        </p:nvGrpSpPr>
        <p:grpSpPr>
          <a:xfrm>
            <a:off x="3840043" y="528156"/>
            <a:ext cx="1350321" cy="2037605"/>
            <a:chOff x="3762536" y="536069"/>
            <a:chExt cx="1350321" cy="203760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BA40C3-9079-E348-B09F-0C8BB8714A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73632" y="560553"/>
              <a:ext cx="914400" cy="432558"/>
              <a:chOff x="4042896" y="1715660"/>
              <a:chExt cx="1566675" cy="741118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56271B0-291B-C140-9E43-BA8C21010F8E}"/>
                  </a:ext>
                </a:extLst>
              </p:cNvPr>
              <p:cNvCxnSpPr/>
              <p:nvPr/>
            </p:nvCxnSpPr>
            <p:spPr>
              <a:xfrm flipV="1">
                <a:off x="4042896" y="226640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B234255-F405-C644-BF29-213531388F5D}"/>
                  </a:ext>
                </a:extLst>
              </p:cNvPr>
              <p:cNvCxnSpPr/>
              <p:nvPr/>
            </p:nvCxnSpPr>
            <p:spPr>
              <a:xfrm flipV="1">
                <a:off x="4042896" y="190305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B49E797-068C-7046-A4CD-8034136F4039}"/>
                  </a:ext>
                </a:extLst>
              </p:cNvPr>
              <p:cNvCxnSpPr/>
              <p:nvPr/>
            </p:nvCxnSpPr>
            <p:spPr>
              <a:xfrm flipV="1">
                <a:off x="5346318" y="2086964"/>
                <a:ext cx="263253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Delay 16">
                <a:extLst>
                  <a:ext uri="{FF2B5EF4-FFF2-40B4-BE49-F238E27FC236}">
                    <a16:creationId xmlns:a16="http://schemas.microsoft.com/office/drawing/2014/main" id="{CA7638BF-7C66-A040-8082-3A68FD6D53AD}"/>
                  </a:ext>
                </a:extLst>
              </p:cNvPr>
              <p:cNvSpPr/>
              <p:nvPr/>
            </p:nvSpPr>
            <p:spPr>
              <a:xfrm>
                <a:off x="4451796" y="1715660"/>
                <a:ext cx="882699" cy="741118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6A9A52-5192-ED48-87FE-1C24174917B2}"/>
                </a:ext>
              </a:extLst>
            </p:cNvPr>
            <p:cNvGrpSpPr/>
            <p:nvPr/>
          </p:nvGrpSpPr>
          <p:grpSpPr>
            <a:xfrm>
              <a:off x="4049794" y="1404123"/>
              <a:ext cx="829073" cy="1169551"/>
              <a:chOff x="851338" y="3037490"/>
              <a:chExt cx="829073" cy="1169551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C7FFE7B-906E-824F-939B-34D87244B712}"/>
                  </a:ext>
                </a:extLst>
              </p:cNvPr>
              <p:cNvSpPr txBox="1"/>
              <p:nvPr/>
            </p:nvSpPr>
            <p:spPr>
              <a:xfrm>
                <a:off x="851338" y="3037490"/>
                <a:ext cx="829073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" pitchFamily="2" charset="0"/>
                  </a:rPr>
                  <a:t>A B Z</a:t>
                </a:r>
              </a:p>
              <a:p>
                <a:r>
                  <a:rPr lang="en-US" dirty="0">
                    <a:latin typeface="Courier" pitchFamily="2" charset="0"/>
                  </a:rPr>
                  <a:t>0 0 0</a:t>
                </a:r>
              </a:p>
              <a:p>
                <a:r>
                  <a:rPr lang="en-US" dirty="0">
                    <a:latin typeface="Courier" pitchFamily="2" charset="0"/>
                  </a:rPr>
                  <a:t>0 1 0</a:t>
                </a:r>
              </a:p>
              <a:p>
                <a:r>
                  <a:rPr lang="en-US" dirty="0">
                    <a:latin typeface="Courier" pitchFamily="2" charset="0"/>
                  </a:rPr>
                  <a:t>1 0 0 </a:t>
                </a:r>
              </a:p>
              <a:p>
                <a:r>
                  <a:rPr lang="en-US" dirty="0">
                    <a:latin typeface="Courier" pitchFamily="2" charset="0"/>
                  </a:rPr>
                  <a:t>1 1 1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57FAB25-1EF9-9947-9330-223F98F793D0}"/>
                  </a:ext>
                </a:extLst>
              </p:cNvPr>
              <p:cNvCxnSpPr/>
              <p:nvPr/>
            </p:nvCxnSpPr>
            <p:spPr>
              <a:xfrm>
                <a:off x="882869" y="3268717"/>
                <a:ext cx="6201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3772F26-D951-0549-B2E0-842E45E856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3795" y="3111063"/>
                <a:ext cx="0" cy="10195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8828FF8-F621-164E-8A15-BD8169AC03BF}"/>
                </a:ext>
              </a:extLst>
            </p:cNvPr>
            <p:cNvSpPr txBox="1"/>
            <p:nvPr/>
          </p:nvSpPr>
          <p:spPr>
            <a:xfrm>
              <a:off x="3762536" y="53606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  <a:endParaRPr lang="en-US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01241A5-3ECC-8C41-975E-5B803CE9F60B}"/>
                </a:ext>
              </a:extLst>
            </p:cNvPr>
            <p:cNvSpPr txBox="1"/>
            <p:nvPr/>
          </p:nvSpPr>
          <p:spPr>
            <a:xfrm>
              <a:off x="3766948" y="73837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  <a:endParaRPr lang="en-US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9E7B6A6-5E86-0E4A-BF17-E1B619585641}"/>
                </a:ext>
              </a:extLst>
            </p:cNvPr>
            <p:cNvSpPr txBox="1"/>
            <p:nvPr/>
          </p:nvSpPr>
          <p:spPr>
            <a:xfrm>
              <a:off x="4833613" y="645379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Z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A1F3A370-72AD-2E4D-A1A2-65F427E74D8A}"/>
                    </a:ext>
                  </a:extLst>
                </p:cNvPr>
                <p:cNvSpPr txBox="1"/>
                <p:nvPr/>
              </p:nvSpPr>
              <p:spPr>
                <a:xfrm>
                  <a:off x="4063848" y="1124388"/>
                  <a:ext cx="63151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A1F3A370-72AD-2E4D-A1A2-65F427E74D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848" y="1124388"/>
                  <a:ext cx="631519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4000" r="-4000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0722B91-4C3B-5140-A1F9-285AB77C5B00}"/>
              </a:ext>
            </a:extLst>
          </p:cNvPr>
          <p:cNvGrpSpPr/>
          <p:nvPr/>
        </p:nvGrpSpPr>
        <p:grpSpPr>
          <a:xfrm>
            <a:off x="5314778" y="528156"/>
            <a:ext cx="1350321" cy="2045518"/>
            <a:chOff x="5209713" y="528156"/>
            <a:chExt cx="1350321" cy="204551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75614B3-7183-0C4C-A5C4-5C5B8B38E8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05553" y="556930"/>
              <a:ext cx="914400" cy="413735"/>
              <a:chOff x="3675121" y="3048834"/>
              <a:chExt cx="1599238" cy="72360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D0CD801-DAD4-A64C-92D0-4B8F8EC5407E}"/>
                  </a:ext>
                </a:extLst>
              </p:cNvPr>
              <p:cNvCxnSpPr/>
              <p:nvPr/>
            </p:nvCxnSpPr>
            <p:spPr>
              <a:xfrm flipV="1">
                <a:off x="3675121" y="359693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27BB1FD-C633-2743-BCE2-72D46EB3C126}"/>
                  </a:ext>
                </a:extLst>
              </p:cNvPr>
              <p:cNvCxnSpPr/>
              <p:nvPr/>
            </p:nvCxnSpPr>
            <p:spPr>
              <a:xfrm flipV="1">
                <a:off x="3675121" y="323358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7AC2629-ED08-F145-A36B-E001C1750909}"/>
                  </a:ext>
                </a:extLst>
              </p:cNvPr>
              <p:cNvCxnSpPr/>
              <p:nvPr/>
            </p:nvCxnSpPr>
            <p:spPr>
              <a:xfrm flipV="1">
                <a:off x="5010436" y="3412939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E711EDF-129B-1A4F-9B0F-BA06B520CDB3}"/>
                  </a:ext>
                </a:extLst>
              </p:cNvPr>
              <p:cNvGrpSpPr/>
              <p:nvPr/>
            </p:nvGrpSpPr>
            <p:grpSpPr>
              <a:xfrm>
                <a:off x="3990333" y="3048834"/>
                <a:ext cx="1016928" cy="723601"/>
                <a:chOff x="3990333" y="3048834"/>
                <a:chExt cx="1016928" cy="723601"/>
              </a:xfrm>
            </p:grpSpPr>
            <p:sp>
              <p:nvSpPr>
                <p:cNvPr id="28" name="Stored Data 71">
                  <a:extLst>
                    <a:ext uri="{FF2B5EF4-FFF2-40B4-BE49-F238E27FC236}">
                      <a16:creationId xmlns:a16="http://schemas.microsoft.com/office/drawing/2014/main" id="{6C904436-522C-194E-B913-9E3C5F4D76C7}"/>
                    </a:ext>
                  </a:extLst>
                </p:cNvPr>
                <p:cNvSpPr/>
                <p:nvPr/>
              </p:nvSpPr>
              <p:spPr>
                <a:xfrm rot="10800000">
                  <a:off x="3997592" y="3048854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Stored Data 71">
                  <a:extLst>
                    <a:ext uri="{FF2B5EF4-FFF2-40B4-BE49-F238E27FC236}">
                      <a16:creationId xmlns:a16="http://schemas.microsoft.com/office/drawing/2014/main" id="{22840B70-61DC-F640-8997-39B7CBA0056F}"/>
                    </a:ext>
                  </a:extLst>
                </p:cNvPr>
                <p:cNvSpPr/>
                <p:nvPr/>
              </p:nvSpPr>
              <p:spPr>
                <a:xfrm rot="10800000">
                  <a:off x="3990333" y="3048834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AB98AAB-A10F-BC47-97E2-C7778D395529}"/>
                </a:ext>
              </a:extLst>
            </p:cNvPr>
            <p:cNvGrpSpPr/>
            <p:nvPr/>
          </p:nvGrpSpPr>
          <p:grpSpPr>
            <a:xfrm>
              <a:off x="5474459" y="1404123"/>
              <a:ext cx="829073" cy="1169551"/>
              <a:chOff x="851338" y="3037490"/>
              <a:chExt cx="829073" cy="1169551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587C7E9-9BED-F344-AEA7-1B731BA33D83}"/>
                  </a:ext>
                </a:extLst>
              </p:cNvPr>
              <p:cNvSpPr txBox="1"/>
              <p:nvPr/>
            </p:nvSpPr>
            <p:spPr>
              <a:xfrm>
                <a:off x="851338" y="3037490"/>
                <a:ext cx="829073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" pitchFamily="2" charset="0"/>
                  </a:rPr>
                  <a:t>A B Z</a:t>
                </a:r>
              </a:p>
              <a:p>
                <a:r>
                  <a:rPr lang="en-US" dirty="0">
                    <a:latin typeface="Courier" pitchFamily="2" charset="0"/>
                  </a:rPr>
                  <a:t>0 0 0</a:t>
                </a:r>
              </a:p>
              <a:p>
                <a:r>
                  <a:rPr lang="en-US" dirty="0">
                    <a:latin typeface="Courier" pitchFamily="2" charset="0"/>
                  </a:rPr>
                  <a:t>0 1 1</a:t>
                </a:r>
              </a:p>
              <a:p>
                <a:r>
                  <a:rPr lang="en-US" dirty="0">
                    <a:latin typeface="Courier" pitchFamily="2" charset="0"/>
                  </a:rPr>
                  <a:t>1 0 1 </a:t>
                </a:r>
              </a:p>
              <a:p>
                <a:r>
                  <a:rPr lang="en-US" dirty="0">
                    <a:latin typeface="Courier" pitchFamily="2" charset="0"/>
                  </a:rPr>
                  <a:t>1 1 1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B7C947C9-DA39-BC45-829C-07FCF4C732A4}"/>
                  </a:ext>
                </a:extLst>
              </p:cNvPr>
              <p:cNvCxnSpPr/>
              <p:nvPr/>
            </p:nvCxnSpPr>
            <p:spPr>
              <a:xfrm>
                <a:off x="882869" y="3268717"/>
                <a:ext cx="6201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31FD902-C263-D64B-AD9A-D97B19958A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3795" y="3111063"/>
                <a:ext cx="0" cy="10195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F77CDD6-F951-D146-930B-8CA028063AD7}"/>
                </a:ext>
              </a:extLst>
            </p:cNvPr>
            <p:cNvSpPr txBox="1"/>
            <p:nvPr/>
          </p:nvSpPr>
          <p:spPr>
            <a:xfrm>
              <a:off x="5209713" y="528156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  <a:endParaRPr lang="en-US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2A111F7-5FDC-A54F-98BB-4ACF6600AA99}"/>
                </a:ext>
              </a:extLst>
            </p:cNvPr>
            <p:cNvSpPr txBox="1"/>
            <p:nvPr/>
          </p:nvSpPr>
          <p:spPr>
            <a:xfrm>
              <a:off x="5214125" y="730466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4BAD63-4F41-9C4B-A2A3-CA660C7F5965}"/>
                </a:ext>
              </a:extLst>
            </p:cNvPr>
            <p:cNvSpPr txBox="1"/>
            <p:nvPr/>
          </p:nvSpPr>
          <p:spPr>
            <a:xfrm>
              <a:off x="6280790" y="637466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Z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E8B93A72-BC16-BC41-B7D5-ACF3B6ECB9C8}"/>
                    </a:ext>
                  </a:extLst>
                </p:cNvPr>
                <p:cNvSpPr txBox="1"/>
                <p:nvPr/>
              </p:nvSpPr>
              <p:spPr>
                <a:xfrm>
                  <a:off x="5396833" y="1132200"/>
                  <a:ext cx="84766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E8B93A72-BC16-BC41-B7D5-ACF3B6ECB9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6833" y="1132200"/>
                  <a:ext cx="847668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4478" r="-2985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F53EDB-DC59-2641-9A5B-EFC4E4386A68}"/>
              </a:ext>
            </a:extLst>
          </p:cNvPr>
          <p:cNvGrpSpPr/>
          <p:nvPr/>
        </p:nvGrpSpPr>
        <p:grpSpPr>
          <a:xfrm>
            <a:off x="6781945" y="528156"/>
            <a:ext cx="1350321" cy="2037605"/>
            <a:chOff x="6749960" y="536069"/>
            <a:chExt cx="1350321" cy="203760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53E5D0D-7350-EA44-80BF-EB51961439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82089" y="573030"/>
              <a:ext cx="914400" cy="414146"/>
              <a:chOff x="3675121" y="5435203"/>
              <a:chExt cx="1599238" cy="72431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E375E7F-B7DD-A54F-BF1B-AEF12BBD8976}"/>
                  </a:ext>
                </a:extLst>
              </p:cNvPr>
              <p:cNvCxnSpPr/>
              <p:nvPr/>
            </p:nvCxnSpPr>
            <p:spPr>
              <a:xfrm flipV="1">
                <a:off x="3675121" y="5984024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1B94FC1-1C3B-C648-B4D6-E5FE8881DA98}"/>
                  </a:ext>
                </a:extLst>
              </p:cNvPr>
              <p:cNvCxnSpPr/>
              <p:nvPr/>
            </p:nvCxnSpPr>
            <p:spPr>
              <a:xfrm flipV="1">
                <a:off x="3675121" y="5620676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0CD23BB-A6D2-8542-A839-DE1E27A147DA}"/>
                  </a:ext>
                </a:extLst>
              </p:cNvPr>
              <p:cNvCxnSpPr/>
              <p:nvPr/>
            </p:nvCxnSpPr>
            <p:spPr>
              <a:xfrm flipV="1">
                <a:off x="5010436" y="5800026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Stored Data 71">
                <a:extLst>
                  <a:ext uri="{FF2B5EF4-FFF2-40B4-BE49-F238E27FC236}">
                    <a16:creationId xmlns:a16="http://schemas.microsoft.com/office/drawing/2014/main" id="{D4C161DE-282A-EF43-B0D8-F5B38F718B77}"/>
                  </a:ext>
                </a:extLst>
              </p:cNvPr>
              <p:cNvSpPr/>
              <p:nvPr/>
            </p:nvSpPr>
            <p:spPr>
              <a:xfrm rot="10800000">
                <a:off x="3997592" y="5435941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Stored Data 71">
                <a:extLst>
                  <a:ext uri="{FF2B5EF4-FFF2-40B4-BE49-F238E27FC236}">
                    <a16:creationId xmlns:a16="http://schemas.microsoft.com/office/drawing/2014/main" id="{8618A995-0C42-5E43-8C2B-CFF535A44136}"/>
                  </a:ext>
                </a:extLst>
              </p:cNvPr>
              <p:cNvSpPr/>
              <p:nvPr/>
            </p:nvSpPr>
            <p:spPr>
              <a:xfrm rot="10800000">
                <a:off x="3990333" y="5435921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Stored Data 71">
                <a:extLst>
                  <a:ext uri="{FF2B5EF4-FFF2-40B4-BE49-F238E27FC236}">
                    <a16:creationId xmlns:a16="http://schemas.microsoft.com/office/drawing/2014/main" id="{7563648C-8901-CF49-A4D7-B02DE7B2199A}"/>
                  </a:ext>
                </a:extLst>
              </p:cNvPr>
              <p:cNvSpPr/>
              <p:nvPr/>
            </p:nvSpPr>
            <p:spPr>
              <a:xfrm rot="10800000">
                <a:off x="3911116" y="5435203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A68D01E-0E28-F94C-9D5A-BA5A13522EDE}"/>
                </a:ext>
              </a:extLst>
            </p:cNvPr>
            <p:cNvGrpSpPr/>
            <p:nvPr/>
          </p:nvGrpSpPr>
          <p:grpSpPr>
            <a:xfrm>
              <a:off x="7037218" y="1404123"/>
              <a:ext cx="829073" cy="1169551"/>
              <a:chOff x="851338" y="3037490"/>
              <a:chExt cx="829073" cy="1169551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8737B22-C1D6-CB4C-A4F1-BF602B1D1F1C}"/>
                  </a:ext>
                </a:extLst>
              </p:cNvPr>
              <p:cNvSpPr txBox="1"/>
              <p:nvPr/>
            </p:nvSpPr>
            <p:spPr>
              <a:xfrm>
                <a:off x="851338" y="3037490"/>
                <a:ext cx="829073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" pitchFamily="2" charset="0"/>
                  </a:rPr>
                  <a:t>A B Z</a:t>
                </a:r>
              </a:p>
              <a:p>
                <a:r>
                  <a:rPr lang="en-US" dirty="0">
                    <a:latin typeface="Courier" pitchFamily="2" charset="0"/>
                  </a:rPr>
                  <a:t>0 0 0</a:t>
                </a:r>
              </a:p>
              <a:p>
                <a:r>
                  <a:rPr lang="en-US" dirty="0">
                    <a:latin typeface="Courier" pitchFamily="2" charset="0"/>
                  </a:rPr>
                  <a:t>0 1 1</a:t>
                </a:r>
              </a:p>
              <a:p>
                <a:r>
                  <a:rPr lang="en-US" dirty="0">
                    <a:latin typeface="Courier" pitchFamily="2" charset="0"/>
                  </a:rPr>
                  <a:t>1 0 1 </a:t>
                </a:r>
              </a:p>
              <a:p>
                <a:r>
                  <a:rPr lang="en-US" dirty="0">
                    <a:latin typeface="Courier" pitchFamily="2" charset="0"/>
                  </a:rPr>
                  <a:t>1 1 0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391CFE44-EFD9-EF41-B061-44069CA5FF87}"/>
                  </a:ext>
                </a:extLst>
              </p:cNvPr>
              <p:cNvCxnSpPr/>
              <p:nvPr/>
            </p:nvCxnSpPr>
            <p:spPr>
              <a:xfrm>
                <a:off x="882869" y="3268717"/>
                <a:ext cx="6201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DC4A8C4-5CC6-5F43-8112-B1B054E22F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3795" y="3111063"/>
                <a:ext cx="0" cy="10195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BC55E8B-933F-9242-8E1E-04FB208E674F}"/>
                </a:ext>
              </a:extLst>
            </p:cNvPr>
            <p:cNvSpPr txBox="1"/>
            <p:nvPr/>
          </p:nvSpPr>
          <p:spPr>
            <a:xfrm>
              <a:off x="6749960" y="53606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FF5C8A3-0CBE-7747-AF30-FB57EB8310DA}"/>
                </a:ext>
              </a:extLst>
            </p:cNvPr>
            <p:cNvSpPr txBox="1"/>
            <p:nvPr/>
          </p:nvSpPr>
          <p:spPr>
            <a:xfrm>
              <a:off x="6754372" y="73837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76CBD9-F2F0-D147-9C12-058833B87FD9}"/>
                </a:ext>
              </a:extLst>
            </p:cNvPr>
            <p:cNvSpPr txBox="1"/>
            <p:nvPr/>
          </p:nvSpPr>
          <p:spPr>
            <a:xfrm>
              <a:off x="7821037" y="645379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Z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8F83CC0B-6829-6D44-BF38-B92081C7F7F7}"/>
                    </a:ext>
                  </a:extLst>
                </p:cNvPr>
                <p:cNvSpPr txBox="1"/>
                <p:nvPr/>
              </p:nvSpPr>
              <p:spPr>
                <a:xfrm>
                  <a:off x="6956262" y="1133226"/>
                  <a:ext cx="8909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8F83CC0B-6829-6D44-BF38-B92081C7F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6262" y="1133226"/>
                  <a:ext cx="890950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4286" r="-2857" b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6FA3375-4217-404A-9535-F44912A5BE7E}"/>
              </a:ext>
            </a:extLst>
          </p:cNvPr>
          <p:cNvGrpSpPr/>
          <p:nvPr/>
        </p:nvGrpSpPr>
        <p:grpSpPr>
          <a:xfrm>
            <a:off x="3840043" y="2952045"/>
            <a:ext cx="1350321" cy="2066180"/>
            <a:chOff x="2268787" y="2927940"/>
            <a:chExt cx="1350321" cy="20661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7FB8DB2-7249-9C4F-BFF4-2690224582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96805" y="2971571"/>
              <a:ext cx="914400" cy="402959"/>
              <a:chOff x="3279279" y="4177246"/>
              <a:chExt cx="1681757" cy="741118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225FF000-DDD9-504C-9A94-1B9A2FEC472B}"/>
                  </a:ext>
                </a:extLst>
              </p:cNvPr>
              <p:cNvCxnSpPr/>
              <p:nvPr/>
            </p:nvCxnSpPr>
            <p:spPr>
              <a:xfrm flipV="1">
                <a:off x="3279279" y="4734370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96389D6-409F-5247-A04A-DDD7C36CD231}"/>
                  </a:ext>
                </a:extLst>
              </p:cNvPr>
              <p:cNvCxnSpPr/>
              <p:nvPr/>
            </p:nvCxnSpPr>
            <p:spPr>
              <a:xfrm flipV="1">
                <a:off x="3279279" y="4371022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368210F-6057-3C4E-A8EC-9AA680C84D08}"/>
                  </a:ext>
                </a:extLst>
              </p:cNvPr>
              <p:cNvGrpSpPr/>
              <p:nvPr/>
            </p:nvGrpSpPr>
            <p:grpSpPr>
              <a:xfrm>
                <a:off x="4584720" y="4496209"/>
                <a:ext cx="376316" cy="117436"/>
                <a:chOff x="1490775" y="1289057"/>
                <a:chExt cx="376316" cy="117436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BB8F292-4200-924E-828A-502DDEF49785}"/>
                    </a:ext>
                  </a:extLst>
                </p:cNvPr>
                <p:cNvCxnSpPr/>
                <p:nvPr/>
              </p:nvCxnSpPr>
              <p:spPr>
                <a:xfrm flipV="1">
                  <a:off x="1603168" y="1347775"/>
                  <a:ext cx="263923" cy="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392BB5A6-1018-254A-BF27-E54FDB0820AC}"/>
                    </a:ext>
                  </a:extLst>
                </p:cNvPr>
                <p:cNvSpPr/>
                <p:nvPr/>
              </p:nvSpPr>
              <p:spPr>
                <a:xfrm>
                  <a:off x="1490775" y="1289057"/>
                  <a:ext cx="120028" cy="1174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Delay 9">
                <a:extLst>
                  <a:ext uri="{FF2B5EF4-FFF2-40B4-BE49-F238E27FC236}">
                    <a16:creationId xmlns:a16="http://schemas.microsoft.com/office/drawing/2014/main" id="{90071CCC-F163-B64C-BA2A-F2459C8D542F}"/>
                  </a:ext>
                </a:extLst>
              </p:cNvPr>
              <p:cNvSpPr/>
              <p:nvPr/>
            </p:nvSpPr>
            <p:spPr>
              <a:xfrm>
                <a:off x="3694386" y="4177246"/>
                <a:ext cx="882699" cy="741118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8B3393C-4689-4F45-A94A-865D619993DE}"/>
                </a:ext>
              </a:extLst>
            </p:cNvPr>
            <p:cNvGrpSpPr/>
            <p:nvPr/>
          </p:nvGrpSpPr>
          <p:grpSpPr>
            <a:xfrm>
              <a:off x="2510382" y="3824569"/>
              <a:ext cx="829073" cy="1169551"/>
              <a:chOff x="851338" y="3037490"/>
              <a:chExt cx="829073" cy="1169551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8A7932F-3ACE-1D4A-A235-4802EB39112A}"/>
                  </a:ext>
                </a:extLst>
              </p:cNvPr>
              <p:cNvSpPr txBox="1"/>
              <p:nvPr/>
            </p:nvSpPr>
            <p:spPr>
              <a:xfrm>
                <a:off x="851338" y="3037490"/>
                <a:ext cx="829073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" pitchFamily="2" charset="0"/>
                  </a:rPr>
                  <a:t>A B Z</a:t>
                </a:r>
              </a:p>
              <a:p>
                <a:r>
                  <a:rPr lang="en-US" dirty="0">
                    <a:latin typeface="Courier" pitchFamily="2" charset="0"/>
                  </a:rPr>
                  <a:t>0 0 1</a:t>
                </a:r>
              </a:p>
              <a:p>
                <a:r>
                  <a:rPr lang="en-US" dirty="0">
                    <a:latin typeface="Courier" pitchFamily="2" charset="0"/>
                  </a:rPr>
                  <a:t>0 1 1</a:t>
                </a:r>
              </a:p>
              <a:p>
                <a:r>
                  <a:rPr lang="en-US" dirty="0">
                    <a:latin typeface="Courier" pitchFamily="2" charset="0"/>
                  </a:rPr>
                  <a:t>1 0 1 </a:t>
                </a:r>
              </a:p>
              <a:p>
                <a:r>
                  <a:rPr lang="en-US" dirty="0">
                    <a:latin typeface="Courier" pitchFamily="2" charset="0"/>
                  </a:rPr>
                  <a:t>1 1 0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9456473E-5130-D749-8AED-FCF47C519F43}"/>
                  </a:ext>
                </a:extLst>
              </p:cNvPr>
              <p:cNvCxnSpPr/>
              <p:nvPr/>
            </p:nvCxnSpPr>
            <p:spPr>
              <a:xfrm>
                <a:off x="882869" y="3268717"/>
                <a:ext cx="6201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BA5F1F3-3A1A-1F47-83A5-DD71B1E89F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3795" y="3111063"/>
                <a:ext cx="0" cy="10195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E2C0B5C-5979-8F45-9643-E391F028749C}"/>
                </a:ext>
              </a:extLst>
            </p:cNvPr>
            <p:cNvSpPr txBox="1"/>
            <p:nvPr/>
          </p:nvSpPr>
          <p:spPr>
            <a:xfrm>
              <a:off x="2268787" y="2927940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  <a:endParaRPr lang="en-US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5503A15-60B4-9A4B-9A86-627FADF0E7AD}"/>
                </a:ext>
              </a:extLst>
            </p:cNvPr>
            <p:cNvSpPr txBox="1"/>
            <p:nvPr/>
          </p:nvSpPr>
          <p:spPr>
            <a:xfrm>
              <a:off x="2273199" y="3130250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  <a:endParaRPr lang="en-US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06B6603-2E4E-8F46-9005-B7ECC5186F34}"/>
                </a:ext>
              </a:extLst>
            </p:cNvPr>
            <p:cNvSpPr txBox="1"/>
            <p:nvPr/>
          </p:nvSpPr>
          <p:spPr>
            <a:xfrm>
              <a:off x="3339864" y="3037250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Z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014F3622-CFDB-3049-A071-BA3B416B11A8}"/>
                    </a:ext>
                  </a:extLst>
                </p:cNvPr>
                <p:cNvSpPr txBox="1"/>
                <p:nvPr/>
              </p:nvSpPr>
              <p:spPr>
                <a:xfrm>
                  <a:off x="2530503" y="3552646"/>
                  <a:ext cx="631520" cy="2158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014F3622-CFDB-3049-A071-BA3B416B11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503" y="3552646"/>
                  <a:ext cx="631520" cy="215893"/>
                </a:xfrm>
                <a:prstGeom prst="rect">
                  <a:avLst/>
                </a:prstGeom>
                <a:blipFill>
                  <a:blip r:embed="rId7"/>
                  <a:stretch>
                    <a:fillRect l="-6122" r="-4082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D7F22A-156C-5648-B007-DEC08244945B}"/>
              </a:ext>
            </a:extLst>
          </p:cNvPr>
          <p:cNvGrpSpPr/>
          <p:nvPr/>
        </p:nvGrpSpPr>
        <p:grpSpPr>
          <a:xfrm>
            <a:off x="5314778" y="2955716"/>
            <a:ext cx="1350321" cy="2011688"/>
            <a:chOff x="3850208" y="2978701"/>
            <a:chExt cx="1350321" cy="201168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152F7A7-0B2C-5E43-9C34-3AC96CF1E6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65727" y="3027935"/>
              <a:ext cx="914400" cy="384810"/>
              <a:chOff x="7186131" y="5434727"/>
              <a:chExt cx="1719449" cy="723601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82484E8-8A0B-4E4C-8BB4-DBE9CE718C2A}"/>
                  </a:ext>
                </a:extLst>
              </p:cNvPr>
              <p:cNvGrpSpPr/>
              <p:nvPr/>
            </p:nvGrpSpPr>
            <p:grpSpPr>
              <a:xfrm>
                <a:off x="7186131" y="5434727"/>
                <a:ext cx="1332140" cy="723601"/>
                <a:chOff x="3675121" y="5435921"/>
                <a:chExt cx="1332140" cy="723601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EC2F7542-CF7B-A54A-A3D0-03A106A434FA}"/>
                    </a:ext>
                  </a:extLst>
                </p:cNvPr>
                <p:cNvCxnSpPr/>
                <p:nvPr/>
              </p:nvCxnSpPr>
              <p:spPr>
                <a:xfrm flipV="1">
                  <a:off x="3675121" y="5984024"/>
                  <a:ext cx="415107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79076045-0F3E-7C41-968F-A51A66405BB7}"/>
                    </a:ext>
                  </a:extLst>
                </p:cNvPr>
                <p:cNvCxnSpPr/>
                <p:nvPr/>
              </p:nvCxnSpPr>
              <p:spPr>
                <a:xfrm flipV="1">
                  <a:off x="3675121" y="5620676"/>
                  <a:ext cx="415107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Stored Data 71">
                  <a:extLst>
                    <a:ext uri="{FF2B5EF4-FFF2-40B4-BE49-F238E27FC236}">
                      <a16:creationId xmlns:a16="http://schemas.microsoft.com/office/drawing/2014/main" id="{D1916E70-42C2-834E-9232-4844F5270A89}"/>
                    </a:ext>
                  </a:extLst>
                </p:cNvPr>
                <p:cNvSpPr/>
                <p:nvPr/>
              </p:nvSpPr>
              <p:spPr>
                <a:xfrm rot="10800000">
                  <a:off x="3997592" y="5435941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Stored Data 71">
                  <a:extLst>
                    <a:ext uri="{FF2B5EF4-FFF2-40B4-BE49-F238E27FC236}">
                      <a16:creationId xmlns:a16="http://schemas.microsoft.com/office/drawing/2014/main" id="{EB20582F-46DA-654A-9421-D1AFB6DEC356}"/>
                    </a:ext>
                  </a:extLst>
                </p:cNvPr>
                <p:cNvSpPr/>
                <p:nvPr/>
              </p:nvSpPr>
              <p:spPr>
                <a:xfrm rot="10800000">
                  <a:off x="3990333" y="5435921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9193DB9-25BA-334D-92BD-6B7BD4D7FAA5}"/>
                  </a:ext>
                </a:extLst>
              </p:cNvPr>
              <p:cNvGrpSpPr/>
              <p:nvPr/>
            </p:nvGrpSpPr>
            <p:grpSpPr>
              <a:xfrm>
                <a:off x="8524804" y="5740592"/>
                <a:ext cx="380776" cy="117436"/>
                <a:chOff x="1486315" y="1289057"/>
                <a:chExt cx="380776" cy="117436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AAE698B7-71D1-B742-A1F9-5F1D98D0EC00}"/>
                    </a:ext>
                  </a:extLst>
                </p:cNvPr>
                <p:cNvCxnSpPr/>
                <p:nvPr/>
              </p:nvCxnSpPr>
              <p:spPr>
                <a:xfrm flipV="1">
                  <a:off x="1603168" y="1347775"/>
                  <a:ext cx="263923" cy="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B39073B-2145-CF4B-90AE-1A896D2DD536}"/>
                    </a:ext>
                  </a:extLst>
                </p:cNvPr>
                <p:cNvSpPr/>
                <p:nvPr/>
              </p:nvSpPr>
              <p:spPr>
                <a:xfrm>
                  <a:off x="1486315" y="1289057"/>
                  <a:ext cx="120028" cy="1174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629E66A-B57C-2343-91CB-1C787C91F598}"/>
                </a:ext>
              </a:extLst>
            </p:cNvPr>
            <p:cNvGrpSpPr/>
            <p:nvPr/>
          </p:nvGrpSpPr>
          <p:grpSpPr>
            <a:xfrm>
              <a:off x="4097714" y="3820838"/>
              <a:ext cx="829073" cy="1169551"/>
              <a:chOff x="851338" y="3037490"/>
              <a:chExt cx="829073" cy="1169551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A4DB8D0-544D-FA4B-9E55-291EBD5CE3F1}"/>
                  </a:ext>
                </a:extLst>
              </p:cNvPr>
              <p:cNvSpPr txBox="1"/>
              <p:nvPr/>
            </p:nvSpPr>
            <p:spPr>
              <a:xfrm>
                <a:off x="851338" y="3037490"/>
                <a:ext cx="829073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" pitchFamily="2" charset="0"/>
                  </a:rPr>
                  <a:t>A B Z</a:t>
                </a:r>
              </a:p>
              <a:p>
                <a:r>
                  <a:rPr lang="en-US" dirty="0">
                    <a:latin typeface="Courier" pitchFamily="2" charset="0"/>
                  </a:rPr>
                  <a:t>0 0 1</a:t>
                </a:r>
              </a:p>
              <a:p>
                <a:r>
                  <a:rPr lang="en-US" dirty="0">
                    <a:latin typeface="Courier" pitchFamily="2" charset="0"/>
                  </a:rPr>
                  <a:t>0 1 0</a:t>
                </a:r>
              </a:p>
              <a:p>
                <a:r>
                  <a:rPr lang="en-US" dirty="0">
                    <a:latin typeface="Courier" pitchFamily="2" charset="0"/>
                  </a:rPr>
                  <a:t>1 0 0 </a:t>
                </a:r>
              </a:p>
              <a:p>
                <a:r>
                  <a:rPr lang="en-US" dirty="0">
                    <a:latin typeface="Courier" pitchFamily="2" charset="0"/>
                  </a:rPr>
                  <a:t>1 1 0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C2F94D5-B05B-7749-83E9-DCDD18B8DA46}"/>
                  </a:ext>
                </a:extLst>
              </p:cNvPr>
              <p:cNvCxnSpPr/>
              <p:nvPr/>
            </p:nvCxnSpPr>
            <p:spPr>
              <a:xfrm>
                <a:off x="882869" y="3268717"/>
                <a:ext cx="6201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6E7CBF9-5A85-974A-BB96-00B56B574F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3795" y="3111063"/>
                <a:ext cx="0" cy="10195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38445F2-429C-9642-BB2A-5F1EDEE82CCD}"/>
                </a:ext>
              </a:extLst>
            </p:cNvPr>
            <p:cNvSpPr txBox="1"/>
            <p:nvPr/>
          </p:nvSpPr>
          <p:spPr>
            <a:xfrm>
              <a:off x="3850208" y="2978701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  <a:endParaRPr lang="en-US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A7040E0-19AD-A04A-ADAD-48C8BA2A81A5}"/>
                </a:ext>
              </a:extLst>
            </p:cNvPr>
            <p:cNvSpPr txBox="1"/>
            <p:nvPr/>
          </p:nvSpPr>
          <p:spPr>
            <a:xfrm>
              <a:off x="3854620" y="3181011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  <a:endParaRPr lang="en-US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0FC4E8A-D1FB-874A-B0C8-E3F787F12E95}"/>
                </a:ext>
              </a:extLst>
            </p:cNvPr>
            <p:cNvSpPr txBox="1"/>
            <p:nvPr/>
          </p:nvSpPr>
          <p:spPr>
            <a:xfrm>
              <a:off x="4921285" y="3088011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Z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BE45DE54-09B0-DB48-9B37-552493A72B04}"/>
                    </a:ext>
                  </a:extLst>
                </p:cNvPr>
                <p:cNvSpPr txBox="1"/>
                <p:nvPr/>
              </p:nvSpPr>
              <p:spPr>
                <a:xfrm>
                  <a:off x="4031199" y="3554262"/>
                  <a:ext cx="847668" cy="2158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BE45DE54-09B0-DB48-9B37-552493A72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1199" y="3554262"/>
                  <a:ext cx="847668" cy="215893"/>
                </a:xfrm>
                <a:prstGeom prst="rect">
                  <a:avLst/>
                </a:prstGeom>
                <a:blipFill>
                  <a:blip r:embed="rId8"/>
                  <a:stretch>
                    <a:fillRect l="-2985" r="-2985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E70F7A2-E03C-D441-BBCD-DF863947E014}"/>
              </a:ext>
            </a:extLst>
          </p:cNvPr>
          <p:cNvGrpSpPr/>
          <p:nvPr/>
        </p:nvGrpSpPr>
        <p:grpSpPr>
          <a:xfrm>
            <a:off x="6781945" y="2952045"/>
            <a:ext cx="1350321" cy="2015359"/>
            <a:chOff x="5394205" y="2984957"/>
            <a:chExt cx="1350321" cy="201535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98D3878-9A95-BE4B-91F7-E3BD66DD81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15052" y="3037250"/>
              <a:ext cx="914400" cy="384243"/>
              <a:chOff x="7186131" y="5434009"/>
              <a:chExt cx="1719449" cy="72431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8A3DB57-107A-F649-8895-A78FE65EAAE5}"/>
                  </a:ext>
                </a:extLst>
              </p:cNvPr>
              <p:cNvGrpSpPr/>
              <p:nvPr/>
            </p:nvGrpSpPr>
            <p:grpSpPr>
              <a:xfrm>
                <a:off x="7186131" y="5434009"/>
                <a:ext cx="1332140" cy="724319"/>
                <a:chOff x="3675121" y="5435203"/>
                <a:chExt cx="1332140" cy="724319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559E313-0676-E748-8627-75E936E7B07E}"/>
                    </a:ext>
                  </a:extLst>
                </p:cNvPr>
                <p:cNvCxnSpPr/>
                <p:nvPr/>
              </p:nvCxnSpPr>
              <p:spPr>
                <a:xfrm flipV="1">
                  <a:off x="3675121" y="5984024"/>
                  <a:ext cx="415107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AFBFD854-B349-424C-9BE7-71FB7C76CC9D}"/>
                    </a:ext>
                  </a:extLst>
                </p:cNvPr>
                <p:cNvCxnSpPr/>
                <p:nvPr/>
              </p:nvCxnSpPr>
              <p:spPr>
                <a:xfrm flipV="1">
                  <a:off x="3675121" y="5620676"/>
                  <a:ext cx="415107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Stored Data 71">
                  <a:extLst>
                    <a:ext uri="{FF2B5EF4-FFF2-40B4-BE49-F238E27FC236}">
                      <a16:creationId xmlns:a16="http://schemas.microsoft.com/office/drawing/2014/main" id="{A09CA5AE-6B23-EB47-A0E5-A15CC2E16E7B}"/>
                    </a:ext>
                  </a:extLst>
                </p:cNvPr>
                <p:cNvSpPr/>
                <p:nvPr/>
              </p:nvSpPr>
              <p:spPr>
                <a:xfrm rot="10800000">
                  <a:off x="3997592" y="5435941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Stored Data 71">
                  <a:extLst>
                    <a:ext uri="{FF2B5EF4-FFF2-40B4-BE49-F238E27FC236}">
                      <a16:creationId xmlns:a16="http://schemas.microsoft.com/office/drawing/2014/main" id="{BC831A37-E438-8943-894F-27D89395DC1C}"/>
                    </a:ext>
                  </a:extLst>
                </p:cNvPr>
                <p:cNvSpPr/>
                <p:nvPr/>
              </p:nvSpPr>
              <p:spPr>
                <a:xfrm rot="10800000">
                  <a:off x="3990333" y="5435921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Stored Data 71">
                  <a:extLst>
                    <a:ext uri="{FF2B5EF4-FFF2-40B4-BE49-F238E27FC236}">
                      <a16:creationId xmlns:a16="http://schemas.microsoft.com/office/drawing/2014/main" id="{E5BB0ED8-F4E2-AA44-9B08-B77CA78EDA40}"/>
                    </a:ext>
                  </a:extLst>
                </p:cNvPr>
                <p:cNvSpPr/>
                <p:nvPr/>
              </p:nvSpPr>
              <p:spPr>
                <a:xfrm rot="10800000">
                  <a:off x="3911116" y="5435203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AAE5868-F005-3A49-8F61-8FDBA3F24081}"/>
                  </a:ext>
                </a:extLst>
              </p:cNvPr>
              <p:cNvGrpSpPr/>
              <p:nvPr/>
            </p:nvGrpSpPr>
            <p:grpSpPr>
              <a:xfrm>
                <a:off x="8524804" y="5740592"/>
                <a:ext cx="380776" cy="117436"/>
                <a:chOff x="1486315" y="1289057"/>
                <a:chExt cx="380776" cy="117436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91E82A1-39A7-CD43-B391-1A1E9531EDB9}"/>
                    </a:ext>
                  </a:extLst>
                </p:cNvPr>
                <p:cNvCxnSpPr/>
                <p:nvPr/>
              </p:nvCxnSpPr>
              <p:spPr>
                <a:xfrm flipV="1">
                  <a:off x="1603168" y="1347775"/>
                  <a:ext cx="263923" cy="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0DBB374-8F8B-3444-B884-D717D4DF4641}"/>
                    </a:ext>
                  </a:extLst>
                </p:cNvPr>
                <p:cNvSpPr/>
                <p:nvPr/>
              </p:nvSpPr>
              <p:spPr>
                <a:xfrm>
                  <a:off x="1486315" y="1289057"/>
                  <a:ext cx="120028" cy="1174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D65D6A8-7A97-BB4B-8504-7274FE63F3EF}"/>
                </a:ext>
              </a:extLst>
            </p:cNvPr>
            <p:cNvGrpSpPr/>
            <p:nvPr/>
          </p:nvGrpSpPr>
          <p:grpSpPr>
            <a:xfrm>
              <a:off x="5643012" y="3830765"/>
              <a:ext cx="829073" cy="1169551"/>
              <a:chOff x="851338" y="3037490"/>
              <a:chExt cx="829073" cy="1169551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30C1E1E-A077-0742-B73C-AF449F8E722F}"/>
                  </a:ext>
                </a:extLst>
              </p:cNvPr>
              <p:cNvSpPr txBox="1"/>
              <p:nvPr/>
            </p:nvSpPr>
            <p:spPr>
              <a:xfrm>
                <a:off x="851338" y="3037490"/>
                <a:ext cx="829073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" pitchFamily="2" charset="0"/>
                  </a:rPr>
                  <a:t>A B Z</a:t>
                </a:r>
              </a:p>
              <a:p>
                <a:r>
                  <a:rPr lang="en-US" dirty="0">
                    <a:latin typeface="Courier" pitchFamily="2" charset="0"/>
                  </a:rPr>
                  <a:t>0 0 1</a:t>
                </a:r>
              </a:p>
              <a:p>
                <a:r>
                  <a:rPr lang="en-US" dirty="0">
                    <a:latin typeface="Courier" pitchFamily="2" charset="0"/>
                  </a:rPr>
                  <a:t>0 1 0</a:t>
                </a:r>
              </a:p>
              <a:p>
                <a:r>
                  <a:rPr lang="en-US" dirty="0">
                    <a:latin typeface="Courier" pitchFamily="2" charset="0"/>
                  </a:rPr>
                  <a:t>1 0 0 </a:t>
                </a:r>
              </a:p>
              <a:p>
                <a:r>
                  <a:rPr lang="en-US" dirty="0">
                    <a:latin typeface="Courier" pitchFamily="2" charset="0"/>
                  </a:rPr>
                  <a:t>1 1 1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E2A16479-AB5B-B446-8A8C-B09DDE84657E}"/>
                  </a:ext>
                </a:extLst>
              </p:cNvPr>
              <p:cNvCxnSpPr/>
              <p:nvPr/>
            </p:nvCxnSpPr>
            <p:spPr>
              <a:xfrm>
                <a:off x="882869" y="3268717"/>
                <a:ext cx="6201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2391EEC2-E842-AF42-A6C4-1F8BA4E5B9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3795" y="3111063"/>
                <a:ext cx="0" cy="10195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9BAC243-8A5A-144B-86B1-475987188292}"/>
                </a:ext>
              </a:extLst>
            </p:cNvPr>
            <p:cNvSpPr txBox="1"/>
            <p:nvPr/>
          </p:nvSpPr>
          <p:spPr>
            <a:xfrm>
              <a:off x="5394205" y="2984957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  <a:endParaRPr lang="en-US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6AAE706-C565-534F-8EEB-449F4D2AFA3F}"/>
                </a:ext>
              </a:extLst>
            </p:cNvPr>
            <p:cNvSpPr txBox="1"/>
            <p:nvPr/>
          </p:nvSpPr>
          <p:spPr>
            <a:xfrm>
              <a:off x="5398617" y="3187267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  <a:endParaRPr lang="en-US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96D2334-189B-0441-A933-DAE71AA94072}"/>
                </a:ext>
              </a:extLst>
            </p:cNvPr>
            <p:cNvSpPr txBox="1"/>
            <p:nvPr/>
          </p:nvSpPr>
          <p:spPr>
            <a:xfrm>
              <a:off x="6465282" y="3094267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Z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151DCAF1-F097-304E-B532-814B37EF51E4}"/>
                    </a:ext>
                  </a:extLst>
                </p:cNvPr>
                <p:cNvSpPr txBox="1"/>
                <p:nvPr/>
              </p:nvSpPr>
              <p:spPr>
                <a:xfrm>
                  <a:off x="5558145" y="3570214"/>
                  <a:ext cx="890950" cy="2215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151DCAF1-F097-304E-B532-814B37EF51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145" y="3570214"/>
                  <a:ext cx="890950" cy="221536"/>
                </a:xfrm>
                <a:prstGeom prst="rect">
                  <a:avLst/>
                </a:prstGeom>
                <a:blipFill>
                  <a:blip r:embed="rId9"/>
                  <a:stretch>
                    <a:fillRect l="-2817" r="-2817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C6221AB-7E26-D448-8B27-85F92A3C8814}"/>
              </a:ext>
            </a:extLst>
          </p:cNvPr>
          <p:cNvSpPr txBox="1"/>
          <p:nvPr/>
        </p:nvSpPr>
        <p:spPr>
          <a:xfrm>
            <a:off x="2733965" y="21547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9BE869F-A44E-794D-872F-E60ABDD85095}"/>
              </a:ext>
            </a:extLst>
          </p:cNvPr>
          <p:cNvSpPr txBox="1"/>
          <p:nvPr/>
        </p:nvSpPr>
        <p:spPr>
          <a:xfrm>
            <a:off x="4213885" y="21547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3E9A228-E98F-6045-9F50-0C7AB1C60B94}"/>
              </a:ext>
            </a:extLst>
          </p:cNvPr>
          <p:cNvSpPr txBox="1"/>
          <p:nvPr/>
        </p:nvSpPr>
        <p:spPr>
          <a:xfrm>
            <a:off x="5621581" y="215473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02D6F8C-107E-1D44-9588-F72542199560}"/>
              </a:ext>
            </a:extLst>
          </p:cNvPr>
          <p:cNvSpPr txBox="1"/>
          <p:nvPr/>
        </p:nvSpPr>
        <p:spPr>
          <a:xfrm>
            <a:off x="7100734" y="215473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XOR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C63366-505C-BC43-B63A-ED0E099F9119}"/>
              </a:ext>
            </a:extLst>
          </p:cNvPr>
          <p:cNvSpPr txBox="1"/>
          <p:nvPr/>
        </p:nvSpPr>
        <p:spPr>
          <a:xfrm>
            <a:off x="4213885" y="2711372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NAND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AD44827-064C-054C-8E19-45336CF3B674}"/>
              </a:ext>
            </a:extLst>
          </p:cNvPr>
          <p:cNvSpPr txBox="1"/>
          <p:nvPr/>
        </p:nvSpPr>
        <p:spPr>
          <a:xfrm>
            <a:off x="5621581" y="2711372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28AA9E9-FEA1-2446-AED5-F4459BE7F632}"/>
              </a:ext>
            </a:extLst>
          </p:cNvPr>
          <p:cNvSpPr txBox="1"/>
          <p:nvPr/>
        </p:nvSpPr>
        <p:spPr>
          <a:xfrm>
            <a:off x="7100734" y="2711372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XNOR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144CFD-9B7E-E845-A0CC-49CF9AE8BC09}"/>
              </a:ext>
            </a:extLst>
          </p:cNvPr>
          <p:cNvGrpSpPr/>
          <p:nvPr/>
        </p:nvGrpSpPr>
        <p:grpSpPr>
          <a:xfrm>
            <a:off x="1047070" y="3336204"/>
            <a:ext cx="829073" cy="1169551"/>
            <a:chOff x="1047070" y="3336204"/>
            <a:chExt cx="829073" cy="1169551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CC30383-D08A-D847-B1EF-0AC428AA715C}"/>
                </a:ext>
              </a:extLst>
            </p:cNvPr>
            <p:cNvSpPr txBox="1"/>
            <p:nvPr/>
          </p:nvSpPr>
          <p:spPr>
            <a:xfrm>
              <a:off x="1047070" y="3336204"/>
              <a:ext cx="829073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A B Z</a:t>
              </a:r>
            </a:p>
            <a:p>
              <a:r>
                <a:rPr lang="en-US" dirty="0">
                  <a:latin typeface="Courier" pitchFamily="2" charset="0"/>
                </a:rPr>
                <a:t>0 0 1</a:t>
              </a:r>
            </a:p>
            <a:p>
              <a:r>
                <a:rPr lang="en-US" dirty="0">
                  <a:latin typeface="Courier" pitchFamily="2" charset="0"/>
                </a:rPr>
                <a:t>0 1 0</a:t>
              </a:r>
            </a:p>
            <a:p>
              <a:r>
                <a:rPr lang="en-US" dirty="0">
                  <a:latin typeface="Courier" pitchFamily="2" charset="0"/>
                </a:rPr>
                <a:t>1 0 0 </a:t>
              </a:r>
            </a:p>
            <a:p>
              <a:r>
                <a:rPr lang="en-US" dirty="0">
                  <a:latin typeface="Courier" pitchFamily="2" charset="0"/>
                </a:rPr>
                <a:t>1 1 0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E7C59EE-87A0-0B49-8029-0CAEE5D820C0}"/>
                </a:ext>
              </a:extLst>
            </p:cNvPr>
            <p:cNvCxnSpPr/>
            <p:nvPr/>
          </p:nvCxnSpPr>
          <p:spPr>
            <a:xfrm>
              <a:off x="1078601" y="3567431"/>
              <a:ext cx="6201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EA69F59-35C5-714D-83D3-6986CDF505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527" y="3409777"/>
              <a:ext cx="0" cy="10195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866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C60379-EDC9-D24E-B50D-885CD2C7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04" y="2547750"/>
            <a:ext cx="4944300" cy="645300"/>
          </a:xfrm>
        </p:spPr>
        <p:txBody>
          <a:bodyPr/>
          <a:lstStyle/>
          <a:p>
            <a:r>
              <a:rPr lang="en-US" dirty="0"/>
              <a:t>The Basic Logic Operations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76DF1-A252-F446-86AE-7D79FD74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217" y="3039313"/>
            <a:ext cx="4195946" cy="754938"/>
          </a:xfrm>
        </p:spPr>
        <p:txBody>
          <a:bodyPr/>
          <a:lstStyle/>
          <a:p>
            <a:r>
              <a:rPr lang="en-US" sz="2000" dirty="0"/>
              <a:t>Each logic operation has three </a:t>
            </a:r>
            <a:r>
              <a:rPr lang="en-US" sz="2000" b="1" i="1" dirty="0"/>
              <a:t>equivalent</a:t>
            </a:r>
            <a:r>
              <a:rPr lang="en-US" sz="2000" dirty="0"/>
              <a:t> representations:</a:t>
            </a:r>
          </a:p>
          <a:p>
            <a:pPr lvl="1"/>
            <a:r>
              <a:rPr lang="en-US" sz="1800" dirty="0"/>
              <a:t>a </a:t>
            </a:r>
            <a:r>
              <a:rPr lang="en-US" sz="1800" b="1" i="1" dirty="0"/>
              <a:t>schematic symbol (gate)</a:t>
            </a:r>
          </a:p>
          <a:p>
            <a:pPr lvl="1"/>
            <a:r>
              <a:rPr lang="en-US" sz="1800" dirty="0"/>
              <a:t>a </a:t>
            </a:r>
            <a:r>
              <a:rPr lang="en-US" sz="1800" b="1" i="1" dirty="0"/>
              <a:t>logic expression,</a:t>
            </a:r>
          </a:p>
          <a:p>
            <a:pPr lvl="1"/>
            <a:r>
              <a:rPr lang="en-US" sz="1800" dirty="0"/>
              <a:t>or a </a:t>
            </a:r>
            <a:r>
              <a:rPr lang="en-US" sz="1800" b="1" i="1" dirty="0"/>
              <a:t>truth table</a:t>
            </a:r>
            <a:r>
              <a:rPr lang="en-US" sz="1800" dirty="0"/>
              <a:t>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EFC54BD-B79E-BD49-99F6-7A0AB81E79A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B6075-7803-0B41-9AC2-FDA249DD9F9C}"/>
              </a:ext>
            </a:extLst>
          </p:cNvPr>
          <p:cNvSpPr txBox="1"/>
          <p:nvPr/>
        </p:nvSpPr>
        <p:spPr>
          <a:xfrm>
            <a:off x="364066" y="4928056"/>
            <a:ext cx="6075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75000"/>
                  </a:schemeClr>
                </a:solidFill>
              </a:rPr>
              <a:t>Logic Gate Schematic Symbols from: </a:t>
            </a:r>
            <a:r>
              <a:rPr lang="en-US" sz="800" dirty="0">
                <a:solidFill>
                  <a:schemeClr val="accent4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https://www.tes.com/en-us/teaching-resource/logic-gate-symbols-for-powerpoint-11139006</a:t>
            </a:r>
            <a:r>
              <a:rPr lang="en-US" sz="800" dirty="0">
                <a:solidFill>
                  <a:schemeClr val="accent4">
                    <a:lumMod val="75000"/>
                  </a:schemeClr>
                </a:solidFill>
              </a:rPr>
              <a:t>å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980AA1C-E15D-5B49-9B39-F90FFF0E4CBF}"/>
              </a:ext>
            </a:extLst>
          </p:cNvPr>
          <p:cNvGrpSpPr/>
          <p:nvPr/>
        </p:nvGrpSpPr>
        <p:grpSpPr>
          <a:xfrm>
            <a:off x="1701942" y="660283"/>
            <a:ext cx="1274091" cy="523220"/>
            <a:chOff x="1701942" y="660283"/>
            <a:chExt cx="1274091" cy="523220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C08BE1E-FDF7-9849-8B5A-263A2C4A8CAE}"/>
                </a:ext>
              </a:extLst>
            </p:cNvPr>
            <p:cNvSpPr txBox="1"/>
            <p:nvPr/>
          </p:nvSpPr>
          <p:spPr>
            <a:xfrm>
              <a:off x="1701942" y="660283"/>
              <a:ext cx="10214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Schematic</a:t>
              </a:r>
            </a:p>
            <a:p>
              <a:r>
                <a:rPr lang="en-US" dirty="0"/>
                <a:t>Symbol</a:t>
              </a: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087E474-E421-F54D-8C7C-6D87134446C2}"/>
                </a:ext>
              </a:extLst>
            </p:cNvPr>
            <p:cNvSpPr/>
            <p:nvPr/>
          </p:nvSpPr>
          <p:spPr>
            <a:xfrm>
              <a:off x="2455262" y="774108"/>
              <a:ext cx="520771" cy="232875"/>
            </a:xfrm>
            <a:custGeom>
              <a:avLst/>
              <a:gdLst>
                <a:gd name="connsiteX0" fmla="*/ 0 w 914400"/>
                <a:gd name="connsiteY0" fmla="*/ 536058 h 536058"/>
                <a:gd name="connsiteX1" fmla="*/ 388883 w 914400"/>
                <a:gd name="connsiteY1" fmla="*/ 378403 h 536058"/>
                <a:gd name="connsiteX2" fmla="*/ 914400 w 914400"/>
                <a:gd name="connsiteY2" fmla="*/ 31 h 53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536058">
                  <a:moveTo>
                    <a:pt x="0" y="536058"/>
                  </a:moveTo>
                  <a:cubicBezTo>
                    <a:pt x="118241" y="501899"/>
                    <a:pt x="236483" y="467741"/>
                    <a:pt x="388883" y="378403"/>
                  </a:cubicBezTo>
                  <a:cubicBezTo>
                    <a:pt x="541283" y="289065"/>
                    <a:pt x="595586" y="-3472"/>
                    <a:pt x="914400" y="31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50E1BF6-B69E-B749-B8F1-773D86D781AD}"/>
              </a:ext>
            </a:extLst>
          </p:cNvPr>
          <p:cNvGrpSpPr/>
          <p:nvPr/>
        </p:nvGrpSpPr>
        <p:grpSpPr>
          <a:xfrm>
            <a:off x="1511630" y="1175071"/>
            <a:ext cx="1841169" cy="707419"/>
            <a:chOff x="1511630" y="1175071"/>
            <a:chExt cx="1841169" cy="707419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F8ADB02-62F2-7346-8F60-C9C3DA302857}"/>
                </a:ext>
              </a:extLst>
            </p:cNvPr>
            <p:cNvSpPr txBox="1"/>
            <p:nvPr/>
          </p:nvSpPr>
          <p:spPr>
            <a:xfrm>
              <a:off x="1511630" y="1359270"/>
              <a:ext cx="10711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Logic</a:t>
              </a:r>
            </a:p>
            <a:p>
              <a:r>
                <a:rPr lang="en-US" dirty="0"/>
                <a:t>Expression</a:t>
              </a: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7D0E81C4-15DA-6B46-BF37-7FD1BD74B7E9}"/>
                </a:ext>
              </a:extLst>
            </p:cNvPr>
            <p:cNvSpPr/>
            <p:nvPr/>
          </p:nvSpPr>
          <p:spPr>
            <a:xfrm>
              <a:off x="2191448" y="1175071"/>
              <a:ext cx="1161351" cy="396827"/>
            </a:xfrm>
            <a:custGeom>
              <a:avLst/>
              <a:gdLst>
                <a:gd name="connsiteX0" fmla="*/ 0 w 914400"/>
                <a:gd name="connsiteY0" fmla="*/ 536058 h 536058"/>
                <a:gd name="connsiteX1" fmla="*/ 388883 w 914400"/>
                <a:gd name="connsiteY1" fmla="*/ 378403 h 536058"/>
                <a:gd name="connsiteX2" fmla="*/ 914400 w 914400"/>
                <a:gd name="connsiteY2" fmla="*/ 31 h 53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536058">
                  <a:moveTo>
                    <a:pt x="0" y="536058"/>
                  </a:moveTo>
                  <a:cubicBezTo>
                    <a:pt x="118241" y="501899"/>
                    <a:pt x="236483" y="467741"/>
                    <a:pt x="388883" y="378403"/>
                  </a:cubicBezTo>
                  <a:cubicBezTo>
                    <a:pt x="541283" y="289065"/>
                    <a:pt x="595586" y="-3472"/>
                    <a:pt x="914400" y="31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1B0FC44-C70B-EA4E-A54F-0449E56F72E1}"/>
              </a:ext>
            </a:extLst>
          </p:cNvPr>
          <p:cNvGrpSpPr/>
          <p:nvPr/>
        </p:nvGrpSpPr>
        <p:grpSpPr>
          <a:xfrm>
            <a:off x="2047194" y="1705927"/>
            <a:ext cx="1305605" cy="806276"/>
            <a:chOff x="2047194" y="1705927"/>
            <a:chExt cx="1305605" cy="806276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5D26A25-0429-1D4E-9C45-7F1DF3D3B7D4}"/>
                </a:ext>
              </a:extLst>
            </p:cNvPr>
            <p:cNvSpPr txBox="1"/>
            <p:nvPr/>
          </p:nvSpPr>
          <p:spPr>
            <a:xfrm>
              <a:off x="2047194" y="1988983"/>
              <a:ext cx="6120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Truth</a:t>
              </a:r>
            </a:p>
            <a:p>
              <a:r>
                <a:rPr lang="en-US" dirty="0"/>
                <a:t>Table</a:t>
              </a: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3F3D3343-B7C2-AE45-BC94-1D63AFCF4364}"/>
                </a:ext>
              </a:extLst>
            </p:cNvPr>
            <p:cNvSpPr/>
            <p:nvPr/>
          </p:nvSpPr>
          <p:spPr>
            <a:xfrm>
              <a:off x="2582758" y="1705927"/>
              <a:ext cx="770041" cy="544666"/>
            </a:xfrm>
            <a:custGeom>
              <a:avLst/>
              <a:gdLst>
                <a:gd name="connsiteX0" fmla="*/ 0 w 914400"/>
                <a:gd name="connsiteY0" fmla="*/ 536058 h 536058"/>
                <a:gd name="connsiteX1" fmla="*/ 388883 w 914400"/>
                <a:gd name="connsiteY1" fmla="*/ 378403 h 536058"/>
                <a:gd name="connsiteX2" fmla="*/ 914400 w 914400"/>
                <a:gd name="connsiteY2" fmla="*/ 31 h 53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536058">
                  <a:moveTo>
                    <a:pt x="0" y="536058"/>
                  </a:moveTo>
                  <a:cubicBezTo>
                    <a:pt x="118241" y="501899"/>
                    <a:pt x="236483" y="467741"/>
                    <a:pt x="388883" y="378403"/>
                  </a:cubicBezTo>
                  <a:cubicBezTo>
                    <a:pt x="541283" y="289065"/>
                    <a:pt x="595586" y="-3472"/>
                    <a:pt x="914400" y="31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87B690-C06D-FA41-BA67-61FEC2BE7845}"/>
              </a:ext>
            </a:extLst>
          </p:cNvPr>
          <p:cNvGrpSpPr/>
          <p:nvPr/>
        </p:nvGrpSpPr>
        <p:grpSpPr>
          <a:xfrm>
            <a:off x="2979485" y="490056"/>
            <a:ext cx="1378677" cy="1608744"/>
            <a:chOff x="2331785" y="539559"/>
            <a:chExt cx="1378677" cy="160874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3033D16-BCDC-1B4F-888F-C25C146A29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85090" y="539559"/>
              <a:ext cx="914400" cy="476503"/>
              <a:chOff x="379248" y="5807937"/>
              <a:chExt cx="1448058" cy="75287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8671288-86E5-DB46-916F-212712DBB216}"/>
                  </a:ext>
                </a:extLst>
              </p:cNvPr>
              <p:cNvCxnSpPr/>
              <p:nvPr/>
            </p:nvCxnSpPr>
            <p:spPr>
              <a:xfrm flipV="1">
                <a:off x="379248" y="6187166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6B64526-E4C3-7B4B-B740-5818EDF6CA3B}"/>
                  </a:ext>
                </a:extLst>
              </p:cNvPr>
              <p:cNvCxnSpPr/>
              <p:nvPr/>
            </p:nvCxnSpPr>
            <p:spPr>
              <a:xfrm flipV="1">
                <a:off x="1563383" y="6183730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FD2E65C-377B-0C43-AA25-3684A03D2EC2}"/>
                  </a:ext>
                </a:extLst>
              </p:cNvPr>
              <p:cNvSpPr/>
              <p:nvPr/>
            </p:nvSpPr>
            <p:spPr>
              <a:xfrm>
                <a:off x="1446530" y="6125012"/>
                <a:ext cx="120028" cy="1174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riangle 27">
                <a:extLst>
                  <a:ext uri="{FF2B5EF4-FFF2-40B4-BE49-F238E27FC236}">
                    <a16:creationId xmlns:a16="http://schemas.microsoft.com/office/drawing/2014/main" id="{B2BF9DAA-2FB6-6B46-BB5B-E3407D314618}"/>
                  </a:ext>
                </a:extLst>
              </p:cNvPr>
              <p:cNvSpPr/>
              <p:nvPr/>
            </p:nvSpPr>
            <p:spPr>
              <a:xfrm rot="5400000">
                <a:off x="733521" y="5859860"/>
                <a:ext cx="752875" cy="649030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3081FE4-FD4E-C142-9005-41807E439E90}"/>
                </a:ext>
              </a:extLst>
            </p:cNvPr>
            <p:cNvGrpSpPr/>
            <p:nvPr/>
          </p:nvGrpSpPr>
          <p:grpSpPr>
            <a:xfrm>
              <a:off x="2731454" y="1409639"/>
              <a:ext cx="506870" cy="738664"/>
              <a:chOff x="2085589" y="3037490"/>
              <a:chExt cx="506870" cy="73866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4D7D90-9E76-BA49-8416-D6A7161A89F7}"/>
                  </a:ext>
                </a:extLst>
              </p:cNvPr>
              <p:cNvSpPr txBox="1"/>
              <p:nvPr/>
            </p:nvSpPr>
            <p:spPr>
              <a:xfrm>
                <a:off x="2085589" y="3037490"/>
                <a:ext cx="50687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" pitchFamily="2" charset="0"/>
                  </a:rPr>
                  <a:t>A Z</a:t>
                </a:r>
              </a:p>
              <a:p>
                <a:r>
                  <a:rPr lang="en-US" dirty="0">
                    <a:latin typeface="Courier" pitchFamily="2" charset="0"/>
                  </a:rPr>
                  <a:t>0 1</a:t>
                </a:r>
              </a:p>
              <a:p>
                <a:r>
                  <a:rPr lang="en-US" dirty="0">
                    <a:latin typeface="Courier" pitchFamily="2" charset="0"/>
                  </a:rPr>
                  <a:t>1 0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1502904-0FCD-6C47-9BFF-7AB80808CE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5259" y="3268717"/>
                <a:ext cx="360171" cy="52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F913D32-72EF-5641-B229-8D0F101EFD20}"/>
                  </a:ext>
                </a:extLst>
              </p:cNvPr>
              <p:cNvCxnSpPr>
                <a:cxnSpLocks/>
                <a:stCxn id="22" idx="2"/>
              </p:cNvCxnSpPr>
              <p:nvPr/>
            </p:nvCxnSpPr>
            <p:spPr>
              <a:xfrm flipH="1" flipV="1">
                <a:off x="2328045" y="3111064"/>
                <a:ext cx="10979" cy="6650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6388D5-C987-0C49-BE23-FA20CDC06D5A}"/>
                </a:ext>
              </a:extLst>
            </p:cNvPr>
            <p:cNvSpPr txBox="1"/>
            <p:nvPr/>
          </p:nvSpPr>
          <p:spPr>
            <a:xfrm>
              <a:off x="2331785" y="637745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E6D0F4-2B87-1F4E-A28E-479CB0495746}"/>
                </a:ext>
              </a:extLst>
            </p:cNvPr>
            <p:cNvSpPr txBox="1"/>
            <p:nvPr/>
          </p:nvSpPr>
          <p:spPr>
            <a:xfrm>
              <a:off x="3431218" y="637916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Z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80C186D-5D07-2248-9F18-37DD61D8709B}"/>
                    </a:ext>
                  </a:extLst>
                </p:cNvPr>
                <p:cNvSpPr txBox="1"/>
                <p:nvPr/>
              </p:nvSpPr>
              <p:spPr>
                <a:xfrm>
                  <a:off x="2706299" y="1134398"/>
                  <a:ext cx="509820" cy="2158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6AB8CE3B-62ED-5D4D-9074-295AAD35E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6299" y="1134398"/>
                  <a:ext cx="509820" cy="215893"/>
                </a:xfrm>
                <a:prstGeom prst="rect">
                  <a:avLst/>
                </a:prstGeom>
                <a:blipFill>
                  <a:blip r:embed="rId4"/>
                  <a:stretch>
                    <a:fillRect l="-7500" r="-5000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EC4D56-0E8F-5B46-925B-CA63EF7CE43D}"/>
              </a:ext>
            </a:extLst>
          </p:cNvPr>
          <p:cNvGrpSpPr/>
          <p:nvPr/>
        </p:nvGrpSpPr>
        <p:grpSpPr>
          <a:xfrm>
            <a:off x="4487743" y="490056"/>
            <a:ext cx="1350321" cy="2037605"/>
            <a:chOff x="3762536" y="536069"/>
            <a:chExt cx="1350321" cy="203760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160B3BE-EC53-D341-96D4-3144DA17F1C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73632" y="560553"/>
              <a:ext cx="914400" cy="432558"/>
              <a:chOff x="4042896" y="1715660"/>
              <a:chExt cx="1566675" cy="74111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9B2110E-7E71-F74C-8937-E518CD0FFCCA}"/>
                  </a:ext>
                </a:extLst>
              </p:cNvPr>
              <p:cNvCxnSpPr/>
              <p:nvPr/>
            </p:nvCxnSpPr>
            <p:spPr>
              <a:xfrm flipV="1">
                <a:off x="4042896" y="226640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2E2F045-F16A-F04E-98E5-5DAAC5D44EA2}"/>
                  </a:ext>
                </a:extLst>
              </p:cNvPr>
              <p:cNvCxnSpPr/>
              <p:nvPr/>
            </p:nvCxnSpPr>
            <p:spPr>
              <a:xfrm flipV="1">
                <a:off x="4042896" y="190305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0299B9B-5032-E643-A9DA-1BE5FFB3D96C}"/>
                  </a:ext>
                </a:extLst>
              </p:cNvPr>
              <p:cNvCxnSpPr/>
              <p:nvPr/>
            </p:nvCxnSpPr>
            <p:spPr>
              <a:xfrm flipV="1">
                <a:off x="5346318" y="2086964"/>
                <a:ext cx="263253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Delay 41">
                <a:extLst>
                  <a:ext uri="{FF2B5EF4-FFF2-40B4-BE49-F238E27FC236}">
                    <a16:creationId xmlns:a16="http://schemas.microsoft.com/office/drawing/2014/main" id="{6C0BD2BC-81DD-844A-9E17-B4513A4C09C3}"/>
                  </a:ext>
                </a:extLst>
              </p:cNvPr>
              <p:cNvSpPr/>
              <p:nvPr/>
            </p:nvSpPr>
            <p:spPr>
              <a:xfrm>
                <a:off x="4451796" y="1715660"/>
                <a:ext cx="882699" cy="741118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9152A14-41CD-BF47-BF65-BEF89F6191F2}"/>
                </a:ext>
              </a:extLst>
            </p:cNvPr>
            <p:cNvGrpSpPr/>
            <p:nvPr/>
          </p:nvGrpSpPr>
          <p:grpSpPr>
            <a:xfrm>
              <a:off x="4049794" y="1404123"/>
              <a:ext cx="829073" cy="1169551"/>
              <a:chOff x="851338" y="3037490"/>
              <a:chExt cx="829073" cy="1169551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15D9DE-4278-474E-B097-2EB4F8D2621F}"/>
                  </a:ext>
                </a:extLst>
              </p:cNvPr>
              <p:cNvSpPr txBox="1"/>
              <p:nvPr/>
            </p:nvSpPr>
            <p:spPr>
              <a:xfrm>
                <a:off x="851338" y="3037490"/>
                <a:ext cx="829073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" pitchFamily="2" charset="0"/>
                  </a:rPr>
                  <a:t>A B Z</a:t>
                </a:r>
              </a:p>
              <a:p>
                <a:r>
                  <a:rPr lang="en-US" dirty="0">
                    <a:latin typeface="Courier" pitchFamily="2" charset="0"/>
                  </a:rPr>
                  <a:t>0 0 0</a:t>
                </a:r>
              </a:p>
              <a:p>
                <a:r>
                  <a:rPr lang="en-US" dirty="0">
                    <a:latin typeface="Courier" pitchFamily="2" charset="0"/>
                  </a:rPr>
                  <a:t>0 1 0</a:t>
                </a:r>
              </a:p>
              <a:p>
                <a:r>
                  <a:rPr lang="en-US" dirty="0">
                    <a:latin typeface="Courier" pitchFamily="2" charset="0"/>
                  </a:rPr>
                  <a:t>1 0 0 </a:t>
                </a:r>
              </a:p>
              <a:p>
                <a:r>
                  <a:rPr lang="en-US" dirty="0">
                    <a:latin typeface="Courier" pitchFamily="2" charset="0"/>
                  </a:rPr>
                  <a:t>1 1 1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9252838-A03F-3E4B-87C0-FB828D4508A2}"/>
                  </a:ext>
                </a:extLst>
              </p:cNvPr>
              <p:cNvCxnSpPr/>
              <p:nvPr/>
            </p:nvCxnSpPr>
            <p:spPr>
              <a:xfrm>
                <a:off x="882869" y="3268717"/>
                <a:ext cx="6201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4C4BDD3-2779-9048-8AFD-49D4D8A246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3795" y="3111063"/>
                <a:ext cx="0" cy="10195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85C3C7-4638-E84A-86FE-00B177F2C881}"/>
                </a:ext>
              </a:extLst>
            </p:cNvPr>
            <p:cNvSpPr txBox="1"/>
            <p:nvPr/>
          </p:nvSpPr>
          <p:spPr>
            <a:xfrm>
              <a:off x="3762536" y="53606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25A6BF-BC20-7148-9992-6F3A2DFB6C95}"/>
                </a:ext>
              </a:extLst>
            </p:cNvPr>
            <p:cNvSpPr txBox="1"/>
            <p:nvPr/>
          </p:nvSpPr>
          <p:spPr>
            <a:xfrm>
              <a:off x="3766948" y="73837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34BB2F7-7733-F046-AAB9-B0C6B5805118}"/>
                </a:ext>
              </a:extLst>
            </p:cNvPr>
            <p:cNvSpPr txBox="1"/>
            <p:nvPr/>
          </p:nvSpPr>
          <p:spPr>
            <a:xfrm>
              <a:off x="4833613" y="645379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Z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7301095-150C-D24B-8FF5-CCA108826A2E}"/>
                    </a:ext>
                  </a:extLst>
                </p:cNvPr>
                <p:cNvSpPr txBox="1"/>
                <p:nvPr/>
              </p:nvSpPr>
              <p:spPr>
                <a:xfrm>
                  <a:off x="4063848" y="1124388"/>
                  <a:ext cx="63151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A1F3A370-72AD-2E4D-A1A2-65F427E74D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848" y="1124388"/>
                  <a:ext cx="631519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4000" r="-4000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583FB4-2F83-2F45-840C-5EBD529E93ED}"/>
              </a:ext>
            </a:extLst>
          </p:cNvPr>
          <p:cNvGrpSpPr/>
          <p:nvPr/>
        </p:nvGrpSpPr>
        <p:grpSpPr>
          <a:xfrm>
            <a:off x="5962478" y="490056"/>
            <a:ext cx="1350321" cy="2045518"/>
            <a:chOff x="5209713" y="528156"/>
            <a:chExt cx="1350321" cy="204551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18F2CBD-7BA9-F446-9F65-682631F6D3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05553" y="556930"/>
              <a:ext cx="914400" cy="413735"/>
              <a:chOff x="3675121" y="3048834"/>
              <a:chExt cx="1599238" cy="723601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A4A9B2D-64F3-C842-A252-D2974590FD49}"/>
                  </a:ext>
                </a:extLst>
              </p:cNvPr>
              <p:cNvCxnSpPr/>
              <p:nvPr/>
            </p:nvCxnSpPr>
            <p:spPr>
              <a:xfrm flipV="1">
                <a:off x="3675121" y="359693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D408DD3-414B-4A40-BE18-ACDE02A5317E}"/>
                  </a:ext>
                </a:extLst>
              </p:cNvPr>
              <p:cNvCxnSpPr/>
              <p:nvPr/>
            </p:nvCxnSpPr>
            <p:spPr>
              <a:xfrm flipV="1">
                <a:off x="3675121" y="323358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525C86E-EECD-9248-B000-C25C91D72C41}"/>
                  </a:ext>
                </a:extLst>
              </p:cNvPr>
              <p:cNvCxnSpPr/>
              <p:nvPr/>
            </p:nvCxnSpPr>
            <p:spPr>
              <a:xfrm flipV="1">
                <a:off x="5010436" y="3412939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6A3F9074-A898-C648-B50A-21FF2DB15551}"/>
                  </a:ext>
                </a:extLst>
              </p:cNvPr>
              <p:cNvGrpSpPr/>
              <p:nvPr/>
            </p:nvGrpSpPr>
            <p:grpSpPr>
              <a:xfrm>
                <a:off x="3990333" y="3048834"/>
                <a:ext cx="1016928" cy="723601"/>
                <a:chOff x="3990333" y="3048834"/>
                <a:chExt cx="1016928" cy="723601"/>
              </a:xfrm>
            </p:grpSpPr>
            <p:sp>
              <p:nvSpPr>
                <p:cNvPr id="57" name="Stored Data 71">
                  <a:extLst>
                    <a:ext uri="{FF2B5EF4-FFF2-40B4-BE49-F238E27FC236}">
                      <a16:creationId xmlns:a16="http://schemas.microsoft.com/office/drawing/2014/main" id="{F747428F-6DC2-F047-B7D2-876E4CAFE9F5}"/>
                    </a:ext>
                  </a:extLst>
                </p:cNvPr>
                <p:cNvSpPr/>
                <p:nvPr/>
              </p:nvSpPr>
              <p:spPr>
                <a:xfrm rot="10800000">
                  <a:off x="3997592" y="3048854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Stored Data 71">
                  <a:extLst>
                    <a:ext uri="{FF2B5EF4-FFF2-40B4-BE49-F238E27FC236}">
                      <a16:creationId xmlns:a16="http://schemas.microsoft.com/office/drawing/2014/main" id="{DF87CC22-B4B3-1A47-A7D1-29324EE954EC}"/>
                    </a:ext>
                  </a:extLst>
                </p:cNvPr>
                <p:cNvSpPr/>
                <p:nvPr/>
              </p:nvSpPr>
              <p:spPr>
                <a:xfrm rot="10800000">
                  <a:off x="3990333" y="3048834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6503644-5D40-FB4C-94E7-9AC0CC6D5B64}"/>
                </a:ext>
              </a:extLst>
            </p:cNvPr>
            <p:cNvGrpSpPr/>
            <p:nvPr/>
          </p:nvGrpSpPr>
          <p:grpSpPr>
            <a:xfrm>
              <a:off x="5474459" y="1404123"/>
              <a:ext cx="829073" cy="1169551"/>
              <a:chOff x="851338" y="3037490"/>
              <a:chExt cx="829073" cy="1169551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E54DC72-4AFC-EC4B-86BD-BCBAE24701B1}"/>
                  </a:ext>
                </a:extLst>
              </p:cNvPr>
              <p:cNvSpPr txBox="1"/>
              <p:nvPr/>
            </p:nvSpPr>
            <p:spPr>
              <a:xfrm>
                <a:off x="851338" y="3037490"/>
                <a:ext cx="829073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" pitchFamily="2" charset="0"/>
                  </a:rPr>
                  <a:t>A B Z</a:t>
                </a:r>
              </a:p>
              <a:p>
                <a:r>
                  <a:rPr lang="en-US" dirty="0">
                    <a:latin typeface="Courier" pitchFamily="2" charset="0"/>
                  </a:rPr>
                  <a:t>0 0 0</a:t>
                </a:r>
              </a:p>
              <a:p>
                <a:r>
                  <a:rPr lang="en-US" dirty="0">
                    <a:latin typeface="Courier" pitchFamily="2" charset="0"/>
                  </a:rPr>
                  <a:t>0 1 1</a:t>
                </a:r>
              </a:p>
              <a:p>
                <a:r>
                  <a:rPr lang="en-US" dirty="0">
                    <a:latin typeface="Courier" pitchFamily="2" charset="0"/>
                  </a:rPr>
                  <a:t>1 0 1 </a:t>
                </a:r>
              </a:p>
              <a:p>
                <a:r>
                  <a:rPr lang="en-US" dirty="0">
                    <a:latin typeface="Courier" pitchFamily="2" charset="0"/>
                  </a:rPr>
                  <a:t>1 1 1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21ABDF4-8F5A-1849-8D70-876AC2C434F4}"/>
                  </a:ext>
                </a:extLst>
              </p:cNvPr>
              <p:cNvCxnSpPr/>
              <p:nvPr/>
            </p:nvCxnSpPr>
            <p:spPr>
              <a:xfrm>
                <a:off x="882869" y="3268717"/>
                <a:ext cx="6201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AD1EB63-8FFD-0044-8A74-AFE27EA033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3795" y="3111063"/>
                <a:ext cx="0" cy="10195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365C576-A105-D04B-AC64-1C05268B9472}"/>
                </a:ext>
              </a:extLst>
            </p:cNvPr>
            <p:cNvSpPr txBox="1"/>
            <p:nvPr/>
          </p:nvSpPr>
          <p:spPr>
            <a:xfrm>
              <a:off x="5209713" y="528156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C6D5456-AD39-5E4A-B5E8-92FDBD508F80}"/>
                </a:ext>
              </a:extLst>
            </p:cNvPr>
            <p:cNvSpPr txBox="1"/>
            <p:nvPr/>
          </p:nvSpPr>
          <p:spPr>
            <a:xfrm>
              <a:off x="5214125" y="730466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D50BCC3-B94A-D043-AE99-8F9A573B0C6E}"/>
                </a:ext>
              </a:extLst>
            </p:cNvPr>
            <p:cNvSpPr txBox="1"/>
            <p:nvPr/>
          </p:nvSpPr>
          <p:spPr>
            <a:xfrm>
              <a:off x="6280790" y="637466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Z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3475867-429B-F24F-AA1E-692005586271}"/>
                    </a:ext>
                  </a:extLst>
                </p:cNvPr>
                <p:cNvSpPr txBox="1"/>
                <p:nvPr/>
              </p:nvSpPr>
              <p:spPr>
                <a:xfrm>
                  <a:off x="5396833" y="1132200"/>
                  <a:ext cx="84766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E8B93A72-BC16-BC41-B7D5-ACF3B6ECB9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6833" y="1132200"/>
                  <a:ext cx="847668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4478" r="-2985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A2FB37F-9B0D-E54B-8ED8-DE58480490B6}"/>
              </a:ext>
            </a:extLst>
          </p:cNvPr>
          <p:cNvGrpSpPr/>
          <p:nvPr/>
        </p:nvGrpSpPr>
        <p:grpSpPr>
          <a:xfrm>
            <a:off x="7429645" y="490056"/>
            <a:ext cx="1350321" cy="2037605"/>
            <a:chOff x="6749960" y="536069"/>
            <a:chExt cx="1350321" cy="203760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342873B-48A6-7E4E-99DA-5AB802EF2C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82089" y="573030"/>
              <a:ext cx="914400" cy="414146"/>
              <a:chOff x="3675121" y="5435203"/>
              <a:chExt cx="1599238" cy="724319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F1D5DAA-7CBC-BE43-9C71-827CD3389B50}"/>
                  </a:ext>
                </a:extLst>
              </p:cNvPr>
              <p:cNvCxnSpPr/>
              <p:nvPr/>
            </p:nvCxnSpPr>
            <p:spPr>
              <a:xfrm flipV="1">
                <a:off x="3675121" y="5984024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00D2DA0-8587-8748-B8E8-CCEDC93C9466}"/>
                  </a:ext>
                </a:extLst>
              </p:cNvPr>
              <p:cNvCxnSpPr/>
              <p:nvPr/>
            </p:nvCxnSpPr>
            <p:spPr>
              <a:xfrm flipV="1">
                <a:off x="3675121" y="5620676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CBFDFA5-306B-DC46-994D-098CE59633D6}"/>
                  </a:ext>
                </a:extLst>
              </p:cNvPr>
              <p:cNvCxnSpPr/>
              <p:nvPr/>
            </p:nvCxnSpPr>
            <p:spPr>
              <a:xfrm flipV="1">
                <a:off x="5010436" y="5800026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Stored Data 71">
                <a:extLst>
                  <a:ext uri="{FF2B5EF4-FFF2-40B4-BE49-F238E27FC236}">
                    <a16:creationId xmlns:a16="http://schemas.microsoft.com/office/drawing/2014/main" id="{4DC412DD-3424-614E-A743-C46274AC94C3}"/>
                  </a:ext>
                </a:extLst>
              </p:cNvPr>
              <p:cNvSpPr/>
              <p:nvPr/>
            </p:nvSpPr>
            <p:spPr>
              <a:xfrm rot="10800000">
                <a:off x="3997592" y="5435941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Stored Data 71">
                <a:extLst>
                  <a:ext uri="{FF2B5EF4-FFF2-40B4-BE49-F238E27FC236}">
                    <a16:creationId xmlns:a16="http://schemas.microsoft.com/office/drawing/2014/main" id="{1388B01A-7932-D448-AED1-FFD7F39FD982}"/>
                  </a:ext>
                </a:extLst>
              </p:cNvPr>
              <p:cNvSpPr/>
              <p:nvPr/>
            </p:nvSpPr>
            <p:spPr>
              <a:xfrm rot="10800000">
                <a:off x="3990333" y="5435921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Stored Data 71">
                <a:extLst>
                  <a:ext uri="{FF2B5EF4-FFF2-40B4-BE49-F238E27FC236}">
                    <a16:creationId xmlns:a16="http://schemas.microsoft.com/office/drawing/2014/main" id="{5BA2D38D-6308-8247-A503-4F36FA83FAFF}"/>
                  </a:ext>
                </a:extLst>
              </p:cNvPr>
              <p:cNvSpPr/>
              <p:nvPr/>
            </p:nvSpPr>
            <p:spPr>
              <a:xfrm rot="10800000">
                <a:off x="3911116" y="5435203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8BE965E-7140-F34B-A76A-989583408E0F}"/>
                </a:ext>
              </a:extLst>
            </p:cNvPr>
            <p:cNvGrpSpPr/>
            <p:nvPr/>
          </p:nvGrpSpPr>
          <p:grpSpPr>
            <a:xfrm>
              <a:off x="7037218" y="1404123"/>
              <a:ext cx="829073" cy="1169551"/>
              <a:chOff x="851338" y="3037490"/>
              <a:chExt cx="829073" cy="1169551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DCCDB59-7A5A-574D-ABC0-FC2BFF72237B}"/>
                  </a:ext>
                </a:extLst>
              </p:cNvPr>
              <p:cNvSpPr txBox="1"/>
              <p:nvPr/>
            </p:nvSpPr>
            <p:spPr>
              <a:xfrm>
                <a:off x="851338" y="3037490"/>
                <a:ext cx="829073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" pitchFamily="2" charset="0"/>
                  </a:rPr>
                  <a:t>A B Z</a:t>
                </a:r>
              </a:p>
              <a:p>
                <a:r>
                  <a:rPr lang="en-US" dirty="0">
                    <a:latin typeface="Courier" pitchFamily="2" charset="0"/>
                  </a:rPr>
                  <a:t>0 0 0</a:t>
                </a:r>
              </a:p>
              <a:p>
                <a:r>
                  <a:rPr lang="en-US" dirty="0">
                    <a:latin typeface="Courier" pitchFamily="2" charset="0"/>
                  </a:rPr>
                  <a:t>0 1 1</a:t>
                </a:r>
              </a:p>
              <a:p>
                <a:r>
                  <a:rPr lang="en-US" dirty="0">
                    <a:latin typeface="Courier" pitchFamily="2" charset="0"/>
                  </a:rPr>
                  <a:t>1 0 1 </a:t>
                </a:r>
              </a:p>
              <a:p>
                <a:r>
                  <a:rPr lang="en-US" dirty="0">
                    <a:latin typeface="Courier" pitchFamily="2" charset="0"/>
                  </a:rPr>
                  <a:t>1 1 0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1469831-53E1-DF4E-8C21-1A406379608B}"/>
                  </a:ext>
                </a:extLst>
              </p:cNvPr>
              <p:cNvCxnSpPr/>
              <p:nvPr/>
            </p:nvCxnSpPr>
            <p:spPr>
              <a:xfrm>
                <a:off x="882869" y="3268717"/>
                <a:ext cx="6201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105B52C4-06C6-2948-8DA9-0B713674A4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3795" y="3111063"/>
                <a:ext cx="0" cy="10195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2DC26C4-8F78-2541-8676-99B56C35723E}"/>
                </a:ext>
              </a:extLst>
            </p:cNvPr>
            <p:cNvSpPr txBox="1"/>
            <p:nvPr/>
          </p:nvSpPr>
          <p:spPr>
            <a:xfrm>
              <a:off x="6749960" y="53606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EFB0037-8066-144B-A53A-265D79AD47E6}"/>
                </a:ext>
              </a:extLst>
            </p:cNvPr>
            <p:cNvSpPr txBox="1"/>
            <p:nvPr/>
          </p:nvSpPr>
          <p:spPr>
            <a:xfrm>
              <a:off x="6754372" y="73837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5A0AF40-B2C3-C348-B026-3FE5FA189A03}"/>
                </a:ext>
              </a:extLst>
            </p:cNvPr>
            <p:cNvSpPr txBox="1"/>
            <p:nvPr/>
          </p:nvSpPr>
          <p:spPr>
            <a:xfrm>
              <a:off x="7821037" y="645379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Z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2BE33BA-3D0B-5E46-9056-8CDFE6609EC7}"/>
                    </a:ext>
                  </a:extLst>
                </p:cNvPr>
                <p:cNvSpPr txBox="1"/>
                <p:nvPr/>
              </p:nvSpPr>
              <p:spPr>
                <a:xfrm>
                  <a:off x="6956262" y="1133226"/>
                  <a:ext cx="8909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8F83CC0B-6829-6D44-BF38-B92081C7F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6262" y="1133226"/>
                  <a:ext cx="890950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4286" r="-2857" b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FDBF824C-E33A-B44D-BCC4-7D54EFB36B23}"/>
              </a:ext>
            </a:extLst>
          </p:cNvPr>
          <p:cNvSpPr txBox="1"/>
          <p:nvPr/>
        </p:nvSpPr>
        <p:spPr>
          <a:xfrm>
            <a:off x="3381665" y="17737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92C3137-B463-964A-BAC3-91602828EFB6}"/>
              </a:ext>
            </a:extLst>
          </p:cNvPr>
          <p:cNvSpPr txBox="1"/>
          <p:nvPr/>
        </p:nvSpPr>
        <p:spPr>
          <a:xfrm>
            <a:off x="4861585" y="17737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5C873C-94A4-B949-9C45-BE5551B07EE6}"/>
              </a:ext>
            </a:extLst>
          </p:cNvPr>
          <p:cNvSpPr txBox="1"/>
          <p:nvPr/>
        </p:nvSpPr>
        <p:spPr>
          <a:xfrm>
            <a:off x="6269281" y="177373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B473A1E-35A8-8A4E-AB42-AE98A69C79F5}"/>
              </a:ext>
            </a:extLst>
          </p:cNvPr>
          <p:cNvSpPr txBox="1"/>
          <p:nvPr/>
        </p:nvSpPr>
        <p:spPr>
          <a:xfrm>
            <a:off x="7748434" y="177373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602FD0-DB47-0548-8D39-EE84B39E2077}"/>
              </a:ext>
            </a:extLst>
          </p:cNvPr>
          <p:cNvGrpSpPr/>
          <p:nvPr/>
        </p:nvGrpSpPr>
        <p:grpSpPr>
          <a:xfrm>
            <a:off x="4535368" y="2587547"/>
            <a:ext cx="4292223" cy="2306853"/>
            <a:chOff x="3840043" y="2711372"/>
            <a:chExt cx="4292223" cy="2306853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BAA96B2-46D2-444A-ABB6-4408F5EF5904}"/>
                </a:ext>
              </a:extLst>
            </p:cNvPr>
            <p:cNvGrpSpPr/>
            <p:nvPr/>
          </p:nvGrpSpPr>
          <p:grpSpPr>
            <a:xfrm>
              <a:off x="3840043" y="2952045"/>
              <a:ext cx="1350321" cy="2066180"/>
              <a:chOff x="2268787" y="2927940"/>
              <a:chExt cx="1350321" cy="2066180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C9A299C-98B7-7F45-9D3C-EBCDDF24565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496805" y="2971571"/>
                <a:ext cx="914400" cy="402959"/>
                <a:chOff x="3279279" y="4177246"/>
                <a:chExt cx="1681757" cy="741118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27E4B875-6B0B-2641-8362-4DA312717917}"/>
                    </a:ext>
                  </a:extLst>
                </p:cNvPr>
                <p:cNvCxnSpPr/>
                <p:nvPr/>
              </p:nvCxnSpPr>
              <p:spPr>
                <a:xfrm flipV="1">
                  <a:off x="3279279" y="4734370"/>
                  <a:ext cx="415107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60D8FABA-51D1-1646-9D58-663B3B937ED1}"/>
                    </a:ext>
                  </a:extLst>
                </p:cNvPr>
                <p:cNvCxnSpPr/>
                <p:nvPr/>
              </p:nvCxnSpPr>
              <p:spPr>
                <a:xfrm flipV="1">
                  <a:off x="3279279" y="4371022"/>
                  <a:ext cx="415107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C9B0BB42-AB7E-FB46-9A5A-F65FBAFA97DF}"/>
                    </a:ext>
                  </a:extLst>
                </p:cNvPr>
                <p:cNvGrpSpPr/>
                <p:nvPr/>
              </p:nvGrpSpPr>
              <p:grpSpPr>
                <a:xfrm>
                  <a:off x="4584720" y="4496209"/>
                  <a:ext cx="376316" cy="117436"/>
                  <a:chOff x="1490775" y="1289057"/>
                  <a:chExt cx="376316" cy="117436"/>
                </a:xfrm>
              </p:grpSpPr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87DA8CBC-EB0C-FF46-95D4-621716196E2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603168" y="1347775"/>
                    <a:ext cx="263923" cy="90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9C7A7A4B-1059-4E40-B325-9EF3E89345CD}"/>
                      </a:ext>
                    </a:extLst>
                  </p:cNvPr>
                  <p:cNvSpPr/>
                  <p:nvPr/>
                </p:nvSpPr>
                <p:spPr>
                  <a:xfrm>
                    <a:off x="1490775" y="1289057"/>
                    <a:ext cx="120028" cy="11743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92" name="Delay 91">
                  <a:extLst>
                    <a:ext uri="{FF2B5EF4-FFF2-40B4-BE49-F238E27FC236}">
                      <a16:creationId xmlns:a16="http://schemas.microsoft.com/office/drawing/2014/main" id="{CC7A6A7C-2B14-254B-9DD9-A5F9A9467F60}"/>
                    </a:ext>
                  </a:extLst>
                </p:cNvPr>
                <p:cNvSpPr/>
                <p:nvPr/>
              </p:nvSpPr>
              <p:spPr>
                <a:xfrm>
                  <a:off x="3694386" y="4177246"/>
                  <a:ext cx="882699" cy="741118"/>
                </a:xfrm>
                <a:prstGeom prst="flowChartDelay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536C8091-9EC3-8C47-8922-3A5AD410BCC7}"/>
                  </a:ext>
                </a:extLst>
              </p:cNvPr>
              <p:cNvGrpSpPr/>
              <p:nvPr/>
            </p:nvGrpSpPr>
            <p:grpSpPr>
              <a:xfrm>
                <a:off x="2510382" y="3824569"/>
                <a:ext cx="829073" cy="1169551"/>
                <a:chOff x="851338" y="3037490"/>
                <a:chExt cx="829073" cy="1169551"/>
              </a:xfrm>
            </p:grpSpPr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B2E9255-2CB5-814B-9EBF-59D26B13B093}"/>
                    </a:ext>
                  </a:extLst>
                </p:cNvPr>
                <p:cNvSpPr txBox="1"/>
                <p:nvPr/>
              </p:nvSpPr>
              <p:spPr>
                <a:xfrm>
                  <a:off x="851338" y="3037490"/>
                  <a:ext cx="829073" cy="11695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A B Z</a:t>
                  </a:r>
                </a:p>
                <a:p>
                  <a:r>
                    <a:rPr lang="en-US" dirty="0">
                      <a:latin typeface="Courier" pitchFamily="2" charset="0"/>
                    </a:rPr>
                    <a:t>0 0 1</a:t>
                  </a:r>
                </a:p>
                <a:p>
                  <a:r>
                    <a:rPr lang="en-US" dirty="0">
                      <a:latin typeface="Courier" pitchFamily="2" charset="0"/>
                    </a:rPr>
                    <a:t>0 1 1</a:t>
                  </a:r>
                </a:p>
                <a:p>
                  <a:r>
                    <a:rPr lang="en-US" dirty="0">
                      <a:latin typeface="Courier" pitchFamily="2" charset="0"/>
                    </a:rPr>
                    <a:t>1 0 1 </a:t>
                  </a:r>
                </a:p>
                <a:p>
                  <a:r>
                    <a:rPr lang="en-US" dirty="0">
                      <a:latin typeface="Courier" pitchFamily="2" charset="0"/>
                    </a:rPr>
                    <a:t>1 1 0</a:t>
                  </a:r>
                </a:p>
              </p:txBody>
            </p: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DC4375E-DC9C-CF4B-BDBF-B5D691BFB47F}"/>
                    </a:ext>
                  </a:extLst>
                </p:cNvPr>
                <p:cNvCxnSpPr/>
                <p:nvPr/>
              </p:nvCxnSpPr>
              <p:spPr>
                <a:xfrm>
                  <a:off x="882869" y="3268717"/>
                  <a:ext cx="62011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BBC64AE3-1D8E-F844-A022-7CC88C1E2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13795" y="3111063"/>
                  <a:ext cx="0" cy="10195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2304B1A-7B4E-9B42-B134-71910A460FFC}"/>
                  </a:ext>
                </a:extLst>
              </p:cNvPr>
              <p:cNvSpPr txBox="1"/>
              <p:nvPr/>
            </p:nvSpPr>
            <p:spPr>
              <a:xfrm>
                <a:off x="2268787" y="292794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</a:t>
                </a:r>
                <a:endParaRPr lang="en-US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080B31F-A821-CE45-9DE9-3BF94D27CFAE}"/>
                  </a:ext>
                </a:extLst>
              </p:cNvPr>
              <p:cNvSpPr txBox="1"/>
              <p:nvPr/>
            </p:nvSpPr>
            <p:spPr>
              <a:xfrm>
                <a:off x="2273199" y="313025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</a:t>
                </a:r>
                <a:endParaRPr lang="en-US" dirty="0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891D08A-132E-9446-98CD-3571D7D20D2D}"/>
                  </a:ext>
                </a:extLst>
              </p:cNvPr>
              <p:cNvSpPr txBox="1"/>
              <p:nvPr/>
            </p:nvSpPr>
            <p:spPr>
              <a:xfrm>
                <a:off x="3339864" y="3037250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Z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DDFBA833-20FC-E647-B189-4BEB516F9682}"/>
                      </a:ext>
                    </a:extLst>
                  </p:cNvPr>
                  <p:cNvSpPr txBox="1"/>
                  <p:nvPr/>
                </p:nvSpPr>
                <p:spPr>
                  <a:xfrm>
                    <a:off x="2530503" y="3552646"/>
                    <a:ext cx="631520" cy="21589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014F3622-CFDB-3049-A071-BA3B416B11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0503" y="3552646"/>
                    <a:ext cx="631520" cy="2158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122" r="-4082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0B64694-0141-5343-AA67-9BFD65BFCE60}"/>
                </a:ext>
              </a:extLst>
            </p:cNvPr>
            <p:cNvGrpSpPr/>
            <p:nvPr/>
          </p:nvGrpSpPr>
          <p:grpSpPr>
            <a:xfrm>
              <a:off x="5314778" y="2955716"/>
              <a:ext cx="1350321" cy="2011688"/>
              <a:chOff x="3850208" y="2978701"/>
              <a:chExt cx="1350321" cy="201168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CA1E2E45-C79B-DC4E-BE74-58FA8AD52C6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065727" y="3027935"/>
                <a:ext cx="914400" cy="384810"/>
                <a:chOff x="7186131" y="5434727"/>
                <a:chExt cx="1719449" cy="723601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3D18666A-6F4E-794A-B9DE-DA619A2D2CF6}"/>
                    </a:ext>
                  </a:extLst>
                </p:cNvPr>
                <p:cNvGrpSpPr/>
                <p:nvPr/>
              </p:nvGrpSpPr>
              <p:grpSpPr>
                <a:xfrm>
                  <a:off x="7186131" y="5434727"/>
                  <a:ext cx="1332140" cy="723601"/>
                  <a:chOff x="3675121" y="5435921"/>
                  <a:chExt cx="1332140" cy="723601"/>
                </a:xfrm>
              </p:grpSpPr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1A092CB3-10D6-F649-AE4A-429B7BEF045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675121" y="5984024"/>
                    <a:ext cx="415107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5C2F8E8E-3546-B340-83F3-DA6C316F2EF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675121" y="5620676"/>
                    <a:ext cx="415107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Stored Data 71">
                    <a:extLst>
                      <a:ext uri="{FF2B5EF4-FFF2-40B4-BE49-F238E27FC236}">
                        <a16:creationId xmlns:a16="http://schemas.microsoft.com/office/drawing/2014/main" id="{A0D1DC43-97C7-8248-84D0-DAB4CD90C00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997592" y="5435941"/>
                    <a:ext cx="1009669" cy="723580"/>
                  </a:xfrm>
                  <a:custGeom>
                    <a:avLst/>
                    <a:gdLst>
                      <a:gd name="connsiteX0" fmla="*/ 1667 w 10000"/>
                      <a:gd name="connsiteY0" fmla="*/ 0 h 10000"/>
                      <a:gd name="connsiteX1" fmla="*/ 1000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4932 w 13265"/>
                      <a:gd name="connsiteY0" fmla="*/ 0 h 10000"/>
                      <a:gd name="connsiteX1" fmla="*/ 13265 w 13265"/>
                      <a:gd name="connsiteY1" fmla="*/ 0 h 10000"/>
                      <a:gd name="connsiteX2" fmla="*/ 11598 w 13265"/>
                      <a:gd name="connsiteY2" fmla="*/ 5000 h 10000"/>
                      <a:gd name="connsiteX3" fmla="*/ 13265 w 13265"/>
                      <a:gd name="connsiteY3" fmla="*/ 10000 h 10000"/>
                      <a:gd name="connsiteX4" fmla="*/ 4932 w 13265"/>
                      <a:gd name="connsiteY4" fmla="*/ 10000 h 10000"/>
                      <a:gd name="connsiteX5" fmla="*/ 0 w 13265"/>
                      <a:gd name="connsiteY5" fmla="*/ 5084 h 10000"/>
                      <a:gd name="connsiteX6" fmla="*/ 4932 w 13265"/>
                      <a:gd name="connsiteY6" fmla="*/ 0 h 10000"/>
                      <a:gd name="connsiteX0" fmla="*/ 5226 w 13559"/>
                      <a:gd name="connsiteY0" fmla="*/ 0 h 10000"/>
                      <a:gd name="connsiteX1" fmla="*/ 13559 w 13559"/>
                      <a:gd name="connsiteY1" fmla="*/ 0 h 10000"/>
                      <a:gd name="connsiteX2" fmla="*/ 11892 w 13559"/>
                      <a:gd name="connsiteY2" fmla="*/ 5000 h 10000"/>
                      <a:gd name="connsiteX3" fmla="*/ 13559 w 13559"/>
                      <a:gd name="connsiteY3" fmla="*/ 10000 h 10000"/>
                      <a:gd name="connsiteX4" fmla="*/ 5226 w 13559"/>
                      <a:gd name="connsiteY4" fmla="*/ 10000 h 10000"/>
                      <a:gd name="connsiteX5" fmla="*/ 294 w 13559"/>
                      <a:gd name="connsiteY5" fmla="*/ 5084 h 10000"/>
                      <a:gd name="connsiteX6" fmla="*/ 5226 w 13559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4933 w 13266"/>
                      <a:gd name="connsiteY4" fmla="*/ 10000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4933 w 13266"/>
                      <a:gd name="connsiteY4" fmla="*/ 10000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4966 w 13299"/>
                      <a:gd name="connsiteY0" fmla="*/ 0 h 10000"/>
                      <a:gd name="connsiteX1" fmla="*/ 13299 w 13299"/>
                      <a:gd name="connsiteY1" fmla="*/ 0 h 10000"/>
                      <a:gd name="connsiteX2" fmla="*/ 11632 w 13299"/>
                      <a:gd name="connsiteY2" fmla="*/ 5000 h 10000"/>
                      <a:gd name="connsiteX3" fmla="*/ 13299 w 13299"/>
                      <a:gd name="connsiteY3" fmla="*/ 10000 h 10000"/>
                      <a:gd name="connsiteX4" fmla="*/ 7782 w 13299"/>
                      <a:gd name="connsiteY4" fmla="*/ 10000 h 10000"/>
                      <a:gd name="connsiteX5" fmla="*/ 34 w 13299"/>
                      <a:gd name="connsiteY5" fmla="*/ 5084 h 10000"/>
                      <a:gd name="connsiteX6" fmla="*/ 4966 w 13299"/>
                      <a:gd name="connsiteY6" fmla="*/ 0 h 10000"/>
                      <a:gd name="connsiteX0" fmla="*/ 4947 w 13280"/>
                      <a:gd name="connsiteY0" fmla="*/ 0 h 10000"/>
                      <a:gd name="connsiteX1" fmla="*/ 13280 w 13280"/>
                      <a:gd name="connsiteY1" fmla="*/ 0 h 10000"/>
                      <a:gd name="connsiteX2" fmla="*/ 11613 w 13280"/>
                      <a:gd name="connsiteY2" fmla="*/ 5000 h 10000"/>
                      <a:gd name="connsiteX3" fmla="*/ 13280 w 13280"/>
                      <a:gd name="connsiteY3" fmla="*/ 10000 h 10000"/>
                      <a:gd name="connsiteX4" fmla="*/ 6702 w 13280"/>
                      <a:gd name="connsiteY4" fmla="*/ 9832 h 10000"/>
                      <a:gd name="connsiteX5" fmla="*/ 15 w 13280"/>
                      <a:gd name="connsiteY5" fmla="*/ 5084 h 10000"/>
                      <a:gd name="connsiteX6" fmla="*/ 4947 w 13280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5711 w 13268"/>
                      <a:gd name="connsiteY0" fmla="*/ 126 h 10000"/>
                      <a:gd name="connsiteX1" fmla="*/ 13268 w 13268"/>
                      <a:gd name="connsiteY1" fmla="*/ 0 h 10000"/>
                      <a:gd name="connsiteX2" fmla="*/ 11601 w 13268"/>
                      <a:gd name="connsiteY2" fmla="*/ 5000 h 10000"/>
                      <a:gd name="connsiteX3" fmla="*/ 13268 w 13268"/>
                      <a:gd name="connsiteY3" fmla="*/ 10000 h 10000"/>
                      <a:gd name="connsiteX4" fmla="*/ 6690 w 13268"/>
                      <a:gd name="connsiteY4" fmla="*/ 9832 h 10000"/>
                      <a:gd name="connsiteX5" fmla="*/ 3 w 13268"/>
                      <a:gd name="connsiteY5" fmla="*/ 5084 h 10000"/>
                      <a:gd name="connsiteX6" fmla="*/ 5711 w 13268"/>
                      <a:gd name="connsiteY6" fmla="*/ 126 h 10000"/>
                      <a:gd name="connsiteX0" fmla="*/ 5709 w 13266"/>
                      <a:gd name="connsiteY0" fmla="*/ 126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5709 w 13266"/>
                      <a:gd name="connsiteY6" fmla="*/ 126 h 10000"/>
                      <a:gd name="connsiteX0" fmla="*/ 5709 w 13266"/>
                      <a:gd name="connsiteY0" fmla="*/ 126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5709 w 13266"/>
                      <a:gd name="connsiteY6" fmla="*/ 126 h 10000"/>
                      <a:gd name="connsiteX0" fmla="*/ 6688 w 13265"/>
                      <a:gd name="connsiteY0" fmla="*/ 42 h 10000"/>
                      <a:gd name="connsiteX1" fmla="*/ 13265 w 13265"/>
                      <a:gd name="connsiteY1" fmla="*/ 0 h 10000"/>
                      <a:gd name="connsiteX2" fmla="*/ 11598 w 13265"/>
                      <a:gd name="connsiteY2" fmla="*/ 5000 h 10000"/>
                      <a:gd name="connsiteX3" fmla="*/ 13265 w 13265"/>
                      <a:gd name="connsiteY3" fmla="*/ 10000 h 10000"/>
                      <a:gd name="connsiteX4" fmla="*/ 6687 w 13265"/>
                      <a:gd name="connsiteY4" fmla="*/ 9832 h 10000"/>
                      <a:gd name="connsiteX5" fmla="*/ 0 w 13265"/>
                      <a:gd name="connsiteY5" fmla="*/ 5084 h 10000"/>
                      <a:gd name="connsiteX6" fmla="*/ 6688 w 13265"/>
                      <a:gd name="connsiteY6" fmla="*/ 42 h 10000"/>
                      <a:gd name="connsiteX0" fmla="*/ 6688 w 13265"/>
                      <a:gd name="connsiteY0" fmla="*/ 42 h 9832"/>
                      <a:gd name="connsiteX1" fmla="*/ 13265 w 13265"/>
                      <a:gd name="connsiteY1" fmla="*/ 0 h 9832"/>
                      <a:gd name="connsiteX2" fmla="*/ 11598 w 13265"/>
                      <a:gd name="connsiteY2" fmla="*/ 5000 h 9832"/>
                      <a:gd name="connsiteX3" fmla="*/ 11387 w 13265"/>
                      <a:gd name="connsiteY3" fmla="*/ 9790 h 9832"/>
                      <a:gd name="connsiteX4" fmla="*/ 6687 w 13265"/>
                      <a:gd name="connsiteY4" fmla="*/ 9832 h 9832"/>
                      <a:gd name="connsiteX5" fmla="*/ 0 w 13265"/>
                      <a:gd name="connsiteY5" fmla="*/ 5084 h 9832"/>
                      <a:gd name="connsiteX6" fmla="*/ 6688 w 13265"/>
                      <a:gd name="connsiteY6" fmla="*/ 42 h 9832"/>
                      <a:gd name="connsiteX0" fmla="*/ 5042 w 10000"/>
                      <a:gd name="connsiteY0" fmla="*/ 43 h 10000"/>
                      <a:gd name="connsiteX1" fmla="*/ 10000 w 10000"/>
                      <a:gd name="connsiteY1" fmla="*/ 0 h 10000"/>
                      <a:gd name="connsiteX2" fmla="*/ 8743 w 10000"/>
                      <a:gd name="connsiteY2" fmla="*/ 5085 h 10000"/>
                      <a:gd name="connsiteX3" fmla="*/ 9692 w 10000"/>
                      <a:gd name="connsiteY3" fmla="*/ 10000 h 10000"/>
                      <a:gd name="connsiteX4" fmla="*/ 5041 w 10000"/>
                      <a:gd name="connsiteY4" fmla="*/ 10000 h 10000"/>
                      <a:gd name="connsiteX5" fmla="*/ 0 w 10000"/>
                      <a:gd name="connsiteY5" fmla="*/ 5171 h 10000"/>
                      <a:gd name="connsiteX6" fmla="*/ 5042 w 10000"/>
                      <a:gd name="connsiteY6" fmla="*/ 43 h 10000"/>
                      <a:gd name="connsiteX0" fmla="*/ 5042 w 10000"/>
                      <a:gd name="connsiteY0" fmla="*/ 43 h 10000"/>
                      <a:gd name="connsiteX1" fmla="*/ 10000 w 10000"/>
                      <a:gd name="connsiteY1" fmla="*/ 0 h 10000"/>
                      <a:gd name="connsiteX2" fmla="*/ 8743 w 10000"/>
                      <a:gd name="connsiteY2" fmla="*/ 5085 h 10000"/>
                      <a:gd name="connsiteX3" fmla="*/ 9784 w 10000"/>
                      <a:gd name="connsiteY3" fmla="*/ 10000 h 10000"/>
                      <a:gd name="connsiteX4" fmla="*/ 5041 w 10000"/>
                      <a:gd name="connsiteY4" fmla="*/ 10000 h 10000"/>
                      <a:gd name="connsiteX5" fmla="*/ 0 w 10000"/>
                      <a:gd name="connsiteY5" fmla="*/ 5171 h 10000"/>
                      <a:gd name="connsiteX6" fmla="*/ 5042 w 10000"/>
                      <a:gd name="connsiteY6" fmla="*/ 43 h 10000"/>
                      <a:gd name="connsiteX0" fmla="*/ 5042 w 9784"/>
                      <a:gd name="connsiteY0" fmla="*/ 0 h 9957"/>
                      <a:gd name="connsiteX1" fmla="*/ 9415 w 9784"/>
                      <a:gd name="connsiteY1" fmla="*/ 171 h 9957"/>
                      <a:gd name="connsiteX2" fmla="*/ 8743 w 9784"/>
                      <a:gd name="connsiteY2" fmla="*/ 5042 h 9957"/>
                      <a:gd name="connsiteX3" fmla="*/ 9784 w 9784"/>
                      <a:gd name="connsiteY3" fmla="*/ 9957 h 9957"/>
                      <a:gd name="connsiteX4" fmla="*/ 5041 w 9784"/>
                      <a:gd name="connsiteY4" fmla="*/ 9957 h 9957"/>
                      <a:gd name="connsiteX5" fmla="*/ 0 w 9784"/>
                      <a:gd name="connsiteY5" fmla="*/ 5128 h 9957"/>
                      <a:gd name="connsiteX6" fmla="*/ 5042 w 9784"/>
                      <a:gd name="connsiteY6" fmla="*/ 0 h 9957"/>
                      <a:gd name="connsiteX0" fmla="*/ 5153 w 10000"/>
                      <a:gd name="connsiteY0" fmla="*/ 0 h 10000"/>
                      <a:gd name="connsiteX1" fmla="*/ 9875 w 10000"/>
                      <a:gd name="connsiteY1" fmla="*/ 172 h 10000"/>
                      <a:gd name="connsiteX2" fmla="*/ 8936 w 10000"/>
                      <a:gd name="connsiteY2" fmla="*/ 5064 h 10000"/>
                      <a:gd name="connsiteX3" fmla="*/ 10000 w 10000"/>
                      <a:gd name="connsiteY3" fmla="*/ 10000 h 10000"/>
                      <a:gd name="connsiteX4" fmla="*/ 5152 w 10000"/>
                      <a:gd name="connsiteY4" fmla="*/ 10000 h 10000"/>
                      <a:gd name="connsiteX5" fmla="*/ 0 w 10000"/>
                      <a:gd name="connsiteY5" fmla="*/ 5150 h 10000"/>
                      <a:gd name="connsiteX6" fmla="*/ 5153 w 10000"/>
                      <a:gd name="connsiteY6" fmla="*/ 0 h 10000"/>
                      <a:gd name="connsiteX0" fmla="*/ 5153 w 10001"/>
                      <a:gd name="connsiteY0" fmla="*/ 0 h 10000"/>
                      <a:gd name="connsiteX1" fmla="*/ 10001 w 10001"/>
                      <a:gd name="connsiteY1" fmla="*/ 215 h 10000"/>
                      <a:gd name="connsiteX2" fmla="*/ 8936 w 10001"/>
                      <a:gd name="connsiteY2" fmla="*/ 5064 h 10000"/>
                      <a:gd name="connsiteX3" fmla="*/ 10000 w 10001"/>
                      <a:gd name="connsiteY3" fmla="*/ 10000 h 10000"/>
                      <a:gd name="connsiteX4" fmla="*/ 5152 w 10001"/>
                      <a:gd name="connsiteY4" fmla="*/ 10000 h 10000"/>
                      <a:gd name="connsiteX5" fmla="*/ 0 w 10001"/>
                      <a:gd name="connsiteY5" fmla="*/ 5150 h 10000"/>
                      <a:gd name="connsiteX6" fmla="*/ 5153 w 10001"/>
                      <a:gd name="connsiteY6" fmla="*/ 0 h 10000"/>
                      <a:gd name="connsiteX0" fmla="*/ 5184 w 10001"/>
                      <a:gd name="connsiteY0" fmla="*/ 43 h 9785"/>
                      <a:gd name="connsiteX1" fmla="*/ 10001 w 10001"/>
                      <a:gd name="connsiteY1" fmla="*/ 0 h 9785"/>
                      <a:gd name="connsiteX2" fmla="*/ 8936 w 10001"/>
                      <a:gd name="connsiteY2" fmla="*/ 4849 h 9785"/>
                      <a:gd name="connsiteX3" fmla="*/ 10000 w 10001"/>
                      <a:gd name="connsiteY3" fmla="*/ 9785 h 9785"/>
                      <a:gd name="connsiteX4" fmla="*/ 5152 w 10001"/>
                      <a:gd name="connsiteY4" fmla="*/ 9785 h 9785"/>
                      <a:gd name="connsiteX5" fmla="*/ 0 w 10001"/>
                      <a:gd name="connsiteY5" fmla="*/ 4935 h 9785"/>
                      <a:gd name="connsiteX6" fmla="*/ 5184 w 10001"/>
                      <a:gd name="connsiteY6" fmla="*/ 43 h 9785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340 w 10000"/>
                      <a:gd name="connsiteY4" fmla="*/ 9956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340 w 10000"/>
                      <a:gd name="connsiteY4" fmla="*/ 9956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83 w 10000"/>
                      <a:gd name="connsiteY4" fmla="*/ 9912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83 w 10000"/>
                      <a:gd name="connsiteY4" fmla="*/ 9912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83 w 10000"/>
                      <a:gd name="connsiteY4" fmla="*/ 9912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8935 w 10000"/>
                      <a:gd name="connsiteY0" fmla="*/ 4956 h 10000"/>
                      <a:gd name="connsiteX1" fmla="*/ 9999 w 10000"/>
                      <a:gd name="connsiteY1" fmla="*/ 10000 h 10000"/>
                      <a:gd name="connsiteX2" fmla="*/ 5183 w 10000"/>
                      <a:gd name="connsiteY2" fmla="*/ 9912 h 10000"/>
                      <a:gd name="connsiteX3" fmla="*/ 0 w 10000"/>
                      <a:gd name="connsiteY3" fmla="*/ 5043 h 10000"/>
                      <a:gd name="connsiteX4" fmla="*/ 5183 w 10000"/>
                      <a:gd name="connsiteY4" fmla="*/ 44 h 10000"/>
                      <a:gd name="connsiteX5" fmla="*/ 10000 w 10000"/>
                      <a:gd name="connsiteY5" fmla="*/ 0 h 10000"/>
                      <a:gd name="connsiteX6" fmla="*/ 9841 w 10000"/>
                      <a:gd name="connsiteY6" fmla="*/ 6220 h 10000"/>
                      <a:gd name="connsiteX0" fmla="*/ 8935 w 10000"/>
                      <a:gd name="connsiteY0" fmla="*/ 4956 h 10000"/>
                      <a:gd name="connsiteX1" fmla="*/ 9999 w 10000"/>
                      <a:gd name="connsiteY1" fmla="*/ 10000 h 10000"/>
                      <a:gd name="connsiteX2" fmla="*/ 5183 w 10000"/>
                      <a:gd name="connsiteY2" fmla="*/ 9912 h 10000"/>
                      <a:gd name="connsiteX3" fmla="*/ 0 w 10000"/>
                      <a:gd name="connsiteY3" fmla="*/ 5043 h 10000"/>
                      <a:gd name="connsiteX4" fmla="*/ 5183 w 10000"/>
                      <a:gd name="connsiteY4" fmla="*/ 44 h 10000"/>
                      <a:gd name="connsiteX5" fmla="*/ 10000 w 10000"/>
                      <a:gd name="connsiteY5" fmla="*/ 0 h 10000"/>
                      <a:gd name="connsiteX0" fmla="*/ 9999 w 10000"/>
                      <a:gd name="connsiteY0" fmla="*/ 10000 h 10000"/>
                      <a:gd name="connsiteX1" fmla="*/ 5183 w 10000"/>
                      <a:gd name="connsiteY1" fmla="*/ 9912 h 10000"/>
                      <a:gd name="connsiteX2" fmla="*/ 0 w 10000"/>
                      <a:gd name="connsiteY2" fmla="*/ 5043 h 10000"/>
                      <a:gd name="connsiteX3" fmla="*/ 5183 w 10000"/>
                      <a:gd name="connsiteY3" fmla="*/ 44 h 10000"/>
                      <a:gd name="connsiteX4" fmla="*/ 10000 w 10000"/>
                      <a:gd name="connsiteY4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00">
                        <a:moveTo>
                          <a:pt x="9999" y="10000"/>
                        </a:moveTo>
                        <a:lnTo>
                          <a:pt x="5183" y="9912"/>
                        </a:lnTo>
                        <a:cubicBezTo>
                          <a:pt x="3060" y="9824"/>
                          <a:pt x="0" y="6688"/>
                          <a:pt x="0" y="5043"/>
                        </a:cubicBezTo>
                        <a:cubicBezTo>
                          <a:pt x="0" y="3398"/>
                          <a:pt x="2965" y="220"/>
                          <a:pt x="5183" y="44"/>
                        </a:cubicBezTo>
                        <a:lnTo>
                          <a:pt x="10000" y="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Stored Data 71">
                    <a:extLst>
                      <a:ext uri="{FF2B5EF4-FFF2-40B4-BE49-F238E27FC236}">
                        <a16:creationId xmlns:a16="http://schemas.microsoft.com/office/drawing/2014/main" id="{838BC280-D9F3-DF45-8E6B-B3EFA2AFE70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990333" y="5435921"/>
                    <a:ext cx="107530" cy="723601"/>
                  </a:xfrm>
                  <a:custGeom>
                    <a:avLst/>
                    <a:gdLst>
                      <a:gd name="connsiteX0" fmla="*/ 1667 w 10000"/>
                      <a:gd name="connsiteY0" fmla="*/ 0 h 10000"/>
                      <a:gd name="connsiteX1" fmla="*/ 1000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4932 w 13265"/>
                      <a:gd name="connsiteY0" fmla="*/ 0 h 10000"/>
                      <a:gd name="connsiteX1" fmla="*/ 13265 w 13265"/>
                      <a:gd name="connsiteY1" fmla="*/ 0 h 10000"/>
                      <a:gd name="connsiteX2" fmla="*/ 11598 w 13265"/>
                      <a:gd name="connsiteY2" fmla="*/ 5000 h 10000"/>
                      <a:gd name="connsiteX3" fmla="*/ 13265 w 13265"/>
                      <a:gd name="connsiteY3" fmla="*/ 10000 h 10000"/>
                      <a:gd name="connsiteX4" fmla="*/ 4932 w 13265"/>
                      <a:gd name="connsiteY4" fmla="*/ 10000 h 10000"/>
                      <a:gd name="connsiteX5" fmla="*/ 0 w 13265"/>
                      <a:gd name="connsiteY5" fmla="*/ 5084 h 10000"/>
                      <a:gd name="connsiteX6" fmla="*/ 4932 w 13265"/>
                      <a:gd name="connsiteY6" fmla="*/ 0 h 10000"/>
                      <a:gd name="connsiteX0" fmla="*/ 5226 w 13559"/>
                      <a:gd name="connsiteY0" fmla="*/ 0 h 10000"/>
                      <a:gd name="connsiteX1" fmla="*/ 13559 w 13559"/>
                      <a:gd name="connsiteY1" fmla="*/ 0 h 10000"/>
                      <a:gd name="connsiteX2" fmla="*/ 11892 w 13559"/>
                      <a:gd name="connsiteY2" fmla="*/ 5000 h 10000"/>
                      <a:gd name="connsiteX3" fmla="*/ 13559 w 13559"/>
                      <a:gd name="connsiteY3" fmla="*/ 10000 h 10000"/>
                      <a:gd name="connsiteX4" fmla="*/ 5226 w 13559"/>
                      <a:gd name="connsiteY4" fmla="*/ 10000 h 10000"/>
                      <a:gd name="connsiteX5" fmla="*/ 294 w 13559"/>
                      <a:gd name="connsiteY5" fmla="*/ 5084 h 10000"/>
                      <a:gd name="connsiteX6" fmla="*/ 5226 w 13559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4933 w 13266"/>
                      <a:gd name="connsiteY4" fmla="*/ 10000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4933 w 13266"/>
                      <a:gd name="connsiteY4" fmla="*/ 10000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4966 w 13299"/>
                      <a:gd name="connsiteY0" fmla="*/ 0 h 10000"/>
                      <a:gd name="connsiteX1" fmla="*/ 13299 w 13299"/>
                      <a:gd name="connsiteY1" fmla="*/ 0 h 10000"/>
                      <a:gd name="connsiteX2" fmla="*/ 11632 w 13299"/>
                      <a:gd name="connsiteY2" fmla="*/ 5000 h 10000"/>
                      <a:gd name="connsiteX3" fmla="*/ 13299 w 13299"/>
                      <a:gd name="connsiteY3" fmla="*/ 10000 h 10000"/>
                      <a:gd name="connsiteX4" fmla="*/ 7782 w 13299"/>
                      <a:gd name="connsiteY4" fmla="*/ 10000 h 10000"/>
                      <a:gd name="connsiteX5" fmla="*/ 34 w 13299"/>
                      <a:gd name="connsiteY5" fmla="*/ 5084 h 10000"/>
                      <a:gd name="connsiteX6" fmla="*/ 4966 w 13299"/>
                      <a:gd name="connsiteY6" fmla="*/ 0 h 10000"/>
                      <a:gd name="connsiteX0" fmla="*/ 4947 w 13280"/>
                      <a:gd name="connsiteY0" fmla="*/ 0 h 10000"/>
                      <a:gd name="connsiteX1" fmla="*/ 13280 w 13280"/>
                      <a:gd name="connsiteY1" fmla="*/ 0 h 10000"/>
                      <a:gd name="connsiteX2" fmla="*/ 11613 w 13280"/>
                      <a:gd name="connsiteY2" fmla="*/ 5000 h 10000"/>
                      <a:gd name="connsiteX3" fmla="*/ 13280 w 13280"/>
                      <a:gd name="connsiteY3" fmla="*/ 10000 h 10000"/>
                      <a:gd name="connsiteX4" fmla="*/ 6702 w 13280"/>
                      <a:gd name="connsiteY4" fmla="*/ 9832 h 10000"/>
                      <a:gd name="connsiteX5" fmla="*/ 15 w 13280"/>
                      <a:gd name="connsiteY5" fmla="*/ 5084 h 10000"/>
                      <a:gd name="connsiteX6" fmla="*/ 4947 w 13280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5711 w 13268"/>
                      <a:gd name="connsiteY0" fmla="*/ 126 h 10000"/>
                      <a:gd name="connsiteX1" fmla="*/ 13268 w 13268"/>
                      <a:gd name="connsiteY1" fmla="*/ 0 h 10000"/>
                      <a:gd name="connsiteX2" fmla="*/ 11601 w 13268"/>
                      <a:gd name="connsiteY2" fmla="*/ 5000 h 10000"/>
                      <a:gd name="connsiteX3" fmla="*/ 13268 w 13268"/>
                      <a:gd name="connsiteY3" fmla="*/ 10000 h 10000"/>
                      <a:gd name="connsiteX4" fmla="*/ 6690 w 13268"/>
                      <a:gd name="connsiteY4" fmla="*/ 9832 h 10000"/>
                      <a:gd name="connsiteX5" fmla="*/ 3 w 13268"/>
                      <a:gd name="connsiteY5" fmla="*/ 5084 h 10000"/>
                      <a:gd name="connsiteX6" fmla="*/ 5711 w 13268"/>
                      <a:gd name="connsiteY6" fmla="*/ 126 h 10000"/>
                      <a:gd name="connsiteX0" fmla="*/ 5709 w 13266"/>
                      <a:gd name="connsiteY0" fmla="*/ 126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5709 w 13266"/>
                      <a:gd name="connsiteY6" fmla="*/ 126 h 10000"/>
                      <a:gd name="connsiteX0" fmla="*/ 5709 w 13266"/>
                      <a:gd name="connsiteY0" fmla="*/ 126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5709 w 13266"/>
                      <a:gd name="connsiteY6" fmla="*/ 126 h 10000"/>
                      <a:gd name="connsiteX0" fmla="*/ 6688 w 13265"/>
                      <a:gd name="connsiteY0" fmla="*/ 42 h 10000"/>
                      <a:gd name="connsiteX1" fmla="*/ 13265 w 13265"/>
                      <a:gd name="connsiteY1" fmla="*/ 0 h 10000"/>
                      <a:gd name="connsiteX2" fmla="*/ 11598 w 13265"/>
                      <a:gd name="connsiteY2" fmla="*/ 5000 h 10000"/>
                      <a:gd name="connsiteX3" fmla="*/ 13265 w 13265"/>
                      <a:gd name="connsiteY3" fmla="*/ 10000 h 10000"/>
                      <a:gd name="connsiteX4" fmla="*/ 6687 w 13265"/>
                      <a:gd name="connsiteY4" fmla="*/ 9832 h 10000"/>
                      <a:gd name="connsiteX5" fmla="*/ 0 w 13265"/>
                      <a:gd name="connsiteY5" fmla="*/ 5084 h 10000"/>
                      <a:gd name="connsiteX6" fmla="*/ 6688 w 13265"/>
                      <a:gd name="connsiteY6" fmla="*/ 42 h 10000"/>
                      <a:gd name="connsiteX0" fmla="*/ 6688 w 13265"/>
                      <a:gd name="connsiteY0" fmla="*/ 42 h 9832"/>
                      <a:gd name="connsiteX1" fmla="*/ 13265 w 13265"/>
                      <a:gd name="connsiteY1" fmla="*/ 0 h 9832"/>
                      <a:gd name="connsiteX2" fmla="*/ 11598 w 13265"/>
                      <a:gd name="connsiteY2" fmla="*/ 5000 h 9832"/>
                      <a:gd name="connsiteX3" fmla="*/ 11387 w 13265"/>
                      <a:gd name="connsiteY3" fmla="*/ 9790 h 9832"/>
                      <a:gd name="connsiteX4" fmla="*/ 6687 w 13265"/>
                      <a:gd name="connsiteY4" fmla="*/ 9832 h 9832"/>
                      <a:gd name="connsiteX5" fmla="*/ 0 w 13265"/>
                      <a:gd name="connsiteY5" fmla="*/ 5084 h 9832"/>
                      <a:gd name="connsiteX6" fmla="*/ 6688 w 13265"/>
                      <a:gd name="connsiteY6" fmla="*/ 42 h 9832"/>
                      <a:gd name="connsiteX0" fmla="*/ 5042 w 10000"/>
                      <a:gd name="connsiteY0" fmla="*/ 43 h 10000"/>
                      <a:gd name="connsiteX1" fmla="*/ 10000 w 10000"/>
                      <a:gd name="connsiteY1" fmla="*/ 0 h 10000"/>
                      <a:gd name="connsiteX2" fmla="*/ 8743 w 10000"/>
                      <a:gd name="connsiteY2" fmla="*/ 5085 h 10000"/>
                      <a:gd name="connsiteX3" fmla="*/ 9692 w 10000"/>
                      <a:gd name="connsiteY3" fmla="*/ 10000 h 10000"/>
                      <a:gd name="connsiteX4" fmla="*/ 5041 w 10000"/>
                      <a:gd name="connsiteY4" fmla="*/ 10000 h 10000"/>
                      <a:gd name="connsiteX5" fmla="*/ 0 w 10000"/>
                      <a:gd name="connsiteY5" fmla="*/ 5171 h 10000"/>
                      <a:gd name="connsiteX6" fmla="*/ 5042 w 10000"/>
                      <a:gd name="connsiteY6" fmla="*/ 43 h 10000"/>
                      <a:gd name="connsiteX0" fmla="*/ 5042 w 10000"/>
                      <a:gd name="connsiteY0" fmla="*/ 43 h 10000"/>
                      <a:gd name="connsiteX1" fmla="*/ 10000 w 10000"/>
                      <a:gd name="connsiteY1" fmla="*/ 0 h 10000"/>
                      <a:gd name="connsiteX2" fmla="*/ 8743 w 10000"/>
                      <a:gd name="connsiteY2" fmla="*/ 5085 h 10000"/>
                      <a:gd name="connsiteX3" fmla="*/ 9784 w 10000"/>
                      <a:gd name="connsiteY3" fmla="*/ 10000 h 10000"/>
                      <a:gd name="connsiteX4" fmla="*/ 5041 w 10000"/>
                      <a:gd name="connsiteY4" fmla="*/ 10000 h 10000"/>
                      <a:gd name="connsiteX5" fmla="*/ 0 w 10000"/>
                      <a:gd name="connsiteY5" fmla="*/ 5171 h 10000"/>
                      <a:gd name="connsiteX6" fmla="*/ 5042 w 10000"/>
                      <a:gd name="connsiteY6" fmla="*/ 43 h 10000"/>
                      <a:gd name="connsiteX0" fmla="*/ 5042 w 9784"/>
                      <a:gd name="connsiteY0" fmla="*/ 0 h 9957"/>
                      <a:gd name="connsiteX1" fmla="*/ 9415 w 9784"/>
                      <a:gd name="connsiteY1" fmla="*/ 171 h 9957"/>
                      <a:gd name="connsiteX2" fmla="*/ 8743 w 9784"/>
                      <a:gd name="connsiteY2" fmla="*/ 5042 h 9957"/>
                      <a:gd name="connsiteX3" fmla="*/ 9784 w 9784"/>
                      <a:gd name="connsiteY3" fmla="*/ 9957 h 9957"/>
                      <a:gd name="connsiteX4" fmla="*/ 5041 w 9784"/>
                      <a:gd name="connsiteY4" fmla="*/ 9957 h 9957"/>
                      <a:gd name="connsiteX5" fmla="*/ 0 w 9784"/>
                      <a:gd name="connsiteY5" fmla="*/ 5128 h 9957"/>
                      <a:gd name="connsiteX6" fmla="*/ 5042 w 9784"/>
                      <a:gd name="connsiteY6" fmla="*/ 0 h 9957"/>
                      <a:gd name="connsiteX0" fmla="*/ 5153 w 10000"/>
                      <a:gd name="connsiteY0" fmla="*/ 0 h 10000"/>
                      <a:gd name="connsiteX1" fmla="*/ 9875 w 10000"/>
                      <a:gd name="connsiteY1" fmla="*/ 172 h 10000"/>
                      <a:gd name="connsiteX2" fmla="*/ 8936 w 10000"/>
                      <a:gd name="connsiteY2" fmla="*/ 5064 h 10000"/>
                      <a:gd name="connsiteX3" fmla="*/ 10000 w 10000"/>
                      <a:gd name="connsiteY3" fmla="*/ 10000 h 10000"/>
                      <a:gd name="connsiteX4" fmla="*/ 5152 w 10000"/>
                      <a:gd name="connsiteY4" fmla="*/ 10000 h 10000"/>
                      <a:gd name="connsiteX5" fmla="*/ 0 w 10000"/>
                      <a:gd name="connsiteY5" fmla="*/ 5150 h 10000"/>
                      <a:gd name="connsiteX6" fmla="*/ 5153 w 10000"/>
                      <a:gd name="connsiteY6" fmla="*/ 0 h 10000"/>
                      <a:gd name="connsiteX0" fmla="*/ 5153 w 10001"/>
                      <a:gd name="connsiteY0" fmla="*/ 0 h 10000"/>
                      <a:gd name="connsiteX1" fmla="*/ 10001 w 10001"/>
                      <a:gd name="connsiteY1" fmla="*/ 215 h 10000"/>
                      <a:gd name="connsiteX2" fmla="*/ 8936 w 10001"/>
                      <a:gd name="connsiteY2" fmla="*/ 5064 h 10000"/>
                      <a:gd name="connsiteX3" fmla="*/ 10000 w 10001"/>
                      <a:gd name="connsiteY3" fmla="*/ 10000 h 10000"/>
                      <a:gd name="connsiteX4" fmla="*/ 5152 w 10001"/>
                      <a:gd name="connsiteY4" fmla="*/ 10000 h 10000"/>
                      <a:gd name="connsiteX5" fmla="*/ 0 w 10001"/>
                      <a:gd name="connsiteY5" fmla="*/ 5150 h 10000"/>
                      <a:gd name="connsiteX6" fmla="*/ 5153 w 10001"/>
                      <a:gd name="connsiteY6" fmla="*/ 0 h 10000"/>
                      <a:gd name="connsiteX0" fmla="*/ 5184 w 10001"/>
                      <a:gd name="connsiteY0" fmla="*/ 43 h 9785"/>
                      <a:gd name="connsiteX1" fmla="*/ 10001 w 10001"/>
                      <a:gd name="connsiteY1" fmla="*/ 0 h 9785"/>
                      <a:gd name="connsiteX2" fmla="*/ 8936 w 10001"/>
                      <a:gd name="connsiteY2" fmla="*/ 4849 h 9785"/>
                      <a:gd name="connsiteX3" fmla="*/ 10000 w 10001"/>
                      <a:gd name="connsiteY3" fmla="*/ 9785 h 9785"/>
                      <a:gd name="connsiteX4" fmla="*/ 5152 w 10001"/>
                      <a:gd name="connsiteY4" fmla="*/ 9785 h 9785"/>
                      <a:gd name="connsiteX5" fmla="*/ 0 w 10001"/>
                      <a:gd name="connsiteY5" fmla="*/ 4935 h 9785"/>
                      <a:gd name="connsiteX6" fmla="*/ 5184 w 10001"/>
                      <a:gd name="connsiteY6" fmla="*/ 43 h 9785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340 w 10000"/>
                      <a:gd name="connsiteY4" fmla="*/ 9956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340 w 10000"/>
                      <a:gd name="connsiteY4" fmla="*/ 9956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83 w 10000"/>
                      <a:gd name="connsiteY4" fmla="*/ 9912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603 w 5420"/>
                      <a:gd name="connsiteY0" fmla="*/ 44 h 10000"/>
                      <a:gd name="connsiteX1" fmla="*/ 5420 w 5420"/>
                      <a:gd name="connsiteY1" fmla="*/ 0 h 10000"/>
                      <a:gd name="connsiteX2" fmla="*/ 4355 w 5420"/>
                      <a:gd name="connsiteY2" fmla="*/ 4956 h 10000"/>
                      <a:gd name="connsiteX3" fmla="*/ 5419 w 5420"/>
                      <a:gd name="connsiteY3" fmla="*/ 10000 h 10000"/>
                      <a:gd name="connsiteX4" fmla="*/ 603 w 5420"/>
                      <a:gd name="connsiteY4" fmla="*/ 9912 h 10000"/>
                      <a:gd name="connsiteX5" fmla="*/ 603 w 5420"/>
                      <a:gd name="connsiteY5" fmla="*/ 44 h 10000"/>
                      <a:gd name="connsiteX0" fmla="*/ 1112 w 9999"/>
                      <a:gd name="connsiteY0" fmla="*/ 9912 h 11176"/>
                      <a:gd name="connsiteX1" fmla="*/ 1112 w 9999"/>
                      <a:gd name="connsiteY1" fmla="*/ 44 h 11176"/>
                      <a:gd name="connsiteX2" fmla="*/ 9999 w 9999"/>
                      <a:gd name="connsiteY2" fmla="*/ 0 h 11176"/>
                      <a:gd name="connsiteX3" fmla="*/ 8034 w 9999"/>
                      <a:gd name="connsiteY3" fmla="*/ 4956 h 11176"/>
                      <a:gd name="connsiteX4" fmla="*/ 9997 w 9999"/>
                      <a:gd name="connsiteY4" fmla="*/ 10000 h 11176"/>
                      <a:gd name="connsiteX5" fmla="*/ 2783 w 9999"/>
                      <a:gd name="connsiteY5" fmla="*/ 11176 h 11176"/>
                      <a:gd name="connsiteX0" fmla="*/ 1112 w 10000"/>
                      <a:gd name="connsiteY0" fmla="*/ 8869 h 8948"/>
                      <a:gd name="connsiteX1" fmla="*/ 1112 w 10000"/>
                      <a:gd name="connsiteY1" fmla="*/ 39 h 8948"/>
                      <a:gd name="connsiteX2" fmla="*/ 10000 w 10000"/>
                      <a:gd name="connsiteY2" fmla="*/ 0 h 8948"/>
                      <a:gd name="connsiteX3" fmla="*/ 8035 w 10000"/>
                      <a:gd name="connsiteY3" fmla="*/ 4435 h 8948"/>
                      <a:gd name="connsiteX4" fmla="*/ 9998 w 10000"/>
                      <a:gd name="connsiteY4" fmla="*/ 8948 h 8948"/>
                      <a:gd name="connsiteX0" fmla="*/ 0 w 8888"/>
                      <a:gd name="connsiteY0" fmla="*/ 44 h 10000"/>
                      <a:gd name="connsiteX1" fmla="*/ 8888 w 8888"/>
                      <a:gd name="connsiteY1" fmla="*/ 0 h 10000"/>
                      <a:gd name="connsiteX2" fmla="*/ 6923 w 8888"/>
                      <a:gd name="connsiteY2" fmla="*/ 4956 h 10000"/>
                      <a:gd name="connsiteX3" fmla="*/ 8886 w 8888"/>
                      <a:gd name="connsiteY3" fmla="*/ 10000 h 10000"/>
                      <a:gd name="connsiteX0" fmla="*/ 2211 w 2211"/>
                      <a:gd name="connsiteY0" fmla="*/ 0 h 10000"/>
                      <a:gd name="connsiteX1" fmla="*/ 0 w 2211"/>
                      <a:gd name="connsiteY1" fmla="*/ 4956 h 10000"/>
                      <a:gd name="connsiteX2" fmla="*/ 2209 w 2211"/>
                      <a:gd name="connsiteY2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1" h="10000">
                        <a:moveTo>
                          <a:pt x="2211" y="0"/>
                        </a:moveTo>
                        <a:cubicBezTo>
                          <a:pt x="739" y="0"/>
                          <a:pt x="0" y="3289"/>
                          <a:pt x="0" y="4956"/>
                        </a:cubicBezTo>
                        <a:cubicBezTo>
                          <a:pt x="0" y="6622"/>
                          <a:pt x="737" y="10000"/>
                          <a:pt x="2209" y="1000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8EA29506-5713-614D-A276-6385A2F70E85}"/>
                    </a:ext>
                  </a:extLst>
                </p:cNvPr>
                <p:cNvGrpSpPr/>
                <p:nvPr/>
              </p:nvGrpSpPr>
              <p:grpSpPr>
                <a:xfrm>
                  <a:off x="8524804" y="5740592"/>
                  <a:ext cx="380776" cy="117436"/>
                  <a:chOff x="1486315" y="1289057"/>
                  <a:chExt cx="380776" cy="117436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F3F8F92A-C006-2647-8529-A69CFECFD71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603168" y="1347775"/>
                    <a:ext cx="263923" cy="90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F2F794A3-0876-0442-AC4B-01CDC005C6DB}"/>
                      </a:ext>
                    </a:extLst>
                  </p:cNvPr>
                  <p:cNvSpPr/>
                  <p:nvPr/>
                </p:nvSpPr>
                <p:spPr>
                  <a:xfrm>
                    <a:off x="1486315" y="1289057"/>
                    <a:ext cx="120028" cy="11743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C6DA7B0A-D3E7-2C4E-A0B7-203DF0036985}"/>
                  </a:ext>
                </a:extLst>
              </p:cNvPr>
              <p:cNvGrpSpPr/>
              <p:nvPr/>
            </p:nvGrpSpPr>
            <p:grpSpPr>
              <a:xfrm>
                <a:off x="4097714" y="3820838"/>
                <a:ext cx="829073" cy="1169551"/>
                <a:chOff x="851338" y="3037490"/>
                <a:chExt cx="829073" cy="1169551"/>
              </a:xfrm>
            </p:grpSpPr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D3743990-3585-3744-9A2D-734388391CD3}"/>
                    </a:ext>
                  </a:extLst>
                </p:cNvPr>
                <p:cNvSpPr txBox="1"/>
                <p:nvPr/>
              </p:nvSpPr>
              <p:spPr>
                <a:xfrm>
                  <a:off x="851338" y="3037490"/>
                  <a:ext cx="829073" cy="11695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A B Z</a:t>
                  </a:r>
                </a:p>
                <a:p>
                  <a:r>
                    <a:rPr lang="en-US" dirty="0">
                      <a:latin typeface="Courier" pitchFamily="2" charset="0"/>
                    </a:rPr>
                    <a:t>0 0 1</a:t>
                  </a:r>
                </a:p>
                <a:p>
                  <a:r>
                    <a:rPr lang="en-US" dirty="0">
                      <a:latin typeface="Courier" pitchFamily="2" charset="0"/>
                    </a:rPr>
                    <a:t>0 1 0</a:t>
                  </a:r>
                </a:p>
                <a:p>
                  <a:r>
                    <a:rPr lang="en-US" dirty="0">
                      <a:latin typeface="Courier" pitchFamily="2" charset="0"/>
                    </a:rPr>
                    <a:t>1 0 0 </a:t>
                  </a:r>
                </a:p>
                <a:p>
                  <a:r>
                    <a:rPr lang="en-US" dirty="0">
                      <a:latin typeface="Courier" pitchFamily="2" charset="0"/>
                    </a:rPr>
                    <a:t>1 1 0</a:t>
                  </a:r>
                </a:p>
              </p:txBody>
            </p: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00C404D0-E5A3-9446-852D-7ABE56F84514}"/>
                    </a:ext>
                  </a:extLst>
                </p:cNvPr>
                <p:cNvCxnSpPr/>
                <p:nvPr/>
              </p:nvCxnSpPr>
              <p:spPr>
                <a:xfrm>
                  <a:off x="882869" y="3268717"/>
                  <a:ext cx="62011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6813AE8F-7E66-A544-BD75-E5598F5E9C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13795" y="3111063"/>
                  <a:ext cx="0" cy="10195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EE8ACBF-5389-3B44-B8E3-0BE78F823F99}"/>
                  </a:ext>
                </a:extLst>
              </p:cNvPr>
              <p:cNvSpPr txBox="1"/>
              <p:nvPr/>
            </p:nvSpPr>
            <p:spPr>
              <a:xfrm>
                <a:off x="3850208" y="2978701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</a:t>
                </a:r>
                <a:endParaRPr lang="en-US" dirty="0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8BCBFFB3-ED74-B546-BF50-F3B724CF4CA3}"/>
                  </a:ext>
                </a:extLst>
              </p:cNvPr>
              <p:cNvSpPr txBox="1"/>
              <p:nvPr/>
            </p:nvSpPr>
            <p:spPr>
              <a:xfrm>
                <a:off x="3854620" y="3181011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</a:t>
                </a:r>
                <a:endParaRPr lang="en-US" dirty="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FBDD225-9E8B-AC48-AFC3-0E4BF205A873}"/>
                  </a:ext>
                </a:extLst>
              </p:cNvPr>
              <p:cNvSpPr txBox="1"/>
              <p:nvPr/>
            </p:nvSpPr>
            <p:spPr>
              <a:xfrm>
                <a:off x="4921285" y="3088011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Z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F7DC7A3A-949D-5347-94B4-95D68353D4F4}"/>
                      </a:ext>
                    </a:extLst>
                  </p:cNvPr>
                  <p:cNvSpPr txBox="1"/>
                  <p:nvPr/>
                </p:nvSpPr>
                <p:spPr>
                  <a:xfrm>
                    <a:off x="4031199" y="3554262"/>
                    <a:ext cx="847668" cy="21589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BE45DE54-09B0-DB48-9B37-552493A72B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1199" y="3554262"/>
                    <a:ext cx="847668" cy="21589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985" r="-2985"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F33EEC8-5358-3948-9287-515F260BAD2B}"/>
                </a:ext>
              </a:extLst>
            </p:cNvPr>
            <p:cNvGrpSpPr/>
            <p:nvPr/>
          </p:nvGrpSpPr>
          <p:grpSpPr>
            <a:xfrm>
              <a:off x="6781945" y="2952045"/>
              <a:ext cx="1350321" cy="2015359"/>
              <a:chOff x="5394205" y="2984957"/>
              <a:chExt cx="1350321" cy="2015359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55B37F24-7732-F041-94C9-FA86C95B96D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15052" y="3037250"/>
                <a:ext cx="914400" cy="384243"/>
                <a:chOff x="7186131" y="5434009"/>
                <a:chExt cx="1719449" cy="724319"/>
              </a:xfrm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EDBEBADA-0049-5146-BE84-88E458771B3A}"/>
                    </a:ext>
                  </a:extLst>
                </p:cNvPr>
                <p:cNvGrpSpPr/>
                <p:nvPr/>
              </p:nvGrpSpPr>
              <p:grpSpPr>
                <a:xfrm>
                  <a:off x="7186131" y="5434009"/>
                  <a:ext cx="1332140" cy="724319"/>
                  <a:chOff x="3675121" y="5435203"/>
                  <a:chExt cx="1332140" cy="724319"/>
                </a:xfrm>
              </p:grpSpPr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BB387D31-5F29-8B4B-83BB-31A0F9A55F3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675121" y="5984024"/>
                    <a:ext cx="415107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AE172F80-3538-F84B-85AE-132A2CB5E61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675121" y="5620676"/>
                    <a:ext cx="415107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Stored Data 71">
                    <a:extLst>
                      <a:ext uri="{FF2B5EF4-FFF2-40B4-BE49-F238E27FC236}">
                        <a16:creationId xmlns:a16="http://schemas.microsoft.com/office/drawing/2014/main" id="{307CE592-D430-E44B-9711-CA839413E69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997592" y="5435941"/>
                    <a:ext cx="1009669" cy="723580"/>
                  </a:xfrm>
                  <a:custGeom>
                    <a:avLst/>
                    <a:gdLst>
                      <a:gd name="connsiteX0" fmla="*/ 1667 w 10000"/>
                      <a:gd name="connsiteY0" fmla="*/ 0 h 10000"/>
                      <a:gd name="connsiteX1" fmla="*/ 1000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4932 w 13265"/>
                      <a:gd name="connsiteY0" fmla="*/ 0 h 10000"/>
                      <a:gd name="connsiteX1" fmla="*/ 13265 w 13265"/>
                      <a:gd name="connsiteY1" fmla="*/ 0 h 10000"/>
                      <a:gd name="connsiteX2" fmla="*/ 11598 w 13265"/>
                      <a:gd name="connsiteY2" fmla="*/ 5000 h 10000"/>
                      <a:gd name="connsiteX3" fmla="*/ 13265 w 13265"/>
                      <a:gd name="connsiteY3" fmla="*/ 10000 h 10000"/>
                      <a:gd name="connsiteX4" fmla="*/ 4932 w 13265"/>
                      <a:gd name="connsiteY4" fmla="*/ 10000 h 10000"/>
                      <a:gd name="connsiteX5" fmla="*/ 0 w 13265"/>
                      <a:gd name="connsiteY5" fmla="*/ 5084 h 10000"/>
                      <a:gd name="connsiteX6" fmla="*/ 4932 w 13265"/>
                      <a:gd name="connsiteY6" fmla="*/ 0 h 10000"/>
                      <a:gd name="connsiteX0" fmla="*/ 5226 w 13559"/>
                      <a:gd name="connsiteY0" fmla="*/ 0 h 10000"/>
                      <a:gd name="connsiteX1" fmla="*/ 13559 w 13559"/>
                      <a:gd name="connsiteY1" fmla="*/ 0 h 10000"/>
                      <a:gd name="connsiteX2" fmla="*/ 11892 w 13559"/>
                      <a:gd name="connsiteY2" fmla="*/ 5000 h 10000"/>
                      <a:gd name="connsiteX3" fmla="*/ 13559 w 13559"/>
                      <a:gd name="connsiteY3" fmla="*/ 10000 h 10000"/>
                      <a:gd name="connsiteX4" fmla="*/ 5226 w 13559"/>
                      <a:gd name="connsiteY4" fmla="*/ 10000 h 10000"/>
                      <a:gd name="connsiteX5" fmla="*/ 294 w 13559"/>
                      <a:gd name="connsiteY5" fmla="*/ 5084 h 10000"/>
                      <a:gd name="connsiteX6" fmla="*/ 5226 w 13559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4933 w 13266"/>
                      <a:gd name="connsiteY4" fmla="*/ 10000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4933 w 13266"/>
                      <a:gd name="connsiteY4" fmla="*/ 10000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4966 w 13299"/>
                      <a:gd name="connsiteY0" fmla="*/ 0 h 10000"/>
                      <a:gd name="connsiteX1" fmla="*/ 13299 w 13299"/>
                      <a:gd name="connsiteY1" fmla="*/ 0 h 10000"/>
                      <a:gd name="connsiteX2" fmla="*/ 11632 w 13299"/>
                      <a:gd name="connsiteY2" fmla="*/ 5000 h 10000"/>
                      <a:gd name="connsiteX3" fmla="*/ 13299 w 13299"/>
                      <a:gd name="connsiteY3" fmla="*/ 10000 h 10000"/>
                      <a:gd name="connsiteX4" fmla="*/ 7782 w 13299"/>
                      <a:gd name="connsiteY4" fmla="*/ 10000 h 10000"/>
                      <a:gd name="connsiteX5" fmla="*/ 34 w 13299"/>
                      <a:gd name="connsiteY5" fmla="*/ 5084 h 10000"/>
                      <a:gd name="connsiteX6" fmla="*/ 4966 w 13299"/>
                      <a:gd name="connsiteY6" fmla="*/ 0 h 10000"/>
                      <a:gd name="connsiteX0" fmla="*/ 4947 w 13280"/>
                      <a:gd name="connsiteY0" fmla="*/ 0 h 10000"/>
                      <a:gd name="connsiteX1" fmla="*/ 13280 w 13280"/>
                      <a:gd name="connsiteY1" fmla="*/ 0 h 10000"/>
                      <a:gd name="connsiteX2" fmla="*/ 11613 w 13280"/>
                      <a:gd name="connsiteY2" fmla="*/ 5000 h 10000"/>
                      <a:gd name="connsiteX3" fmla="*/ 13280 w 13280"/>
                      <a:gd name="connsiteY3" fmla="*/ 10000 h 10000"/>
                      <a:gd name="connsiteX4" fmla="*/ 6702 w 13280"/>
                      <a:gd name="connsiteY4" fmla="*/ 9832 h 10000"/>
                      <a:gd name="connsiteX5" fmla="*/ 15 w 13280"/>
                      <a:gd name="connsiteY5" fmla="*/ 5084 h 10000"/>
                      <a:gd name="connsiteX6" fmla="*/ 4947 w 13280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5711 w 13268"/>
                      <a:gd name="connsiteY0" fmla="*/ 126 h 10000"/>
                      <a:gd name="connsiteX1" fmla="*/ 13268 w 13268"/>
                      <a:gd name="connsiteY1" fmla="*/ 0 h 10000"/>
                      <a:gd name="connsiteX2" fmla="*/ 11601 w 13268"/>
                      <a:gd name="connsiteY2" fmla="*/ 5000 h 10000"/>
                      <a:gd name="connsiteX3" fmla="*/ 13268 w 13268"/>
                      <a:gd name="connsiteY3" fmla="*/ 10000 h 10000"/>
                      <a:gd name="connsiteX4" fmla="*/ 6690 w 13268"/>
                      <a:gd name="connsiteY4" fmla="*/ 9832 h 10000"/>
                      <a:gd name="connsiteX5" fmla="*/ 3 w 13268"/>
                      <a:gd name="connsiteY5" fmla="*/ 5084 h 10000"/>
                      <a:gd name="connsiteX6" fmla="*/ 5711 w 13268"/>
                      <a:gd name="connsiteY6" fmla="*/ 126 h 10000"/>
                      <a:gd name="connsiteX0" fmla="*/ 5709 w 13266"/>
                      <a:gd name="connsiteY0" fmla="*/ 126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5709 w 13266"/>
                      <a:gd name="connsiteY6" fmla="*/ 126 h 10000"/>
                      <a:gd name="connsiteX0" fmla="*/ 5709 w 13266"/>
                      <a:gd name="connsiteY0" fmla="*/ 126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5709 w 13266"/>
                      <a:gd name="connsiteY6" fmla="*/ 126 h 10000"/>
                      <a:gd name="connsiteX0" fmla="*/ 6688 w 13265"/>
                      <a:gd name="connsiteY0" fmla="*/ 42 h 10000"/>
                      <a:gd name="connsiteX1" fmla="*/ 13265 w 13265"/>
                      <a:gd name="connsiteY1" fmla="*/ 0 h 10000"/>
                      <a:gd name="connsiteX2" fmla="*/ 11598 w 13265"/>
                      <a:gd name="connsiteY2" fmla="*/ 5000 h 10000"/>
                      <a:gd name="connsiteX3" fmla="*/ 13265 w 13265"/>
                      <a:gd name="connsiteY3" fmla="*/ 10000 h 10000"/>
                      <a:gd name="connsiteX4" fmla="*/ 6687 w 13265"/>
                      <a:gd name="connsiteY4" fmla="*/ 9832 h 10000"/>
                      <a:gd name="connsiteX5" fmla="*/ 0 w 13265"/>
                      <a:gd name="connsiteY5" fmla="*/ 5084 h 10000"/>
                      <a:gd name="connsiteX6" fmla="*/ 6688 w 13265"/>
                      <a:gd name="connsiteY6" fmla="*/ 42 h 10000"/>
                      <a:gd name="connsiteX0" fmla="*/ 6688 w 13265"/>
                      <a:gd name="connsiteY0" fmla="*/ 42 h 9832"/>
                      <a:gd name="connsiteX1" fmla="*/ 13265 w 13265"/>
                      <a:gd name="connsiteY1" fmla="*/ 0 h 9832"/>
                      <a:gd name="connsiteX2" fmla="*/ 11598 w 13265"/>
                      <a:gd name="connsiteY2" fmla="*/ 5000 h 9832"/>
                      <a:gd name="connsiteX3" fmla="*/ 11387 w 13265"/>
                      <a:gd name="connsiteY3" fmla="*/ 9790 h 9832"/>
                      <a:gd name="connsiteX4" fmla="*/ 6687 w 13265"/>
                      <a:gd name="connsiteY4" fmla="*/ 9832 h 9832"/>
                      <a:gd name="connsiteX5" fmla="*/ 0 w 13265"/>
                      <a:gd name="connsiteY5" fmla="*/ 5084 h 9832"/>
                      <a:gd name="connsiteX6" fmla="*/ 6688 w 13265"/>
                      <a:gd name="connsiteY6" fmla="*/ 42 h 9832"/>
                      <a:gd name="connsiteX0" fmla="*/ 5042 w 10000"/>
                      <a:gd name="connsiteY0" fmla="*/ 43 h 10000"/>
                      <a:gd name="connsiteX1" fmla="*/ 10000 w 10000"/>
                      <a:gd name="connsiteY1" fmla="*/ 0 h 10000"/>
                      <a:gd name="connsiteX2" fmla="*/ 8743 w 10000"/>
                      <a:gd name="connsiteY2" fmla="*/ 5085 h 10000"/>
                      <a:gd name="connsiteX3" fmla="*/ 9692 w 10000"/>
                      <a:gd name="connsiteY3" fmla="*/ 10000 h 10000"/>
                      <a:gd name="connsiteX4" fmla="*/ 5041 w 10000"/>
                      <a:gd name="connsiteY4" fmla="*/ 10000 h 10000"/>
                      <a:gd name="connsiteX5" fmla="*/ 0 w 10000"/>
                      <a:gd name="connsiteY5" fmla="*/ 5171 h 10000"/>
                      <a:gd name="connsiteX6" fmla="*/ 5042 w 10000"/>
                      <a:gd name="connsiteY6" fmla="*/ 43 h 10000"/>
                      <a:gd name="connsiteX0" fmla="*/ 5042 w 10000"/>
                      <a:gd name="connsiteY0" fmla="*/ 43 h 10000"/>
                      <a:gd name="connsiteX1" fmla="*/ 10000 w 10000"/>
                      <a:gd name="connsiteY1" fmla="*/ 0 h 10000"/>
                      <a:gd name="connsiteX2" fmla="*/ 8743 w 10000"/>
                      <a:gd name="connsiteY2" fmla="*/ 5085 h 10000"/>
                      <a:gd name="connsiteX3" fmla="*/ 9784 w 10000"/>
                      <a:gd name="connsiteY3" fmla="*/ 10000 h 10000"/>
                      <a:gd name="connsiteX4" fmla="*/ 5041 w 10000"/>
                      <a:gd name="connsiteY4" fmla="*/ 10000 h 10000"/>
                      <a:gd name="connsiteX5" fmla="*/ 0 w 10000"/>
                      <a:gd name="connsiteY5" fmla="*/ 5171 h 10000"/>
                      <a:gd name="connsiteX6" fmla="*/ 5042 w 10000"/>
                      <a:gd name="connsiteY6" fmla="*/ 43 h 10000"/>
                      <a:gd name="connsiteX0" fmla="*/ 5042 w 9784"/>
                      <a:gd name="connsiteY0" fmla="*/ 0 h 9957"/>
                      <a:gd name="connsiteX1" fmla="*/ 9415 w 9784"/>
                      <a:gd name="connsiteY1" fmla="*/ 171 h 9957"/>
                      <a:gd name="connsiteX2" fmla="*/ 8743 w 9784"/>
                      <a:gd name="connsiteY2" fmla="*/ 5042 h 9957"/>
                      <a:gd name="connsiteX3" fmla="*/ 9784 w 9784"/>
                      <a:gd name="connsiteY3" fmla="*/ 9957 h 9957"/>
                      <a:gd name="connsiteX4" fmla="*/ 5041 w 9784"/>
                      <a:gd name="connsiteY4" fmla="*/ 9957 h 9957"/>
                      <a:gd name="connsiteX5" fmla="*/ 0 w 9784"/>
                      <a:gd name="connsiteY5" fmla="*/ 5128 h 9957"/>
                      <a:gd name="connsiteX6" fmla="*/ 5042 w 9784"/>
                      <a:gd name="connsiteY6" fmla="*/ 0 h 9957"/>
                      <a:gd name="connsiteX0" fmla="*/ 5153 w 10000"/>
                      <a:gd name="connsiteY0" fmla="*/ 0 h 10000"/>
                      <a:gd name="connsiteX1" fmla="*/ 9875 w 10000"/>
                      <a:gd name="connsiteY1" fmla="*/ 172 h 10000"/>
                      <a:gd name="connsiteX2" fmla="*/ 8936 w 10000"/>
                      <a:gd name="connsiteY2" fmla="*/ 5064 h 10000"/>
                      <a:gd name="connsiteX3" fmla="*/ 10000 w 10000"/>
                      <a:gd name="connsiteY3" fmla="*/ 10000 h 10000"/>
                      <a:gd name="connsiteX4" fmla="*/ 5152 w 10000"/>
                      <a:gd name="connsiteY4" fmla="*/ 10000 h 10000"/>
                      <a:gd name="connsiteX5" fmla="*/ 0 w 10000"/>
                      <a:gd name="connsiteY5" fmla="*/ 5150 h 10000"/>
                      <a:gd name="connsiteX6" fmla="*/ 5153 w 10000"/>
                      <a:gd name="connsiteY6" fmla="*/ 0 h 10000"/>
                      <a:gd name="connsiteX0" fmla="*/ 5153 w 10001"/>
                      <a:gd name="connsiteY0" fmla="*/ 0 h 10000"/>
                      <a:gd name="connsiteX1" fmla="*/ 10001 w 10001"/>
                      <a:gd name="connsiteY1" fmla="*/ 215 h 10000"/>
                      <a:gd name="connsiteX2" fmla="*/ 8936 w 10001"/>
                      <a:gd name="connsiteY2" fmla="*/ 5064 h 10000"/>
                      <a:gd name="connsiteX3" fmla="*/ 10000 w 10001"/>
                      <a:gd name="connsiteY3" fmla="*/ 10000 h 10000"/>
                      <a:gd name="connsiteX4" fmla="*/ 5152 w 10001"/>
                      <a:gd name="connsiteY4" fmla="*/ 10000 h 10000"/>
                      <a:gd name="connsiteX5" fmla="*/ 0 w 10001"/>
                      <a:gd name="connsiteY5" fmla="*/ 5150 h 10000"/>
                      <a:gd name="connsiteX6" fmla="*/ 5153 w 10001"/>
                      <a:gd name="connsiteY6" fmla="*/ 0 h 10000"/>
                      <a:gd name="connsiteX0" fmla="*/ 5184 w 10001"/>
                      <a:gd name="connsiteY0" fmla="*/ 43 h 9785"/>
                      <a:gd name="connsiteX1" fmla="*/ 10001 w 10001"/>
                      <a:gd name="connsiteY1" fmla="*/ 0 h 9785"/>
                      <a:gd name="connsiteX2" fmla="*/ 8936 w 10001"/>
                      <a:gd name="connsiteY2" fmla="*/ 4849 h 9785"/>
                      <a:gd name="connsiteX3" fmla="*/ 10000 w 10001"/>
                      <a:gd name="connsiteY3" fmla="*/ 9785 h 9785"/>
                      <a:gd name="connsiteX4" fmla="*/ 5152 w 10001"/>
                      <a:gd name="connsiteY4" fmla="*/ 9785 h 9785"/>
                      <a:gd name="connsiteX5" fmla="*/ 0 w 10001"/>
                      <a:gd name="connsiteY5" fmla="*/ 4935 h 9785"/>
                      <a:gd name="connsiteX6" fmla="*/ 5184 w 10001"/>
                      <a:gd name="connsiteY6" fmla="*/ 43 h 9785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340 w 10000"/>
                      <a:gd name="connsiteY4" fmla="*/ 9956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340 w 10000"/>
                      <a:gd name="connsiteY4" fmla="*/ 9956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83 w 10000"/>
                      <a:gd name="connsiteY4" fmla="*/ 9912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83 w 10000"/>
                      <a:gd name="connsiteY4" fmla="*/ 9912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83 w 10000"/>
                      <a:gd name="connsiteY4" fmla="*/ 9912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8935 w 10000"/>
                      <a:gd name="connsiteY0" fmla="*/ 4956 h 10000"/>
                      <a:gd name="connsiteX1" fmla="*/ 9999 w 10000"/>
                      <a:gd name="connsiteY1" fmla="*/ 10000 h 10000"/>
                      <a:gd name="connsiteX2" fmla="*/ 5183 w 10000"/>
                      <a:gd name="connsiteY2" fmla="*/ 9912 h 10000"/>
                      <a:gd name="connsiteX3" fmla="*/ 0 w 10000"/>
                      <a:gd name="connsiteY3" fmla="*/ 5043 h 10000"/>
                      <a:gd name="connsiteX4" fmla="*/ 5183 w 10000"/>
                      <a:gd name="connsiteY4" fmla="*/ 44 h 10000"/>
                      <a:gd name="connsiteX5" fmla="*/ 10000 w 10000"/>
                      <a:gd name="connsiteY5" fmla="*/ 0 h 10000"/>
                      <a:gd name="connsiteX6" fmla="*/ 9841 w 10000"/>
                      <a:gd name="connsiteY6" fmla="*/ 6220 h 10000"/>
                      <a:gd name="connsiteX0" fmla="*/ 8935 w 10000"/>
                      <a:gd name="connsiteY0" fmla="*/ 4956 h 10000"/>
                      <a:gd name="connsiteX1" fmla="*/ 9999 w 10000"/>
                      <a:gd name="connsiteY1" fmla="*/ 10000 h 10000"/>
                      <a:gd name="connsiteX2" fmla="*/ 5183 w 10000"/>
                      <a:gd name="connsiteY2" fmla="*/ 9912 h 10000"/>
                      <a:gd name="connsiteX3" fmla="*/ 0 w 10000"/>
                      <a:gd name="connsiteY3" fmla="*/ 5043 h 10000"/>
                      <a:gd name="connsiteX4" fmla="*/ 5183 w 10000"/>
                      <a:gd name="connsiteY4" fmla="*/ 44 h 10000"/>
                      <a:gd name="connsiteX5" fmla="*/ 10000 w 10000"/>
                      <a:gd name="connsiteY5" fmla="*/ 0 h 10000"/>
                      <a:gd name="connsiteX0" fmla="*/ 9999 w 10000"/>
                      <a:gd name="connsiteY0" fmla="*/ 10000 h 10000"/>
                      <a:gd name="connsiteX1" fmla="*/ 5183 w 10000"/>
                      <a:gd name="connsiteY1" fmla="*/ 9912 h 10000"/>
                      <a:gd name="connsiteX2" fmla="*/ 0 w 10000"/>
                      <a:gd name="connsiteY2" fmla="*/ 5043 h 10000"/>
                      <a:gd name="connsiteX3" fmla="*/ 5183 w 10000"/>
                      <a:gd name="connsiteY3" fmla="*/ 44 h 10000"/>
                      <a:gd name="connsiteX4" fmla="*/ 10000 w 10000"/>
                      <a:gd name="connsiteY4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00">
                        <a:moveTo>
                          <a:pt x="9999" y="10000"/>
                        </a:moveTo>
                        <a:lnTo>
                          <a:pt x="5183" y="9912"/>
                        </a:lnTo>
                        <a:cubicBezTo>
                          <a:pt x="3060" y="9824"/>
                          <a:pt x="0" y="6688"/>
                          <a:pt x="0" y="5043"/>
                        </a:cubicBezTo>
                        <a:cubicBezTo>
                          <a:pt x="0" y="3398"/>
                          <a:pt x="2965" y="220"/>
                          <a:pt x="5183" y="44"/>
                        </a:cubicBezTo>
                        <a:lnTo>
                          <a:pt x="10000" y="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Stored Data 71">
                    <a:extLst>
                      <a:ext uri="{FF2B5EF4-FFF2-40B4-BE49-F238E27FC236}">
                        <a16:creationId xmlns:a16="http://schemas.microsoft.com/office/drawing/2014/main" id="{8C1A5E27-8B8C-1F49-8BAF-2A39CC09C88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990333" y="5435921"/>
                    <a:ext cx="107530" cy="723601"/>
                  </a:xfrm>
                  <a:custGeom>
                    <a:avLst/>
                    <a:gdLst>
                      <a:gd name="connsiteX0" fmla="*/ 1667 w 10000"/>
                      <a:gd name="connsiteY0" fmla="*/ 0 h 10000"/>
                      <a:gd name="connsiteX1" fmla="*/ 1000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4932 w 13265"/>
                      <a:gd name="connsiteY0" fmla="*/ 0 h 10000"/>
                      <a:gd name="connsiteX1" fmla="*/ 13265 w 13265"/>
                      <a:gd name="connsiteY1" fmla="*/ 0 h 10000"/>
                      <a:gd name="connsiteX2" fmla="*/ 11598 w 13265"/>
                      <a:gd name="connsiteY2" fmla="*/ 5000 h 10000"/>
                      <a:gd name="connsiteX3" fmla="*/ 13265 w 13265"/>
                      <a:gd name="connsiteY3" fmla="*/ 10000 h 10000"/>
                      <a:gd name="connsiteX4" fmla="*/ 4932 w 13265"/>
                      <a:gd name="connsiteY4" fmla="*/ 10000 h 10000"/>
                      <a:gd name="connsiteX5" fmla="*/ 0 w 13265"/>
                      <a:gd name="connsiteY5" fmla="*/ 5084 h 10000"/>
                      <a:gd name="connsiteX6" fmla="*/ 4932 w 13265"/>
                      <a:gd name="connsiteY6" fmla="*/ 0 h 10000"/>
                      <a:gd name="connsiteX0" fmla="*/ 5226 w 13559"/>
                      <a:gd name="connsiteY0" fmla="*/ 0 h 10000"/>
                      <a:gd name="connsiteX1" fmla="*/ 13559 w 13559"/>
                      <a:gd name="connsiteY1" fmla="*/ 0 h 10000"/>
                      <a:gd name="connsiteX2" fmla="*/ 11892 w 13559"/>
                      <a:gd name="connsiteY2" fmla="*/ 5000 h 10000"/>
                      <a:gd name="connsiteX3" fmla="*/ 13559 w 13559"/>
                      <a:gd name="connsiteY3" fmla="*/ 10000 h 10000"/>
                      <a:gd name="connsiteX4" fmla="*/ 5226 w 13559"/>
                      <a:gd name="connsiteY4" fmla="*/ 10000 h 10000"/>
                      <a:gd name="connsiteX5" fmla="*/ 294 w 13559"/>
                      <a:gd name="connsiteY5" fmla="*/ 5084 h 10000"/>
                      <a:gd name="connsiteX6" fmla="*/ 5226 w 13559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4933 w 13266"/>
                      <a:gd name="connsiteY4" fmla="*/ 10000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4933 w 13266"/>
                      <a:gd name="connsiteY4" fmla="*/ 10000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4966 w 13299"/>
                      <a:gd name="connsiteY0" fmla="*/ 0 h 10000"/>
                      <a:gd name="connsiteX1" fmla="*/ 13299 w 13299"/>
                      <a:gd name="connsiteY1" fmla="*/ 0 h 10000"/>
                      <a:gd name="connsiteX2" fmla="*/ 11632 w 13299"/>
                      <a:gd name="connsiteY2" fmla="*/ 5000 h 10000"/>
                      <a:gd name="connsiteX3" fmla="*/ 13299 w 13299"/>
                      <a:gd name="connsiteY3" fmla="*/ 10000 h 10000"/>
                      <a:gd name="connsiteX4" fmla="*/ 7782 w 13299"/>
                      <a:gd name="connsiteY4" fmla="*/ 10000 h 10000"/>
                      <a:gd name="connsiteX5" fmla="*/ 34 w 13299"/>
                      <a:gd name="connsiteY5" fmla="*/ 5084 h 10000"/>
                      <a:gd name="connsiteX6" fmla="*/ 4966 w 13299"/>
                      <a:gd name="connsiteY6" fmla="*/ 0 h 10000"/>
                      <a:gd name="connsiteX0" fmla="*/ 4947 w 13280"/>
                      <a:gd name="connsiteY0" fmla="*/ 0 h 10000"/>
                      <a:gd name="connsiteX1" fmla="*/ 13280 w 13280"/>
                      <a:gd name="connsiteY1" fmla="*/ 0 h 10000"/>
                      <a:gd name="connsiteX2" fmla="*/ 11613 w 13280"/>
                      <a:gd name="connsiteY2" fmla="*/ 5000 h 10000"/>
                      <a:gd name="connsiteX3" fmla="*/ 13280 w 13280"/>
                      <a:gd name="connsiteY3" fmla="*/ 10000 h 10000"/>
                      <a:gd name="connsiteX4" fmla="*/ 6702 w 13280"/>
                      <a:gd name="connsiteY4" fmla="*/ 9832 h 10000"/>
                      <a:gd name="connsiteX5" fmla="*/ 15 w 13280"/>
                      <a:gd name="connsiteY5" fmla="*/ 5084 h 10000"/>
                      <a:gd name="connsiteX6" fmla="*/ 4947 w 13280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5711 w 13268"/>
                      <a:gd name="connsiteY0" fmla="*/ 126 h 10000"/>
                      <a:gd name="connsiteX1" fmla="*/ 13268 w 13268"/>
                      <a:gd name="connsiteY1" fmla="*/ 0 h 10000"/>
                      <a:gd name="connsiteX2" fmla="*/ 11601 w 13268"/>
                      <a:gd name="connsiteY2" fmla="*/ 5000 h 10000"/>
                      <a:gd name="connsiteX3" fmla="*/ 13268 w 13268"/>
                      <a:gd name="connsiteY3" fmla="*/ 10000 h 10000"/>
                      <a:gd name="connsiteX4" fmla="*/ 6690 w 13268"/>
                      <a:gd name="connsiteY4" fmla="*/ 9832 h 10000"/>
                      <a:gd name="connsiteX5" fmla="*/ 3 w 13268"/>
                      <a:gd name="connsiteY5" fmla="*/ 5084 h 10000"/>
                      <a:gd name="connsiteX6" fmla="*/ 5711 w 13268"/>
                      <a:gd name="connsiteY6" fmla="*/ 126 h 10000"/>
                      <a:gd name="connsiteX0" fmla="*/ 5709 w 13266"/>
                      <a:gd name="connsiteY0" fmla="*/ 126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5709 w 13266"/>
                      <a:gd name="connsiteY6" fmla="*/ 126 h 10000"/>
                      <a:gd name="connsiteX0" fmla="*/ 5709 w 13266"/>
                      <a:gd name="connsiteY0" fmla="*/ 126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5709 w 13266"/>
                      <a:gd name="connsiteY6" fmla="*/ 126 h 10000"/>
                      <a:gd name="connsiteX0" fmla="*/ 6688 w 13265"/>
                      <a:gd name="connsiteY0" fmla="*/ 42 h 10000"/>
                      <a:gd name="connsiteX1" fmla="*/ 13265 w 13265"/>
                      <a:gd name="connsiteY1" fmla="*/ 0 h 10000"/>
                      <a:gd name="connsiteX2" fmla="*/ 11598 w 13265"/>
                      <a:gd name="connsiteY2" fmla="*/ 5000 h 10000"/>
                      <a:gd name="connsiteX3" fmla="*/ 13265 w 13265"/>
                      <a:gd name="connsiteY3" fmla="*/ 10000 h 10000"/>
                      <a:gd name="connsiteX4" fmla="*/ 6687 w 13265"/>
                      <a:gd name="connsiteY4" fmla="*/ 9832 h 10000"/>
                      <a:gd name="connsiteX5" fmla="*/ 0 w 13265"/>
                      <a:gd name="connsiteY5" fmla="*/ 5084 h 10000"/>
                      <a:gd name="connsiteX6" fmla="*/ 6688 w 13265"/>
                      <a:gd name="connsiteY6" fmla="*/ 42 h 10000"/>
                      <a:gd name="connsiteX0" fmla="*/ 6688 w 13265"/>
                      <a:gd name="connsiteY0" fmla="*/ 42 h 9832"/>
                      <a:gd name="connsiteX1" fmla="*/ 13265 w 13265"/>
                      <a:gd name="connsiteY1" fmla="*/ 0 h 9832"/>
                      <a:gd name="connsiteX2" fmla="*/ 11598 w 13265"/>
                      <a:gd name="connsiteY2" fmla="*/ 5000 h 9832"/>
                      <a:gd name="connsiteX3" fmla="*/ 11387 w 13265"/>
                      <a:gd name="connsiteY3" fmla="*/ 9790 h 9832"/>
                      <a:gd name="connsiteX4" fmla="*/ 6687 w 13265"/>
                      <a:gd name="connsiteY4" fmla="*/ 9832 h 9832"/>
                      <a:gd name="connsiteX5" fmla="*/ 0 w 13265"/>
                      <a:gd name="connsiteY5" fmla="*/ 5084 h 9832"/>
                      <a:gd name="connsiteX6" fmla="*/ 6688 w 13265"/>
                      <a:gd name="connsiteY6" fmla="*/ 42 h 9832"/>
                      <a:gd name="connsiteX0" fmla="*/ 5042 w 10000"/>
                      <a:gd name="connsiteY0" fmla="*/ 43 h 10000"/>
                      <a:gd name="connsiteX1" fmla="*/ 10000 w 10000"/>
                      <a:gd name="connsiteY1" fmla="*/ 0 h 10000"/>
                      <a:gd name="connsiteX2" fmla="*/ 8743 w 10000"/>
                      <a:gd name="connsiteY2" fmla="*/ 5085 h 10000"/>
                      <a:gd name="connsiteX3" fmla="*/ 9692 w 10000"/>
                      <a:gd name="connsiteY3" fmla="*/ 10000 h 10000"/>
                      <a:gd name="connsiteX4" fmla="*/ 5041 w 10000"/>
                      <a:gd name="connsiteY4" fmla="*/ 10000 h 10000"/>
                      <a:gd name="connsiteX5" fmla="*/ 0 w 10000"/>
                      <a:gd name="connsiteY5" fmla="*/ 5171 h 10000"/>
                      <a:gd name="connsiteX6" fmla="*/ 5042 w 10000"/>
                      <a:gd name="connsiteY6" fmla="*/ 43 h 10000"/>
                      <a:gd name="connsiteX0" fmla="*/ 5042 w 10000"/>
                      <a:gd name="connsiteY0" fmla="*/ 43 h 10000"/>
                      <a:gd name="connsiteX1" fmla="*/ 10000 w 10000"/>
                      <a:gd name="connsiteY1" fmla="*/ 0 h 10000"/>
                      <a:gd name="connsiteX2" fmla="*/ 8743 w 10000"/>
                      <a:gd name="connsiteY2" fmla="*/ 5085 h 10000"/>
                      <a:gd name="connsiteX3" fmla="*/ 9784 w 10000"/>
                      <a:gd name="connsiteY3" fmla="*/ 10000 h 10000"/>
                      <a:gd name="connsiteX4" fmla="*/ 5041 w 10000"/>
                      <a:gd name="connsiteY4" fmla="*/ 10000 h 10000"/>
                      <a:gd name="connsiteX5" fmla="*/ 0 w 10000"/>
                      <a:gd name="connsiteY5" fmla="*/ 5171 h 10000"/>
                      <a:gd name="connsiteX6" fmla="*/ 5042 w 10000"/>
                      <a:gd name="connsiteY6" fmla="*/ 43 h 10000"/>
                      <a:gd name="connsiteX0" fmla="*/ 5042 w 9784"/>
                      <a:gd name="connsiteY0" fmla="*/ 0 h 9957"/>
                      <a:gd name="connsiteX1" fmla="*/ 9415 w 9784"/>
                      <a:gd name="connsiteY1" fmla="*/ 171 h 9957"/>
                      <a:gd name="connsiteX2" fmla="*/ 8743 w 9784"/>
                      <a:gd name="connsiteY2" fmla="*/ 5042 h 9957"/>
                      <a:gd name="connsiteX3" fmla="*/ 9784 w 9784"/>
                      <a:gd name="connsiteY3" fmla="*/ 9957 h 9957"/>
                      <a:gd name="connsiteX4" fmla="*/ 5041 w 9784"/>
                      <a:gd name="connsiteY4" fmla="*/ 9957 h 9957"/>
                      <a:gd name="connsiteX5" fmla="*/ 0 w 9784"/>
                      <a:gd name="connsiteY5" fmla="*/ 5128 h 9957"/>
                      <a:gd name="connsiteX6" fmla="*/ 5042 w 9784"/>
                      <a:gd name="connsiteY6" fmla="*/ 0 h 9957"/>
                      <a:gd name="connsiteX0" fmla="*/ 5153 w 10000"/>
                      <a:gd name="connsiteY0" fmla="*/ 0 h 10000"/>
                      <a:gd name="connsiteX1" fmla="*/ 9875 w 10000"/>
                      <a:gd name="connsiteY1" fmla="*/ 172 h 10000"/>
                      <a:gd name="connsiteX2" fmla="*/ 8936 w 10000"/>
                      <a:gd name="connsiteY2" fmla="*/ 5064 h 10000"/>
                      <a:gd name="connsiteX3" fmla="*/ 10000 w 10000"/>
                      <a:gd name="connsiteY3" fmla="*/ 10000 h 10000"/>
                      <a:gd name="connsiteX4" fmla="*/ 5152 w 10000"/>
                      <a:gd name="connsiteY4" fmla="*/ 10000 h 10000"/>
                      <a:gd name="connsiteX5" fmla="*/ 0 w 10000"/>
                      <a:gd name="connsiteY5" fmla="*/ 5150 h 10000"/>
                      <a:gd name="connsiteX6" fmla="*/ 5153 w 10000"/>
                      <a:gd name="connsiteY6" fmla="*/ 0 h 10000"/>
                      <a:gd name="connsiteX0" fmla="*/ 5153 w 10001"/>
                      <a:gd name="connsiteY0" fmla="*/ 0 h 10000"/>
                      <a:gd name="connsiteX1" fmla="*/ 10001 w 10001"/>
                      <a:gd name="connsiteY1" fmla="*/ 215 h 10000"/>
                      <a:gd name="connsiteX2" fmla="*/ 8936 w 10001"/>
                      <a:gd name="connsiteY2" fmla="*/ 5064 h 10000"/>
                      <a:gd name="connsiteX3" fmla="*/ 10000 w 10001"/>
                      <a:gd name="connsiteY3" fmla="*/ 10000 h 10000"/>
                      <a:gd name="connsiteX4" fmla="*/ 5152 w 10001"/>
                      <a:gd name="connsiteY4" fmla="*/ 10000 h 10000"/>
                      <a:gd name="connsiteX5" fmla="*/ 0 w 10001"/>
                      <a:gd name="connsiteY5" fmla="*/ 5150 h 10000"/>
                      <a:gd name="connsiteX6" fmla="*/ 5153 w 10001"/>
                      <a:gd name="connsiteY6" fmla="*/ 0 h 10000"/>
                      <a:gd name="connsiteX0" fmla="*/ 5184 w 10001"/>
                      <a:gd name="connsiteY0" fmla="*/ 43 h 9785"/>
                      <a:gd name="connsiteX1" fmla="*/ 10001 w 10001"/>
                      <a:gd name="connsiteY1" fmla="*/ 0 h 9785"/>
                      <a:gd name="connsiteX2" fmla="*/ 8936 w 10001"/>
                      <a:gd name="connsiteY2" fmla="*/ 4849 h 9785"/>
                      <a:gd name="connsiteX3" fmla="*/ 10000 w 10001"/>
                      <a:gd name="connsiteY3" fmla="*/ 9785 h 9785"/>
                      <a:gd name="connsiteX4" fmla="*/ 5152 w 10001"/>
                      <a:gd name="connsiteY4" fmla="*/ 9785 h 9785"/>
                      <a:gd name="connsiteX5" fmla="*/ 0 w 10001"/>
                      <a:gd name="connsiteY5" fmla="*/ 4935 h 9785"/>
                      <a:gd name="connsiteX6" fmla="*/ 5184 w 10001"/>
                      <a:gd name="connsiteY6" fmla="*/ 43 h 9785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340 w 10000"/>
                      <a:gd name="connsiteY4" fmla="*/ 9956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340 w 10000"/>
                      <a:gd name="connsiteY4" fmla="*/ 9956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83 w 10000"/>
                      <a:gd name="connsiteY4" fmla="*/ 9912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603 w 5420"/>
                      <a:gd name="connsiteY0" fmla="*/ 44 h 10000"/>
                      <a:gd name="connsiteX1" fmla="*/ 5420 w 5420"/>
                      <a:gd name="connsiteY1" fmla="*/ 0 h 10000"/>
                      <a:gd name="connsiteX2" fmla="*/ 4355 w 5420"/>
                      <a:gd name="connsiteY2" fmla="*/ 4956 h 10000"/>
                      <a:gd name="connsiteX3" fmla="*/ 5419 w 5420"/>
                      <a:gd name="connsiteY3" fmla="*/ 10000 h 10000"/>
                      <a:gd name="connsiteX4" fmla="*/ 603 w 5420"/>
                      <a:gd name="connsiteY4" fmla="*/ 9912 h 10000"/>
                      <a:gd name="connsiteX5" fmla="*/ 603 w 5420"/>
                      <a:gd name="connsiteY5" fmla="*/ 44 h 10000"/>
                      <a:gd name="connsiteX0" fmla="*/ 1112 w 9999"/>
                      <a:gd name="connsiteY0" fmla="*/ 9912 h 11176"/>
                      <a:gd name="connsiteX1" fmla="*/ 1112 w 9999"/>
                      <a:gd name="connsiteY1" fmla="*/ 44 h 11176"/>
                      <a:gd name="connsiteX2" fmla="*/ 9999 w 9999"/>
                      <a:gd name="connsiteY2" fmla="*/ 0 h 11176"/>
                      <a:gd name="connsiteX3" fmla="*/ 8034 w 9999"/>
                      <a:gd name="connsiteY3" fmla="*/ 4956 h 11176"/>
                      <a:gd name="connsiteX4" fmla="*/ 9997 w 9999"/>
                      <a:gd name="connsiteY4" fmla="*/ 10000 h 11176"/>
                      <a:gd name="connsiteX5" fmla="*/ 2783 w 9999"/>
                      <a:gd name="connsiteY5" fmla="*/ 11176 h 11176"/>
                      <a:gd name="connsiteX0" fmla="*/ 1112 w 10000"/>
                      <a:gd name="connsiteY0" fmla="*/ 8869 h 8948"/>
                      <a:gd name="connsiteX1" fmla="*/ 1112 w 10000"/>
                      <a:gd name="connsiteY1" fmla="*/ 39 h 8948"/>
                      <a:gd name="connsiteX2" fmla="*/ 10000 w 10000"/>
                      <a:gd name="connsiteY2" fmla="*/ 0 h 8948"/>
                      <a:gd name="connsiteX3" fmla="*/ 8035 w 10000"/>
                      <a:gd name="connsiteY3" fmla="*/ 4435 h 8948"/>
                      <a:gd name="connsiteX4" fmla="*/ 9998 w 10000"/>
                      <a:gd name="connsiteY4" fmla="*/ 8948 h 8948"/>
                      <a:gd name="connsiteX0" fmla="*/ 0 w 8888"/>
                      <a:gd name="connsiteY0" fmla="*/ 44 h 10000"/>
                      <a:gd name="connsiteX1" fmla="*/ 8888 w 8888"/>
                      <a:gd name="connsiteY1" fmla="*/ 0 h 10000"/>
                      <a:gd name="connsiteX2" fmla="*/ 6923 w 8888"/>
                      <a:gd name="connsiteY2" fmla="*/ 4956 h 10000"/>
                      <a:gd name="connsiteX3" fmla="*/ 8886 w 8888"/>
                      <a:gd name="connsiteY3" fmla="*/ 10000 h 10000"/>
                      <a:gd name="connsiteX0" fmla="*/ 2211 w 2211"/>
                      <a:gd name="connsiteY0" fmla="*/ 0 h 10000"/>
                      <a:gd name="connsiteX1" fmla="*/ 0 w 2211"/>
                      <a:gd name="connsiteY1" fmla="*/ 4956 h 10000"/>
                      <a:gd name="connsiteX2" fmla="*/ 2209 w 2211"/>
                      <a:gd name="connsiteY2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1" h="10000">
                        <a:moveTo>
                          <a:pt x="2211" y="0"/>
                        </a:moveTo>
                        <a:cubicBezTo>
                          <a:pt x="739" y="0"/>
                          <a:pt x="0" y="3289"/>
                          <a:pt x="0" y="4956"/>
                        </a:cubicBezTo>
                        <a:cubicBezTo>
                          <a:pt x="0" y="6622"/>
                          <a:pt x="737" y="10000"/>
                          <a:pt x="2209" y="1000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Stored Data 71">
                    <a:extLst>
                      <a:ext uri="{FF2B5EF4-FFF2-40B4-BE49-F238E27FC236}">
                        <a16:creationId xmlns:a16="http://schemas.microsoft.com/office/drawing/2014/main" id="{B1F7854D-B512-784E-8AA0-7A78F63F192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911116" y="5435203"/>
                    <a:ext cx="107530" cy="723601"/>
                  </a:xfrm>
                  <a:custGeom>
                    <a:avLst/>
                    <a:gdLst>
                      <a:gd name="connsiteX0" fmla="*/ 1667 w 10000"/>
                      <a:gd name="connsiteY0" fmla="*/ 0 h 10000"/>
                      <a:gd name="connsiteX1" fmla="*/ 1000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4932 w 13265"/>
                      <a:gd name="connsiteY0" fmla="*/ 0 h 10000"/>
                      <a:gd name="connsiteX1" fmla="*/ 13265 w 13265"/>
                      <a:gd name="connsiteY1" fmla="*/ 0 h 10000"/>
                      <a:gd name="connsiteX2" fmla="*/ 11598 w 13265"/>
                      <a:gd name="connsiteY2" fmla="*/ 5000 h 10000"/>
                      <a:gd name="connsiteX3" fmla="*/ 13265 w 13265"/>
                      <a:gd name="connsiteY3" fmla="*/ 10000 h 10000"/>
                      <a:gd name="connsiteX4" fmla="*/ 4932 w 13265"/>
                      <a:gd name="connsiteY4" fmla="*/ 10000 h 10000"/>
                      <a:gd name="connsiteX5" fmla="*/ 0 w 13265"/>
                      <a:gd name="connsiteY5" fmla="*/ 5084 h 10000"/>
                      <a:gd name="connsiteX6" fmla="*/ 4932 w 13265"/>
                      <a:gd name="connsiteY6" fmla="*/ 0 h 10000"/>
                      <a:gd name="connsiteX0" fmla="*/ 5226 w 13559"/>
                      <a:gd name="connsiteY0" fmla="*/ 0 h 10000"/>
                      <a:gd name="connsiteX1" fmla="*/ 13559 w 13559"/>
                      <a:gd name="connsiteY1" fmla="*/ 0 h 10000"/>
                      <a:gd name="connsiteX2" fmla="*/ 11892 w 13559"/>
                      <a:gd name="connsiteY2" fmla="*/ 5000 h 10000"/>
                      <a:gd name="connsiteX3" fmla="*/ 13559 w 13559"/>
                      <a:gd name="connsiteY3" fmla="*/ 10000 h 10000"/>
                      <a:gd name="connsiteX4" fmla="*/ 5226 w 13559"/>
                      <a:gd name="connsiteY4" fmla="*/ 10000 h 10000"/>
                      <a:gd name="connsiteX5" fmla="*/ 294 w 13559"/>
                      <a:gd name="connsiteY5" fmla="*/ 5084 h 10000"/>
                      <a:gd name="connsiteX6" fmla="*/ 5226 w 13559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4933 w 13266"/>
                      <a:gd name="connsiteY4" fmla="*/ 10000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4933 w 13266"/>
                      <a:gd name="connsiteY4" fmla="*/ 10000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4966 w 13299"/>
                      <a:gd name="connsiteY0" fmla="*/ 0 h 10000"/>
                      <a:gd name="connsiteX1" fmla="*/ 13299 w 13299"/>
                      <a:gd name="connsiteY1" fmla="*/ 0 h 10000"/>
                      <a:gd name="connsiteX2" fmla="*/ 11632 w 13299"/>
                      <a:gd name="connsiteY2" fmla="*/ 5000 h 10000"/>
                      <a:gd name="connsiteX3" fmla="*/ 13299 w 13299"/>
                      <a:gd name="connsiteY3" fmla="*/ 10000 h 10000"/>
                      <a:gd name="connsiteX4" fmla="*/ 7782 w 13299"/>
                      <a:gd name="connsiteY4" fmla="*/ 10000 h 10000"/>
                      <a:gd name="connsiteX5" fmla="*/ 34 w 13299"/>
                      <a:gd name="connsiteY5" fmla="*/ 5084 h 10000"/>
                      <a:gd name="connsiteX6" fmla="*/ 4966 w 13299"/>
                      <a:gd name="connsiteY6" fmla="*/ 0 h 10000"/>
                      <a:gd name="connsiteX0" fmla="*/ 4947 w 13280"/>
                      <a:gd name="connsiteY0" fmla="*/ 0 h 10000"/>
                      <a:gd name="connsiteX1" fmla="*/ 13280 w 13280"/>
                      <a:gd name="connsiteY1" fmla="*/ 0 h 10000"/>
                      <a:gd name="connsiteX2" fmla="*/ 11613 w 13280"/>
                      <a:gd name="connsiteY2" fmla="*/ 5000 h 10000"/>
                      <a:gd name="connsiteX3" fmla="*/ 13280 w 13280"/>
                      <a:gd name="connsiteY3" fmla="*/ 10000 h 10000"/>
                      <a:gd name="connsiteX4" fmla="*/ 6702 w 13280"/>
                      <a:gd name="connsiteY4" fmla="*/ 9832 h 10000"/>
                      <a:gd name="connsiteX5" fmla="*/ 15 w 13280"/>
                      <a:gd name="connsiteY5" fmla="*/ 5084 h 10000"/>
                      <a:gd name="connsiteX6" fmla="*/ 4947 w 13280"/>
                      <a:gd name="connsiteY6" fmla="*/ 0 h 10000"/>
                      <a:gd name="connsiteX0" fmla="*/ 4933 w 13266"/>
                      <a:gd name="connsiteY0" fmla="*/ 0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4933 w 13266"/>
                      <a:gd name="connsiteY6" fmla="*/ 0 h 10000"/>
                      <a:gd name="connsiteX0" fmla="*/ 5711 w 13268"/>
                      <a:gd name="connsiteY0" fmla="*/ 126 h 10000"/>
                      <a:gd name="connsiteX1" fmla="*/ 13268 w 13268"/>
                      <a:gd name="connsiteY1" fmla="*/ 0 h 10000"/>
                      <a:gd name="connsiteX2" fmla="*/ 11601 w 13268"/>
                      <a:gd name="connsiteY2" fmla="*/ 5000 h 10000"/>
                      <a:gd name="connsiteX3" fmla="*/ 13268 w 13268"/>
                      <a:gd name="connsiteY3" fmla="*/ 10000 h 10000"/>
                      <a:gd name="connsiteX4" fmla="*/ 6690 w 13268"/>
                      <a:gd name="connsiteY4" fmla="*/ 9832 h 10000"/>
                      <a:gd name="connsiteX5" fmla="*/ 3 w 13268"/>
                      <a:gd name="connsiteY5" fmla="*/ 5084 h 10000"/>
                      <a:gd name="connsiteX6" fmla="*/ 5711 w 13268"/>
                      <a:gd name="connsiteY6" fmla="*/ 126 h 10000"/>
                      <a:gd name="connsiteX0" fmla="*/ 5709 w 13266"/>
                      <a:gd name="connsiteY0" fmla="*/ 126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5709 w 13266"/>
                      <a:gd name="connsiteY6" fmla="*/ 126 h 10000"/>
                      <a:gd name="connsiteX0" fmla="*/ 5709 w 13266"/>
                      <a:gd name="connsiteY0" fmla="*/ 126 h 10000"/>
                      <a:gd name="connsiteX1" fmla="*/ 13266 w 13266"/>
                      <a:gd name="connsiteY1" fmla="*/ 0 h 10000"/>
                      <a:gd name="connsiteX2" fmla="*/ 11599 w 13266"/>
                      <a:gd name="connsiteY2" fmla="*/ 5000 h 10000"/>
                      <a:gd name="connsiteX3" fmla="*/ 13266 w 13266"/>
                      <a:gd name="connsiteY3" fmla="*/ 10000 h 10000"/>
                      <a:gd name="connsiteX4" fmla="*/ 6688 w 13266"/>
                      <a:gd name="connsiteY4" fmla="*/ 9832 h 10000"/>
                      <a:gd name="connsiteX5" fmla="*/ 1 w 13266"/>
                      <a:gd name="connsiteY5" fmla="*/ 5084 h 10000"/>
                      <a:gd name="connsiteX6" fmla="*/ 5709 w 13266"/>
                      <a:gd name="connsiteY6" fmla="*/ 126 h 10000"/>
                      <a:gd name="connsiteX0" fmla="*/ 6688 w 13265"/>
                      <a:gd name="connsiteY0" fmla="*/ 42 h 10000"/>
                      <a:gd name="connsiteX1" fmla="*/ 13265 w 13265"/>
                      <a:gd name="connsiteY1" fmla="*/ 0 h 10000"/>
                      <a:gd name="connsiteX2" fmla="*/ 11598 w 13265"/>
                      <a:gd name="connsiteY2" fmla="*/ 5000 h 10000"/>
                      <a:gd name="connsiteX3" fmla="*/ 13265 w 13265"/>
                      <a:gd name="connsiteY3" fmla="*/ 10000 h 10000"/>
                      <a:gd name="connsiteX4" fmla="*/ 6687 w 13265"/>
                      <a:gd name="connsiteY4" fmla="*/ 9832 h 10000"/>
                      <a:gd name="connsiteX5" fmla="*/ 0 w 13265"/>
                      <a:gd name="connsiteY5" fmla="*/ 5084 h 10000"/>
                      <a:gd name="connsiteX6" fmla="*/ 6688 w 13265"/>
                      <a:gd name="connsiteY6" fmla="*/ 42 h 10000"/>
                      <a:gd name="connsiteX0" fmla="*/ 6688 w 13265"/>
                      <a:gd name="connsiteY0" fmla="*/ 42 h 9832"/>
                      <a:gd name="connsiteX1" fmla="*/ 13265 w 13265"/>
                      <a:gd name="connsiteY1" fmla="*/ 0 h 9832"/>
                      <a:gd name="connsiteX2" fmla="*/ 11598 w 13265"/>
                      <a:gd name="connsiteY2" fmla="*/ 5000 h 9832"/>
                      <a:gd name="connsiteX3" fmla="*/ 11387 w 13265"/>
                      <a:gd name="connsiteY3" fmla="*/ 9790 h 9832"/>
                      <a:gd name="connsiteX4" fmla="*/ 6687 w 13265"/>
                      <a:gd name="connsiteY4" fmla="*/ 9832 h 9832"/>
                      <a:gd name="connsiteX5" fmla="*/ 0 w 13265"/>
                      <a:gd name="connsiteY5" fmla="*/ 5084 h 9832"/>
                      <a:gd name="connsiteX6" fmla="*/ 6688 w 13265"/>
                      <a:gd name="connsiteY6" fmla="*/ 42 h 9832"/>
                      <a:gd name="connsiteX0" fmla="*/ 5042 w 10000"/>
                      <a:gd name="connsiteY0" fmla="*/ 43 h 10000"/>
                      <a:gd name="connsiteX1" fmla="*/ 10000 w 10000"/>
                      <a:gd name="connsiteY1" fmla="*/ 0 h 10000"/>
                      <a:gd name="connsiteX2" fmla="*/ 8743 w 10000"/>
                      <a:gd name="connsiteY2" fmla="*/ 5085 h 10000"/>
                      <a:gd name="connsiteX3" fmla="*/ 9692 w 10000"/>
                      <a:gd name="connsiteY3" fmla="*/ 10000 h 10000"/>
                      <a:gd name="connsiteX4" fmla="*/ 5041 w 10000"/>
                      <a:gd name="connsiteY4" fmla="*/ 10000 h 10000"/>
                      <a:gd name="connsiteX5" fmla="*/ 0 w 10000"/>
                      <a:gd name="connsiteY5" fmla="*/ 5171 h 10000"/>
                      <a:gd name="connsiteX6" fmla="*/ 5042 w 10000"/>
                      <a:gd name="connsiteY6" fmla="*/ 43 h 10000"/>
                      <a:gd name="connsiteX0" fmla="*/ 5042 w 10000"/>
                      <a:gd name="connsiteY0" fmla="*/ 43 h 10000"/>
                      <a:gd name="connsiteX1" fmla="*/ 10000 w 10000"/>
                      <a:gd name="connsiteY1" fmla="*/ 0 h 10000"/>
                      <a:gd name="connsiteX2" fmla="*/ 8743 w 10000"/>
                      <a:gd name="connsiteY2" fmla="*/ 5085 h 10000"/>
                      <a:gd name="connsiteX3" fmla="*/ 9784 w 10000"/>
                      <a:gd name="connsiteY3" fmla="*/ 10000 h 10000"/>
                      <a:gd name="connsiteX4" fmla="*/ 5041 w 10000"/>
                      <a:gd name="connsiteY4" fmla="*/ 10000 h 10000"/>
                      <a:gd name="connsiteX5" fmla="*/ 0 w 10000"/>
                      <a:gd name="connsiteY5" fmla="*/ 5171 h 10000"/>
                      <a:gd name="connsiteX6" fmla="*/ 5042 w 10000"/>
                      <a:gd name="connsiteY6" fmla="*/ 43 h 10000"/>
                      <a:gd name="connsiteX0" fmla="*/ 5042 w 9784"/>
                      <a:gd name="connsiteY0" fmla="*/ 0 h 9957"/>
                      <a:gd name="connsiteX1" fmla="*/ 9415 w 9784"/>
                      <a:gd name="connsiteY1" fmla="*/ 171 h 9957"/>
                      <a:gd name="connsiteX2" fmla="*/ 8743 w 9784"/>
                      <a:gd name="connsiteY2" fmla="*/ 5042 h 9957"/>
                      <a:gd name="connsiteX3" fmla="*/ 9784 w 9784"/>
                      <a:gd name="connsiteY3" fmla="*/ 9957 h 9957"/>
                      <a:gd name="connsiteX4" fmla="*/ 5041 w 9784"/>
                      <a:gd name="connsiteY4" fmla="*/ 9957 h 9957"/>
                      <a:gd name="connsiteX5" fmla="*/ 0 w 9784"/>
                      <a:gd name="connsiteY5" fmla="*/ 5128 h 9957"/>
                      <a:gd name="connsiteX6" fmla="*/ 5042 w 9784"/>
                      <a:gd name="connsiteY6" fmla="*/ 0 h 9957"/>
                      <a:gd name="connsiteX0" fmla="*/ 5153 w 10000"/>
                      <a:gd name="connsiteY0" fmla="*/ 0 h 10000"/>
                      <a:gd name="connsiteX1" fmla="*/ 9875 w 10000"/>
                      <a:gd name="connsiteY1" fmla="*/ 172 h 10000"/>
                      <a:gd name="connsiteX2" fmla="*/ 8936 w 10000"/>
                      <a:gd name="connsiteY2" fmla="*/ 5064 h 10000"/>
                      <a:gd name="connsiteX3" fmla="*/ 10000 w 10000"/>
                      <a:gd name="connsiteY3" fmla="*/ 10000 h 10000"/>
                      <a:gd name="connsiteX4" fmla="*/ 5152 w 10000"/>
                      <a:gd name="connsiteY4" fmla="*/ 10000 h 10000"/>
                      <a:gd name="connsiteX5" fmla="*/ 0 w 10000"/>
                      <a:gd name="connsiteY5" fmla="*/ 5150 h 10000"/>
                      <a:gd name="connsiteX6" fmla="*/ 5153 w 10000"/>
                      <a:gd name="connsiteY6" fmla="*/ 0 h 10000"/>
                      <a:gd name="connsiteX0" fmla="*/ 5153 w 10001"/>
                      <a:gd name="connsiteY0" fmla="*/ 0 h 10000"/>
                      <a:gd name="connsiteX1" fmla="*/ 10001 w 10001"/>
                      <a:gd name="connsiteY1" fmla="*/ 215 h 10000"/>
                      <a:gd name="connsiteX2" fmla="*/ 8936 w 10001"/>
                      <a:gd name="connsiteY2" fmla="*/ 5064 h 10000"/>
                      <a:gd name="connsiteX3" fmla="*/ 10000 w 10001"/>
                      <a:gd name="connsiteY3" fmla="*/ 10000 h 10000"/>
                      <a:gd name="connsiteX4" fmla="*/ 5152 w 10001"/>
                      <a:gd name="connsiteY4" fmla="*/ 10000 h 10000"/>
                      <a:gd name="connsiteX5" fmla="*/ 0 w 10001"/>
                      <a:gd name="connsiteY5" fmla="*/ 5150 h 10000"/>
                      <a:gd name="connsiteX6" fmla="*/ 5153 w 10001"/>
                      <a:gd name="connsiteY6" fmla="*/ 0 h 10000"/>
                      <a:gd name="connsiteX0" fmla="*/ 5184 w 10001"/>
                      <a:gd name="connsiteY0" fmla="*/ 43 h 9785"/>
                      <a:gd name="connsiteX1" fmla="*/ 10001 w 10001"/>
                      <a:gd name="connsiteY1" fmla="*/ 0 h 9785"/>
                      <a:gd name="connsiteX2" fmla="*/ 8936 w 10001"/>
                      <a:gd name="connsiteY2" fmla="*/ 4849 h 9785"/>
                      <a:gd name="connsiteX3" fmla="*/ 10000 w 10001"/>
                      <a:gd name="connsiteY3" fmla="*/ 9785 h 9785"/>
                      <a:gd name="connsiteX4" fmla="*/ 5152 w 10001"/>
                      <a:gd name="connsiteY4" fmla="*/ 9785 h 9785"/>
                      <a:gd name="connsiteX5" fmla="*/ 0 w 10001"/>
                      <a:gd name="connsiteY5" fmla="*/ 4935 h 9785"/>
                      <a:gd name="connsiteX6" fmla="*/ 5184 w 10001"/>
                      <a:gd name="connsiteY6" fmla="*/ 43 h 9785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51 w 10000"/>
                      <a:gd name="connsiteY4" fmla="*/ 10000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340 w 10000"/>
                      <a:gd name="connsiteY4" fmla="*/ 9956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340 w 10000"/>
                      <a:gd name="connsiteY4" fmla="*/ 9956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5183 w 10000"/>
                      <a:gd name="connsiteY0" fmla="*/ 44 h 10000"/>
                      <a:gd name="connsiteX1" fmla="*/ 10000 w 10000"/>
                      <a:gd name="connsiteY1" fmla="*/ 0 h 10000"/>
                      <a:gd name="connsiteX2" fmla="*/ 8935 w 10000"/>
                      <a:gd name="connsiteY2" fmla="*/ 4956 h 10000"/>
                      <a:gd name="connsiteX3" fmla="*/ 9999 w 10000"/>
                      <a:gd name="connsiteY3" fmla="*/ 10000 h 10000"/>
                      <a:gd name="connsiteX4" fmla="*/ 5183 w 10000"/>
                      <a:gd name="connsiteY4" fmla="*/ 9912 h 10000"/>
                      <a:gd name="connsiteX5" fmla="*/ 0 w 10000"/>
                      <a:gd name="connsiteY5" fmla="*/ 5043 h 10000"/>
                      <a:gd name="connsiteX6" fmla="*/ 5183 w 10000"/>
                      <a:gd name="connsiteY6" fmla="*/ 44 h 10000"/>
                      <a:gd name="connsiteX0" fmla="*/ 603 w 5420"/>
                      <a:gd name="connsiteY0" fmla="*/ 44 h 10000"/>
                      <a:gd name="connsiteX1" fmla="*/ 5420 w 5420"/>
                      <a:gd name="connsiteY1" fmla="*/ 0 h 10000"/>
                      <a:gd name="connsiteX2" fmla="*/ 4355 w 5420"/>
                      <a:gd name="connsiteY2" fmla="*/ 4956 h 10000"/>
                      <a:gd name="connsiteX3" fmla="*/ 5419 w 5420"/>
                      <a:gd name="connsiteY3" fmla="*/ 10000 h 10000"/>
                      <a:gd name="connsiteX4" fmla="*/ 603 w 5420"/>
                      <a:gd name="connsiteY4" fmla="*/ 9912 h 10000"/>
                      <a:gd name="connsiteX5" fmla="*/ 603 w 5420"/>
                      <a:gd name="connsiteY5" fmla="*/ 44 h 10000"/>
                      <a:gd name="connsiteX0" fmla="*/ 1112 w 9999"/>
                      <a:gd name="connsiteY0" fmla="*/ 9912 h 11176"/>
                      <a:gd name="connsiteX1" fmla="*/ 1112 w 9999"/>
                      <a:gd name="connsiteY1" fmla="*/ 44 h 11176"/>
                      <a:gd name="connsiteX2" fmla="*/ 9999 w 9999"/>
                      <a:gd name="connsiteY2" fmla="*/ 0 h 11176"/>
                      <a:gd name="connsiteX3" fmla="*/ 8034 w 9999"/>
                      <a:gd name="connsiteY3" fmla="*/ 4956 h 11176"/>
                      <a:gd name="connsiteX4" fmla="*/ 9997 w 9999"/>
                      <a:gd name="connsiteY4" fmla="*/ 10000 h 11176"/>
                      <a:gd name="connsiteX5" fmla="*/ 2783 w 9999"/>
                      <a:gd name="connsiteY5" fmla="*/ 11176 h 11176"/>
                      <a:gd name="connsiteX0" fmla="*/ 1112 w 10000"/>
                      <a:gd name="connsiteY0" fmla="*/ 8869 h 8948"/>
                      <a:gd name="connsiteX1" fmla="*/ 1112 w 10000"/>
                      <a:gd name="connsiteY1" fmla="*/ 39 h 8948"/>
                      <a:gd name="connsiteX2" fmla="*/ 10000 w 10000"/>
                      <a:gd name="connsiteY2" fmla="*/ 0 h 8948"/>
                      <a:gd name="connsiteX3" fmla="*/ 8035 w 10000"/>
                      <a:gd name="connsiteY3" fmla="*/ 4435 h 8948"/>
                      <a:gd name="connsiteX4" fmla="*/ 9998 w 10000"/>
                      <a:gd name="connsiteY4" fmla="*/ 8948 h 8948"/>
                      <a:gd name="connsiteX0" fmla="*/ 0 w 8888"/>
                      <a:gd name="connsiteY0" fmla="*/ 44 h 10000"/>
                      <a:gd name="connsiteX1" fmla="*/ 8888 w 8888"/>
                      <a:gd name="connsiteY1" fmla="*/ 0 h 10000"/>
                      <a:gd name="connsiteX2" fmla="*/ 6923 w 8888"/>
                      <a:gd name="connsiteY2" fmla="*/ 4956 h 10000"/>
                      <a:gd name="connsiteX3" fmla="*/ 8886 w 8888"/>
                      <a:gd name="connsiteY3" fmla="*/ 10000 h 10000"/>
                      <a:gd name="connsiteX0" fmla="*/ 2211 w 2211"/>
                      <a:gd name="connsiteY0" fmla="*/ 0 h 10000"/>
                      <a:gd name="connsiteX1" fmla="*/ 0 w 2211"/>
                      <a:gd name="connsiteY1" fmla="*/ 4956 h 10000"/>
                      <a:gd name="connsiteX2" fmla="*/ 2209 w 2211"/>
                      <a:gd name="connsiteY2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1" h="10000">
                        <a:moveTo>
                          <a:pt x="2211" y="0"/>
                        </a:moveTo>
                        <a:cubicBezTo>
                          <a:pt x="739" y="0"/>
                          <a:pt x="0" y="3289"/>
                          <a:pt x="0" y="4956"/>
                        </a:cubicBezTo>
                        <a:cubicBezTo>
                          <a:pt x="0" y="6622"/>
                          <a:pt x="737" y="10000"/>
                          <a:pt x="2209" y="1000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CBE5FA4A-A0D0-4448-9D18-AF08B35975B9}"/>
                    </a:ext>
                  </a:extLst>
                </p:cNvPr>
                <p:cNvGrpSpPr/>
                <p:nvPr/>
              </p:nvGrpSpPr>
              <p:grpSpPr>
                <a:xfrm>
                  <a:off x="8524804" y="5740592"/>
                  <a:ext cx="380776" cy="117436"/>
                  <a:chOff x="1486315" y="1289057"/>
                  <a:chExt cx="380776" cy="117436"/>
                </a:xfrm>
              </p:grpSpPr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E1F147C1-47B7-794E-9617-9525409092A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603168" y="1347775"/>
                    <a:ext cx="263923" cy="90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46688D80-7A60-E043-9FCC-235F743DA357}"/>
                      </a:ext>
                    </a:extLst>
                  </p:cNvPr>
                  <p:cNvSpPr/>
                  <p:nvPr/>
                </p:nvSpPr>
                <p:spPr>
                  <a:xfrm>
                    <a:off x="1486315" y="1289057"/>
                    <a:ext cx="120028" cy="11743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C39A753-4975-A848-B9A3-7551FBB9F94B}"/>
                  </a:ext>
                </a:extLst>
              </p:cNvPr>
              <p:cNvGrpSpPr/>
              <p:nvPr/>
            </p:nvGrpSpPr>
            <p:grpSpPr>
              <a:xfrm>
                <a:off x="5643012" y="3830765"/>
                <a:ext cx="829073" cy="1169551"/>
                <a:chOff x="851338" y="3037490"/>
                <a:chExt cx="829073" cy="1169551"/>
              </a:xfrm>
            </p:grpSpPr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6EB7D661-923C-3844-B1A9-4C15F3517BC0}"/>
                    </a:ext>
                  </a:extLst>
                </p:cNvPr>
                <p:cNvSpPr txBox="1"/>
                <p:nvPr/>
              </p:nvSpPr>
              <p:spPr>
                <a:xfrm>
                  <a:off x="851338" y="3037490"/>
                  <a:ext cx="829073" cy="11695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A B Z</a:t>
                  </a:r>
                </a:p>
                <a:p>
                  <a:r>
                    <a:rPr lang="en-US" dirty="0">
                      <a:latin typeface="Courier" pitchFamily="2" charset="0"/>
                    </a:rPr>
                    <a:t>0 0 1</a:t>
                  </a:r>
                </a:p>
                <a:p>
                  <a:r>
                    <a:rPr lang="en-US" dirty="0">
                      <a:latin typeface="Courier" pitchFamily="2" charset="0"/>
                    </a:rPr>
                    <a:t>0 1 0</a:t>
                  </a:r>
                </a:p>
                <a:p>
                  <a:r>
                    <a:rPr lang="en-US" dirty="0">
                      <a:latin typeface="Courier" pitchFamily="2" charset="0"/>
                    </a:rPr>
                    <a:t>1 0 0 </a:t>
                  </a:r>
                </a:p>
                <a:p>
                  <a:r>
                    <a:rPr lang="en-US" dirty="0">
                      <a:latin typeface="Courier" pitchFamily="2" charset="0"/>
                    </a:rPr>
                    <a:t>1 1 1</a:t>
                  </a:r>
                </a:p>
              </p:txBody>
            </p: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D0C9689B-6153-8346-B1E7-E228AB787177}"/>
                    </a:ext>
                  </a:extLst>
                </p:cNvPr>
                <p:cNvCxnSpPr/>
                <p:nvPr/>
              </p:nvCxnSpPr>
              <p:spPr>
                <a:xfrm>
                  <a:off x="882869" y="3268717"/>
                  <a:ext cx="62011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6AD3CD31-CA2D-6740-94C4-46E021E874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13795" y="3111063"/>
                  <a:ext cx="0" cy="10195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7514886-DBD6-AD4B-989C-3A3E119F418B}"/>
                  </a:ext>
                </a:extLst>
              </p:cNvPr>
              <p:cNvSpPr txBox="1"/>
              <p:nvPr/>
            </p:nvSpPr>
            <p:spPr>
              <a:xfrm>
                <a:off x="5394205" y="2984957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</a:t>
                </a:r>
                <a:endParaRPr lang="en-US" dirty="0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1502DEC-04D1-EA48-ABA6-5E327643B04D}"/>
                  </a:ext>
                </a:extLst>
              </p:cNvPr>
              <p:cNvSpPr txBox="1"/>
              <p:nvPr/>
            </p:nvSpPr>
            <p:spPr>
              <a:xfrm>
                <a:off x="5398617" y="3187267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</a:t>
                </a:r>
                <a:endParaRPr lang="en-US" dirty="0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43F1CB1-69CC-FC48-B9E3-BF34E091A8B6}"/>
                  </a:ext>
                </a:extLst>
              </p:cNvPr>
              <p:cNvSpPr txBox="1"/>
              <p:nvPr/>
            </p:nvSpPr>
            <p:spPr>
              <a:xfrm>
                <a:off x="6465282" y="3094267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Z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C3E73556-B5AD-E74D-8749-A5B7FE453C7C}"/>
                      </a:ext>
                    </a:extLst>
                  </p:cNvPr>
                  <p:cNvSpPr txBox="1"/>
                  <p:nvPr/>
                </p:nvSpPr>
                <p:spPr>
                  <a:xfrm>
                    <a:off x="5558145" y="3570214"/>
                    <a:ext cx="890950" cy="22153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151DCAF1-F097-304E-B532-814B37EF51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8145" y="3570214"/>
                    <a:ext cx="890950" cy="22153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817" r="-2817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DF842A63-361F-A445-A484-F35F25E81636}"/>
                </a:ext>
              </a:extLst>
            </p:cNvPr>
            <p:cNvSpPr txBox="1"/>
            <p:nvPr/>
          </p:nvSpPr>
          <p:spPr>
            <a:xfrm>
              <a:off x="4213885" y="2711372"/>
              <a:ext cx="694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NAND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4B33CF7-16F2-8847-B4FB-A6B36C7D0BB8}"/>
                </a:ext>
              </a:extLst>
            </p:cNvPr>
            <p:cNvSpPr txBox="1"/>
            <p:nvPr/>
          </p:nvSpPr>
          <p:spPr>
            <a:xfrm>
              <a:off x="5621581" y="2711372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5742859-A13D-7346-8E5E-A84BBCACCD60}"/>
                </a:ext>
              </a:extLst>
            </p:cNvPr>
            <p:cNvSpPr txBox="1"/>
            <p:nvPr/>
          </p:nvSpPr>
          <p:spPr>
            <a:xfrm>
              <a:off x="7100734" y="2711372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XNOR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47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riangle 46">
            <a:extLst>
              <a:ext uri="{FF2B5EF4-FFF2-40B4-BE49-F238E27FC236}">
                <a16:creationId xmlns:a16="http://schemas.microsoft.com/office/drawing/2014/main" id="{4021525B-F544-9444-A5A0-49EBBD1EBC9F}"/>
              </a:ext>
            </a:extLst>
          </p:cNvPr>
          <p:cNvSpPr/>
          <p:nvPr/>
        </p:nvSpPr>
        <p:spPr>
          <a:xfrm rot="5400000">
            <a:off x="1517209" y="1215578"/>
            <a:ext cx="4336933" cy="3314182"/>
          </a:xfrm>
          <a:prstGeom prst="triangle">
            <a:avLst/>
          </a:prstGeom>
          <a:solidFill>
            <a:schemeClr val="accent4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34687-C91B-4448-8E5B-39EC3E5BFB3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22BAC-55F0-2C46-9E86-4F2478C2FDBE}"/>
              </a:ext>
            </a:extLst>
          </p:cNvPr>
          <p:cNvSpPr/>
          <p:nvPr/>
        </p:nvSpPr>
        <p:spPr>
          <a:xfrm>
            <a:off x="2443650" y="1748041"/>
            <a:ext cx="735724" cy="735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BA4BF3-1011-6942-89B1-1119BE820A38}"/>
              </a:ext>
            </a:extLst>
          </p:cNvPr>
          <p:cNvCxnSpPr>
            <a:cxnSpLocks/>
          </p:cNvCxnSpPr>
          <p:nvPr/>
        </p:nvCxnSpPr>
        <p:spPr>
          <a:xfrm>
            <a:off x="2079286" y="2123128"/>
            <a:ext cx="543040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D31A93-004E-8447-B1BB-2A98DDB1A80C}"/>
              </a:ext>
            </a:extLst>
          </p:cNvPr>
          <p:cNvGrpSpPr/>
          <p:nvPr/>
        </p:nvGrpSpPr>
        <p:grpSpPr>
          <a:xfrm>
            <a:off x="2758960" y="1495793"/>
            <a:ext cx="94594" cy="427641"/>
            <a:chOff x="3394841" y="2091559"/>
            <a:chExt cx="94594" cy="42764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E9073E-7FA4-8D4A-9E8B-F4F3AEA9A67A}"/>
                </a:ext>
              </a:extLst>
            </p:cNvPr>
            <p:cNvCxnSpPr>
              <a:cxnSpLocks/>
            </p:cNvCxnSpPr>
            <p:nvPr/>
          </p:nvCxnSpPr>
          <p:spPr>
            <a:xfrm>
              <a:off x="3442138" y="2091559"/>
              <a:ext cx="0" cy="385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7914D78-9D4F-6B43-B9EC-ABB0189F4472}"/>
                </a:ext>
              </a:extLst>
            </p:cNvPr>
            <p:cNvSpPr/>
            <p:nvPr/>
          </p:nvSpPr>
          <p:spPr>
            <a:xfrm>
              <a:off x="3394841" y="2424606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E985E6-23CF-084B-A912-3B6369FE6C34}"/>
              </a:ext>
            </a:extLst>
          </p:cNvPr>
          <p:cNvGrpSpPr/>
          <p:nvPr/>
        </p:nvGrpSpPr>
        <p:grpSpPr>
          <a:xfrm rot="10800000">
            <a:off x="2758960" y="2336289"/>
            <a:ext cx="94594" cy="427641"/>
            <a:chOff x="3394841" y="2091559"/>
            <a:chExt cx="94594" cy="4276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9A8C051-6DC9-FE4C-9CF2-53966374EDE8}"/>
                </a:ext>
              </a:extLst>
            </p:cNvPr>
            <p:cNvCxnSpPr>
              <a:cxnSpLocks/>
            </p:cNvCxnSpPr>
            <p:nvPr/>
          </p:nvCxnSpPr>
          <p:spPr>
            <a:xfrm>
              <a:off x="3442138" y="2091559"/>
              <a:ext cx="0" cy="385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54DA333-9827-9E4E-A17B-29D468F23227}"/>
                </a:ext>
              </a:extLst>
            </p:cNvPr>
            <p:cNvSpPr/>
            <p:nvPr/>
          </p:nvSpPr>
          <p:spPr>
            <a:xfrm>
              <a:off x="3394841" y="2424606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E9CF6D3-DC33-F440-89AB-151F90051A5E}"/>
              </a:ext>
            </a:extLst>
          </p:cNvPr>
          <p:cNvSpPr txBox="1"/>
          <p:nvPr/>
        </p:nvSpPr>
        <p:spPr>
          <a:xfrm>
            <a:off x="2827276" y="180517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F26CBF-D85E-3747-99B6-2C8C1DF344DA}"/>
              </a:ext>
            </a:extLst>
          </p:cNvPr>
          <p:cNvSpPr txBox="1"/>
          <p:nvPr/>
        </p:nvSpPr>
        <p:spPr>
          <a:xfrm>
            <a:off x="2758959" y="1537235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532CE3-314B-B244-949D-7B17C1C6F6AA}"/>
              </a:ext>
            </a:extLst>
          </p:cNvPr>
          <p:cNvSpPr txBox="1"/>
          <p:nvPr/>
        </p:nvSpPr>
        <p:spPr>
          <a:xfrm>
            <a:off x="2758959" y="2448350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0873FF-A37A-464F-8095-BFF1B2B0C196}"/>
              </a:ext>
            </a:extLst>
          </p:cNvPr>
          <p:cNvSpPr txBox="1"/>
          <p:nvPr/>
        </p:nvSpPr>
        <p:spPr>
          <a:xfrm>
            <a:off x="2228668" y="1912924"/>
            <a:ext cx="2840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54167F6-54BE-8C4D-946B-E039C5E2BBD9}"/>
              </a:ext>
            </a:extLst>
          </p:cNvPr>
          <p:cNvSpPr/>
          <p:nvPr/>
        </p:nvSpPr>
        <p:spPr>
          <a:xfrm>
            <a:off x="2443148" y="3203422"/>
            <a:ext cx="735724" cy="735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6BD9BC-7E80-F143-A000-A0532E084184}"/>
              </a:ext>
            </a:extLst>
          </p:cNvPr>
          <p:cNvCxnSpPr>
            <a:cxnSpLocks/>
          </p:cNvCxnSpPr>
          <p:nvPr/>
        </p:nvCxnSpPr>
        <p:spPr>
          <a:xfrm>
            <a:off x="2079286" y="3578509"/>
            <a:ext cx="542538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A65716-7A68-8E4F-9CD5-AF353BC8750A}"/>
              </a:ext>
            </a:extLst>
          </p:cNvPr>
          <p:cNvGrpSpPr/>
          <p:nvPr/>
        </p:nvGrpSpPr>
        <p:grpSpPr>
          <a:xfrm>
            <a:off x="2758458" y="2951174"/>
            <a:ext cx="94594" cy="427641"/>
            <a:chOff x="3394841" y="2091559"/>
            <a:chExt cx="94594" cy="42764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9E34B31-2A9F-B24E-B4FD-D95BFC59B5E2}"/>
                </a:ext>
              </a:extLst>
            </p:cNvPr>
            <p:cNvCxnSpPr>
              <a:cxnSpLocks/>
            </p:cNvCxnSpPr>
            <p:nvPr/>
          </p:nvCxnSpPr>
          <p:spPr>
            <a:xfrm>
              <a:off x="3442138" y="2091559"/>
              <a:ext cx="0" cy="385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7D78F8-1605-4040-99D3-ABD64E6A5726}"/>
                </a:ext>
              </a:extLst>
            </p:cNvPr>
            <p:cNvSpPr/>
            <p:nvPr/>
          </p:nvSpPr>
          <p:spPr>
            <a:xfrm>
              <a:off x="3394841" y="2424606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E09D8C-C423-A44A-8EB7-411E0C2CB13B}"/>
              </a:ext>
            </a:extLst>
          </p:cNvPr>
          <p:cNvGrpSpPr/>
          <p:nvPr/>
        </p:nvGrpSpPr>
        <p:grpSpPr>
          <a:xfrm rot="10800000">
            <a:off x="2758458" y="3791670"/>
            <a:ext cx="94594" cy="427641"/>
            <a:chOff x="3394841" y="2091559"/>
            <a:chExt cx="94594" cy="42764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6CF05B9-289D-E046-ACC5-1D81B56A7640}"/>
                </a:ext>
              </a:extLst>
            </p:cNvPr>
            <p:cNvCxnSpPr>
              <a:cxnSpLocks/>
            </p:cNvCxnSpPr>
            <p:nvPr/>
          </p:nvCxnSpPr>
          <p:spPr>
            <a:xfrm>
              <a:off x="3442138" y="2091559"/>
              <a:ext cx="0" cy="385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EDB4578-C153-9B4D-B95F-9D7646A4CA6C}"/>
                </a:ext>
              </a:extLst>
            </p:cNvPr>
            <p:cNvSpPr/>
            <p:nvPr/>
          </p:nvSpPr>
          <p:spPr>
            <a:xfrm>
              <a:off x="3394841" y="2424606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120F79-FC54-4448-B304-E535348CDC15}"/>
              </a:ext>
            </a:extLst>
          </p:cNvPr>
          <p:cNvSpPr txBox="1"/>
          <p:nvPr/>
        </p:nvSpPr>
        <p:spPr>
          <a:xfrm>
            <a:off x="2826774" y="326055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4B649B-6DBE-004E-AC49-CDA5AD604D36}"/>
              </a:ext>
            </a:extLst>
          </p:cNvPr>
          <p:cNvSpPr txBox="1"/>
          <p:nvPr/>
        </p:nvSpPr>
        <p:spPr>
          <a:xfrm>
            <a:off x="2758457" y="3886264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A0DE6C-101C-1B41-8A7B-62BF41660851}"/>
              </a:ext>
            </a:extLst>
          </p:cNvPr>
          <p:cNvSpPr txBox="1"/>
          <p:nvPr/>
        </p:nvSpPr>
        <p:spPr>
          <a:xfrm>
            <a:off x="2754450" y="3000344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D06C3A-93AF-E34A-82A4-CCA24B5AD52F}"/>
              </a:ext>
            </a:extLst>
          </p:cNvPr>
          <p:cNvSpPr txBox="1"/>
          <p:nvPr/>
        </p:nvSpPr>
        <p:spPr>
          <a:xfrm>
            <a:off x="2218158" y="3371918"/>
            <a:ext cx="2840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5C60EB-0A03-7D48-8130-68F0B0737058}"/>
              </a:ext>
            </a:extLst>
          </p:cNvPr>
          <p:cNvCxnSpPr/>
          <p:nvPr/>
        </p:nvCxnSpPr>
        <p:spPr>
          <a:xfrm>
            <a:off x="2805754" y="2614827"/>
            <a:ext cx="0" cy="3960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AF6F5C-A27B-254E-B514-94A0DBEBD15E}"/>
              </a:ext>
            </a:extLst>
          </p:cNvPr>
          <p:cNvCxnSpPr>
            <a:cxnSpLocks/>
          </p:cNvCxnSpPr>
          <p:nvPr/>
        </p:nvCxnSpPr>
        <p:spPr>
          <a:xfrm flipH="1">
            <a:off x="2079286" y="2123128"/>
            <a:ext cx="6510" cy="14553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EB310D-0355-5E42-BF86-FCA54A9BEB1D}"/>
              </a:ext>
            </a:extLst>
          </p:cNvPr>
          <p:cNvCxnSpPr>
            <a:cxnSpLocks/>
          </p:cNvCxnSpPr>
          <p:nvPr/>
        </p:nvCxnSpPr>
        <p:spPr>
          <a:xfrm flipH="1">
            <a:off x="1629850" y="2859370"/>
            <a:ext cx="455946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B1FEC1-868E-334F-AC60-C621ADB2BC60}"/>
              </a:ext>
            </a:extLst>
          </p:cNvPr>
          <p:cNvCxnSpPr>
            <a:cxnSpLocks/>
            <a:stCxn id="34" idx="2"/>
            <a:endCxn id="44" idx="6"/>
          </p:cNvCxnSpPr>
          <p:nvPr/>
        </p:nvCxnSpPr>
        <p:spPr>
          <a:xfrm flipH="1">
            <a:off x="2858808" y="2853604"/>
            <a:ext cx="2843048" cy="52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313170A-06E9-9943-9D4E-0695714F1556}"/>
              </a:ext>
            </a:extLst>
          </p:cNvPr>
          <p:cNvSpPr txBox="1"/>
          <p:nvPr/>
        </p:nvSpPr>
        <p:spPr>
          <a:xfrm>
            <a:off x="2663728" y="419326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DB1248-8499-734E-8225-04EC33C7B11C}"/>
              </a:ext>
            </a:extLst>
          </p:cNvPr>
          <p:cNvSpPr txBox="1"/>
          <p:nvPr/>
        </p:nvSpPr>
        <p:spPr>
          <a:xfrm>
            <a:off x="2657794" y="117565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BD8974E-F9F1-4D4B-8DEF-975781185E6C}"/>
              </a:ext>
            </a:extLst>
          </p:cNvPr>
          <p:cNvSpPr/>
          <p:nvPr/>
        </p:nvSpPr>
        <p:spPr>
          <a:xfrm>
            <a:off x="1587062" y="2822068"/>
            <a:ext cx="94594" cy="94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E1F3A14-E610-644E-A547-CEDD0FF55463}"/>
              </a:ext>
            </a:extLst>
          </p:cNvPr>
          <p:cNvSpPr/>
          <p:nvPr/>
        </p:nvSpPr>
        <p:spPr>
          <a:xfrm>
            <a:off x="5701856" y="2806307"/>
            <a:ext cx="94594" cy="94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A6144-FE46-1A43-96C2-BAA3F7ADB788}"/>
              </a:ext>
            </a:extLst>
          </p:cNvPr>
          <p:cNvSpPr txBox="1"/>
          <p:nvPr/>
        </p:nvSpPr>
        <p:spPr>
          <a:xfrm>
            <a:off x="1304508" y="271022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4F616-F4FF-1944-8D73-1105F080355F}"/>
              </a:ext>
            </a:extLst>
          </p:cNvPr>
          <p:cNvSpPr txBox="1"/>
          <p:nvPr/>
        </p:nvSpPr>
        <p:spPr>
          <a:xfrm>
            <a:off x="5713563" y="269454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9651358-3E46-294A-8ACB-FDA08E7D609F}"/>
              </a:ext>
            </a:extLst>
          </p:cNvPr>
          <p:cNvSpPr/>
          <p:nvPr/>
        </p:nvSpPr>
        <p:spPr>
          <a:xfrm>
            <a:off x="2033747" y="2816812"/>
            <a:ext cx="94594" cy="94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BB980FF-6D03-094E-8AA7-A87FF8C347AB}"/>
              </a:ext>
            </a:extLst>
          </p:cNvPr>
          <p:cNvSpPr/>
          <p:nvPr/>
        </p:nvSpPr>
        <p:spPr>
          <a:xfrm>
            <a:off x="2764214" y="2811560"/>
            <a:ext cx="94594" cy="94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4B43FB7-D6DE-1B44-BCB0-C4CA981E3BCE}"/>
              </a:ext>
            </a:extLst>
          </p:cNvPr>
          <p:cNvSpPr/>
          <p:nvPr/>
        </p:nvSpPr>
        <p:spPr>
          <a:xfrm>
            <a:off x="5294231" y="2781912"/>
            <a:ext cx="153889" cy="153889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1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00DF2-C812-0E43-9D70-C08D2B0BF39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209D38-EC5B-CF4E-99CF-40A6AEBBBFE4}"/>
              </a:ext>
            </a:extLst>
          </p:cNvPr>
          <p:cNvGrpSpPr/>
          <p:nvPr/>
        </p:nvGrpSpPr>
        <p:grpSpPr>
          <a:xfrm>
            <a:off x="2220404" y="582768"/>
            <a:ext cx="3797465" cy="1241680"/>
            <a:chOff x="2838688" y="1632635"/>
            <a:chExt cx="3797465" cy="124168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9B4ED5E-1FDE-D644-811F-639AD0333C0C}"/>
                </a:ext>
              </a:extLst>
            </p:cNvPr>
            <p:cNvCxnSpPr>
              <a:cxnSpLocks/>
            </p:cNvCxnSpPr>
            <p:nvPr/>
          </p:nvCxnSpPr>
          <p:spPr>
            <a:xfrm>
              <a:off x="3096049" y="2746758"/>
              <a:ext cx="82300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3E213DD-AF58-2B47-A9C5-02A6409F3E92}"/>
                </a:ext>
              </a:extLst>
            </p:cNvPr>
            <p:cNvCxnSpPr/>
            <p:nvPr/>
          </p:nvCxnSpPr>
          <p:spPr>
            <a:xfrm flipV="1">
              <a:off x="3693351" y="2528179"/>
              <a:ext cx="225701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42742E-1E0C-8F4C-96EF-71DEE7050657}"/>
                </a:ext>
              </a:extLst>
            </p:cNvPr>
            <p:cNvCxnSpPr>
              <a:cxnSpLocks/>
            </p:cNvCxnSpPr>
            <p:nvPr/>
          </p:nvCxnSpPr>
          <p:spPr>
            <a:xfrm>
              <a:off x="3096049" y="1872653"/>
              <a:ext cx="82367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A525E20-4031-004E-A8AA-C169416B8F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5341" y="1869855"/>
              <a:ext cx="734652" cy="11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858FB76-CFEB-D549-BC2B-7C1135BF5333}"/>
                </a:ext>
              </a:extLst>
            </p:cNvPr>
            <p:cNvSpPr/>
            <p:nvPr/>
          </p:nvSpPr>
          <p:spPr>
            <a:xfrm>
              <a:off x="4331553" y="1833315"/>
              <a:ext cx="75794" cy="743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ADB6A691-1E1A-294B-974A-2FFBDD3F4701}"/>
                </a:ext>
              </a:extLst>
            </p:cNvPr>
            <p:cNvSpPr/>
            <p:nvPr/>
          </p:nvSpPr>
          <p:spPr>
            <a:xfrm rot="5400000">
              <a:off x="3880768" y="1665966"/>
              <a:ext cx="476503" cy="409841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08BE28-37CC-1F47-A6F5-145EBCF5FD5B}"/>
                </a:ext>
              </a:extLst>
            </p:cNvPr>
            <p:cNvCxnSpPr/>
            <p:nvPr/>
          </p:nvCxnSpPr>
          <p:spPr>
            <a:xfrm flipV="1">
              <a:off x="5045168" y="1869855"/>
              <a:ext cx="2373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68179D3-B5B5-CE47-9F02-DFAB5DD723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5678" y="2077609"/>
              <a:ext cx="0" cy="5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0A83ED-06F0-6B49-91A8-7066596A9E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7788" y="1876130"/>
              <a:ext cx="0" cy="652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4AB4939-71E5-B348-9CB3-3C7C7947BAF1}"/>
                </a:ext>
              </a:extLst>
            </p:cNvPr>
            <p:cNvSpPr/>
            <p:nvPr/>
          </p:nvSpPr>
          <p:spPr>
            <a:xfrm>
              <a:off x="3636580" y="1823587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A0DB91-E6C1-204D-B6C1-301009EA3CD8}"/>
                </a:ext>
              </a:extLst>
            </p:cNvPr>
            <p:cNvSpPr txBox="1"/>
            <p:nvPr/>
          </p:nvSpPr>
          <p:spPr>
            <a:xfrm>
              <a:off x="2838688" y="168993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4882FB-61B5-5348-ABB5-C3D9793B41C0}"/>
                </a:ext>
              </a:extLst>
            </p:cNvPr>
            <p:cNvSpPr txBox="1"/>
            <p:nvPr/>
          </p:nvSpPr>
          <p:spPr>
            <a:xfrm>
              <a:off x="2839552" y="256653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8E0C32-CE0D-0145-9FA4-371AEC4020E4}"/>
                </a:ext>
              </a:extLst>
            </p:cNvPr>
            <p:cNvSpPr txBox="1"/>
            <p:nvPr/>
          </p:nvSpPr>
          <p:spPr>
            <a:xfrm>
              <a:off x="6342483" y="182358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3A522E6-D29E-8440-81C2-1C96585216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44965" y="1767574"/>
              <a:ext cx="1329938" cy="384810"/>
              <a:chOff x="6930848" y="5434727"/>
              <a:chExt cx="2500832" cy="72360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ED4728E-6B4B-A94C-8E79-19547BE24A76}"/>
                  </a:ext>
                </a:extLst>
              </p:cNvPr>
              <p:cNvGrpSpPr/>
              <p:nvPr/>
            </p:nvGrpSpPr>
            <p:grpSpPr>
              <a:xfrm>
                <a:off x="6930848" y="5434727"/>
                <a:ext cx="1587423" cy="723601"/>
                <a:chOff x="3419838" y="5435921"/>
                <a:chExt cx="1587423" cy="72360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1B5772B9-342E-6A4B-BBDA-A5602DE41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19838" y="5984023"/>
                  <a:ext cx="670389" cy="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89C5C2C-3D2E-9B45-B4EF-FECE72122D01}"/>
                    </a:ext>
                  </a:extLst>
                </p:cNvPr>
                <p:cNvCxnSpPr/>
                <p:nvPr/>
              </p:nvCxnSpPr>
              <p:spPr>
                <a:xfrm flipV="1">
                  <a:off x="3675121" y="5620676"/>
                  <a:ext cx="415107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Stored Data 71">
                  <a:extLst>
                    <a:ext uri="{FF2B5EF4-FFF2-40B4-BE49-F238E27FC236}">
                      <a16:creationId xmlns:a16="http://schemas.microsoft.com/office/drawing/2014/main" id="{E579EA32-16B3-694F-8766-DC48E802EBF8}"/>
                    </a:ext>
                  </a:extLst>
                </p:cNvPr>
                <p:cNvSpPr/>
                <p:nvPr/>
              </p:nvSpPr>
              <p:spPr>
                <a:xfrm rot="10800000">
                  <a:off x="3997592" y="5435941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Stored Data 71">
                  <a:extLst>
                    <a:ext uri="{FF2B5EF4-FFF2-40B4-BE49-F238E27FC236}">
                      <a16:creationId xmlns:a16="http://schemas.microsoft.com/office/drawing/2014/main" id="{D35FE11B-74EA-534E-89B2-0B72EC680057}"/>
                    </a:ext>
                  </a:extLst>
                </p:cNvPr>
                <p:cNvSpPr/>
                <p:nvPr/>
              </p:nvSpPr>
              <p:spPr>
                <a:xfrm rot="10800000">
                  <a:off x="3990333" y="5435921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EB78C41-E679-024A-8CBC-7848A8A14FEA}"/>
                  </a:ext>
                </a:extLst>
              </p:cNvPr>
              <p:cNvGrpSpPr/>
              <p:nvPr/>
            </p:nvGrpSpPr>
            <p:grpSpPr>
              <a:xfrm>
                <a:off x="8524804" y="5740592"/>
                <a:ext cx="906876" cy="117436"/>
                <a:chOff x="1486315" y="1289057"/>
                <a:chExt cx="906876" cy="117436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5109257-45B9-4E42-8F89-DA5EF188F6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3168" y="1348681"/>
                  <a:ext cx="79002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8DA67C80-F214-3E49-B5AE-8FE14B40DE1F}"/>
                    </a:ext>
                  </a:extLst>
                </p:cNvPr>
                <p:cNvSpPr/>
                <p:nvPr/>
              </p:nvSpPr>
              <p:spPr>
                <a:xfrm>
                  <a:off x="1486315" y="1289057"/>
                  <a:ext cx="120028" cy="1174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BE643C7-FAE7-0048-845F-11431024FF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42255" y="2418530"/>
              <a:ext cx="1213423" cy="432558"/>
              <a:chOff x="4042896" y="1715660"/>
              <a:chExt cx="2079003" cy="741118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C0B4BC0-17EE-B34A-9499-00A427190E48}"/>
                  </a:ext>
                </a:extLst>
              </p:cNvPr>
              <p:cNvCxnSpPr/>
              <p:nvPr/>
            </p:nvCxnSpPr>
            <p:spPr>
              <a:xfrm flipV="1">
                <a:off x="4042896" y="226640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FF7F236-AA51-F642-A7E6-9EF6B395654D}"/>
                  </a:ext>
                </a:extLst>
              </p:cNvPr>
              <p:cNvCxnSpPr/>
              <p:nvPr/>
            </p:nvCxnSpPr>
            <p:spPr>
              <a:xfrm flipV="1">
                <a:off x="4042896" y="190305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6CD7C51-6776-BA4A-BFE5-19A2E06725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46319" y="2086968"/>
                <a:ext cx="77558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Delay 60">
                <a:extLst>
                  <a:ext uri="{FF2B5EF4-FFF2-40B4-BE49-F238E27FC236}">
                    <a16:creationId xmlns:a16="http://schemas.microsoft.com/office/drawing/2014/main" id="{72755580-D6AF-C54C-AADA-E125EC1FBFC2}"/>
                  </a:ext>
                </a:extLst>
              </p:cNvPr>
              <p:cNvSpPr/>
              <p:nvPr/>
            </p:nvSpPr>
            <p:spPr>
              <a:xfrm>
                <a:off x="4451796" y="1715660"/>
                <a:ext cx="882699" cy="741118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62B3264-1C6C-244C-9F8F-6DF52F36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8" y="2369167"/>
            <a:ext cx="4298092" cy="2068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4881-4A16-F440-B88F-34DF3E96BB84}"/>
              </a:ext>
            </a:extLst>
          </p:cNvPr>
          <p:cNvSpPr txBox="1"/>
          <p:nvPr/>
        </p:nvSpPr>
        <p:spPr>
          <a:xfrm>
            <a:off x="288131" y="4401853"/>
            <a:ext cx="338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Officer781, CC BY-SA 4.0 &lt;https://</a:t>
            </a:r>
            <a:r>
              <a:rPr lang="en-US" sz="800" dirty="0" err="1"/>
              <a:t>creativecommons.org</a:t>
            </a:r>
            <a:r>
              <a:rPr lang="en-US" sz="800" dirty="0"/>
              <a:t>/licenses/by-</a:t>
            </a:r>
            <a:r>
              <a:rPr lang="en-US" sz="800" dirty="0" err="1"/>
              <a:t>sa</a:t>
            </a:r>
            <a:r>
              <a:rPr lang="en-US" sz="800" dirty="0"/>
              <a:t>/4.0&gt;, via Wikimedia Commons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D0BD83-122D-4C47-ABC4-9B6A6D46E8E1}"/>
              </a:ext>
            </a:extLst>
          </p:cNvPr>
          <p:cNvGrpSpPr/>
          <p:nvPr/>
        </p:nvGrpSpPr>
        <p:grpSpPr>
          <a:xfrm>
            <a:off x="4384936" y="2036638"/>
            <a:ext cx="3548179" cy="1290198"/>
            <a:chOff x="4384936" y="2036638"/>
            <a:chExt cx="3548179" cy="129019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7071991-E9FA-7840-9F88-7D48BF3814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7427" y="2116052"/>
              <a:ext cx="914400" cy="384810"/>
              <a:chOff x="7186131" y="5434727"/>
              <a:chExt cx="1719449" cy="723601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F6418D2-9C54-8C4B-A3A0-58BDDC8E7546}"/>
                  </a:ext>
                </a:extLst>
              </p:cNvPr>
              <p:cNvGrpSpPr/>
              <p:nvPr/>
            </p:nvGrpSpPr>
            <p:grpSpPr>
              <a:xfrm>
                <a:off x="7186131" y="5434727"/>
                <a:ext cx="1332140" cy="723601"/>
                <a:chOff x="3675121" y="5435921"/>
                <a:chExt cx="1332140" cy="723601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B5547B7-2665-D448-8C9E-5597C086E277}"/>
                    </a:ext>
                  </a:extLst>
                </p:cNvPr>
                <p:cNvCxnSpPr/>
                <p:nvPr/>
              </p:nvCxnSpPr>
              <p:spPr>
                <a:xfrm flipV="1">
                  <a:off x="3675121" y="5984024"/>
                  <a:ext cx="415107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D5EC1BC-DE45-CF44-9596-51F51EB9D448}"/>
                    </a:ext>
                  </a:extLst>
                </p:cNvPr>
                <p:cNvCxnSpPr/>
                <p:nvPr/>
              </p:nvCxnSpPr>
              <p:spPr>
                <a:xfrm flipV="1">
                  <a:off x="3675121" y="5620676"/>
                  <a:ext cx="415107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Stored Data 71">
                  <a:extLst>
                    <a:ext uri="{FF2B5EF4-FFF2-40B4-BE49-F238E27FC236}">
                      <a16:creationId xmlns:a16="http://schemas.microsoft.com/office/drawing/2014/main" id="{4CFF15AE-5D0E-2D40-B912-CB8D93EDAF73}"/>
                    </a:ext>
                  </a:extLst>
                </p:cNvPr>
                <p:cNvSpPr/>
                <p:nvPr/>
              </p:nvSpPr>
              <p:spPr>
                <a:xfrm rot="10800000">
                  <a:off x="3997592" y="5435941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Stored Data 71">
                  <a:extLst>
                    <a:ext uri="{FF2B5EF4-FFF2-40B4-BE49-F238E27FC236}">
                      <a16:creationId xmlns:a16="http://schemas.microsoft.com/office/drawing/2014/main" id="{6552B9BD-13EF-FD44-BF57-848783D2D1C9}"/>
                    </a:ext>
                  </a:extLst>
                </p:cNvPr>
                <p:cNvSpPr/>
                <p:nvPr/>
              </p:nvSpPr>
              <p:spPr>
                <a:xfrm rot="10800000">
                  <a:off x="3990333" y="5435921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F5FFA8C-2AEC-BC49-B5CE-62D058088D23}"/>
                  </a:ext>
                </a:extLst>
              </p:cNvPr>
              <p:cNvGrpSpPr/>
              <p:nvPr/>
            </p:nvGrpSpPr>
            <p:grpSpPr>
              <a:xfrm>
                <a:off x="8524804" y="5740592"/>
                <a:ext cx="380776" cy="117436"/>
                <a:chOff x="1486315" y="1289057"/>
                <a:chExt cx="380776" cy="117436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739D925-C0E0-014A-B285-4F277CCA5A11}"/>
                    </a:ext>
                  </a:extLst>
                </p:cNvPr>
                <p:cNvCxnSpPr/>
                <p:nvPr/>
              </p:nvCxnSpPr>
              <p:spPr>
                <a:xfrm flipV="1">
                  <a:off x="1603168" y="1347775"/>
                  <a:ext cx="263923" cy="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3F142A93-C9E1-C343-A721-91BC72CDB5EC}"/>
                    </a:ext>
                  </a:extLst>
                </p:cNvPr>
                <p:cNvSpPr/>
                <p:nvPr/>
              </p:nvSpPr>
              <p:spPr>
                <a:xfrm>
                  <a:off x="1486315" y="1289057"/>
                  <a:ext cx="120028" cy="1174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EAD44E3-7BE4-6445-A97D-816BA4AE7E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7427" y="2894278"/>
              <a:ext cx="914400" cy="432558"/>
              <a:chOff x="4042896" y="1715660"/>
              <a:chExt cx="1566675" cy="741118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BE5CB1C-94F7-3340-B7CC-014DC160B610}"/>
                  </a:ext>
                </a:extLst>
              </p:cNvPr>
              <p:cNvCxnSpPr/>
              <p:nvPr/>
            </p:nvCxnSpPr>
            <p:spPr>
              <a:xfrm flipV="1">
                <a:off x="4042896" y="226640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9C3BC6B-BEE8-B542-AE94-AFFD9823F4DB}"/>
                  </a:ext>
                </a:extLst>
              </p:cNvPr>
              <p:cNvCxnSpPr/>
              <p:nvPr/>
            </p:nvCxnSpPr>
            <p:spPr>
              <a:xfrm flipV="1">
                <a:off x="4042896" y="190305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23A236C-8169-B645-A00E-E6E8890B9288}"/>
                  </a:ext>
                </a:extLst>
              </p:cNvPr>
              <p:cNvCxnSpPr/>
              <p:nvPr/>
            </p:nvCxnSpPr>
            <p:spPr>
              <a:xfrm flipV="1">
                <a:off x="5346318" y="2086964"/>
                <a:ext cx="263253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Delay 65">
                <a:extLst>
                  <a:ext uri="{FF2B5EF4-FFF2-40B4-BE49-F238E27FC236}">
                    <a16:creationId xmlns:a16="http://schemas.microsoft.com/office/drawing/2014/main" id="{AB7BDE31-9CC8-9B4B-B591-E83022DC36F9}"/>
                  </a:ext>
                </a:extLst>
              </p:cNvPr>
              <p:cNvSpPr/>
              <p:nvPr/>
            </p:nvSpPr>
            <p:spPr>
              <a:xfrm>
                <a:off x="4451796" y="1715660"/>
                <a:ext cx="882699" cy="741118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EE0F7AE-0BEC-0540-B092-80DDA014E5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13823" y="2486993"/>
              <a:ext cx="914400" cy="413735"/>
              <a:chOff x="3675121" y="3048834"/>
              <a:chExt cx="1599238" cy="723601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12BD55D6-59AC-4348-A2CB-75FF44411D24}"/>
                  </a:ext>
                </a:extLst>
              </p:cNvPr>
              <p:cNvCxnSpPr/>
              <p:nvPr/>
            </p:nvCxnSpPr>
            <p:spPr>
              <a:xfrm flipV="1">
                <a:off x="3675121" y="359693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8B76C84-C294-2246-8E30-A151E42F87A2}"/>
                  </a:ext>
                </a:extLst>
              </p:cNvPr>
              <p:cNvCxnSpPr/>
              <p:nvPr/>
            </p:nvCxnSpPr>
            <p:spPr>
              <a:xfrm flipV="1">
                <a:off x="3675121" y="323358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F43DF63-68A2-704C-9F05-867723F40B7A}"/>
                  </a:ext>
                </a:extLst>
              </p:cNvPr>
              <p:cNvCxnSpPr/>
              <p:nvPr/>
            </p:nvCxnSpPr>
            <p:spPr>
              <a:xfrm flipV="1">
                <a:off x="5010436" y="3412939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64D8C1C-41A7-374A-87F9-B6B1F12A9584}"/>
                  </a:ext>
                </a:extLst>
              </p:cNvPr>
              <p:cNvGrpSpPr/>
              <p:nvPr/>
            </p:nvGrpSpPr>
            <p:grpSpPr>
              <a:xfrm>
                <a:off x="3990333" y="3048834"/>
                <a:ext cx="1016928" cy="723601"/>
                <a:chOff x="3990333" y="3048834"/>
                <a:chExt cx="1016928" cy="723601"/>
              </a:xfrm>
            </p:grpSpPr>
            <p:sp>
              <p:nvSpPr>
                <p:cNvPr id="72" name="Stored Data 71">
                  <a:extLst>
                    <a:ext uri="{FF2B5EF4-FFF2-40B4-BE49-F238E27FC236}">
                      <a16:creationId xmlns:a16="http://schemas.microsoft.com/office/drawing/2014/main" id="{0D82953F-268D-A64D-9CBB-D021A937C9F9}"/>
                    </a:ext>
                  </a:extLst>
                </p:cNvPr>
                <p:cNvSpPr/>
                <p:nvPr/>
              </p:nvSpPr>
              <p:spPr>
                <a:xfrm rot="10800000">
                  <a:off x="3997592" y="3048854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Stored Data 71">
                  <a:extLst>
                    <a:ext uri="{FF2B5EF4-FFF2-40B4-BE49-F238E27FC236}">
                      <a16:creationId xmlns:a16="http://schemas.microsoft.com/office/drawing/2014/main" id="{E8CB6AD1-3614-A44E-B772-B5DEAA96D272}"/>
                    </a:ext>
                  </a:extLst>
                </p:cNvPr>
                <p:cNvSpPr/>
                <p:nvPr/>
              </p:nvSpPr>
              <p:spPr>
                <a:xfrm rot="10800000">
                  <a:off x="3990333" y="3048834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9F12F7B-9AE0-3947-9954-B9366DE9DA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0538" y="2313914"/>
              <a:ext cx="37035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B6ADF1E-7D23-734B-AA7F-FA641FB5B810}"/>
                </a:ext>
              </a:extLst>
            </p:cNvPr>
            <p:cNvCxnSpPr>
              <a:cxnSpLocks/>
            </p:cNvCxnSpPr>
            <p:nvPr/>
          </p:nvCxnSpPr>
          <p:spPr>
            <a:xfrm>
              <a:off x="6357471" y="3110557"/>
              <a:ext cx="38471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8204403-CA04-FA4F-AEE8-07C11C80A0E7}"/>
                </a:ext>
              </a:extLst>
            </p:cNvPr>
            <p:cNvCxnSpPr>
              <a:cxnSpLocks/>
            </p:cNvCxnSpPr>
            <p:nvPr/>
          </p:nvCxnSpPr>
          <p:spPr>
            <a:xfrm>
              <a:off x="6730895" y="2811238"/>
              <a:ext cx="0" cy="3106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17CC690-6E0F-0843-8D03-251220FC2098}"/>
                </a:ext>
              </a:extLst>
            </p:cNvPr>
            <p:cNvCxnSpPr>
              <a:cxnSpLocks/>
            </p:cNvCxnSpPr>
            <p:nvPr/>
          </p:nvCxnSpPr>
          <p:spPr>
            <a:xfrm>
              <a:off x="6716679" y="2304616"/>
              <a:ext cx="0" cy="3106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3897D9-7359-F447-AC7C-4C4FCFA84F87}"/>
                </a:ext>
              </a:extLst>
            </p:cNvPr>
            <p:cNvCxnSpPr>
              <a:cxnSpLocks/>
            </p:cNvCxnSpPr>
            <p:nvPr/>
          </p:nvCxnSpPr>
          <p:spPr>
            <a:xfrm>
              <a:off x="4642297" y="2208066"/>
              <a:ext cx="82367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EF6B396-8FA8-1546-9526-FFF6A9664DE3}"/>
                </a:ext>
              </a:extLst>
            </p:cNvPr>
            <p:cNvSpPr txBox="1"/>
            <p:nvPr/>
          </p:nvSpPr>
          <p:spPr>
            <a:xfrm>
              <a:off x="4384936" y="203663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1C61F40-126B-8A4B-97CE-FA06898CE88A}"/>
                </a:ext>
              </a:extLst>
            </p:cNvPr>
            <p:cNvCxnSpPr>
              <a:cxnSpLocks/>
            </p:cNvCxnSpPr>
            <p:nvPr/>
          </p:nvCxnSpPr>
          <p:spPr>
            <a:xfrm>
              <a:off x="4641648" y="3004542"/>
              <a:ext cx="82300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AE9BA68-23A4-7E4F-8930-0B13461475EA}"/>
                </a:ext>
              </a:extLst>
            </p:cNvPr>
            <p:cNvSpPr txBox="1"/>
            <p:nvPr/>
          </p:nvSpPr>
          <p:spPr>
            <a:xfrm>
              <a:off x="4385151" y="2824322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56C49E9-0D6C-E24A-9EC1-3792C2C09E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624" y="2219437"/>
              <a:ext cx="0" cy="9962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69EABA3-44BA-0D4D-9BA5-DF3316B4D9D5}"/>
                </a:ext>
              </a:extLst>
            </p:cNvPr>
            <p:cNvSpPr/>
            <p:nvPr/>
          </p:nvSpPr>
          <p:spPr>
            <a:xfrm>
              <a:off x="5093416" y="2166893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D407D23-907B-D047-8A87-7BDA04CBA7A7}"/>
                </a:ext>
              </a:extLst>
            </p:cNvPr>
            <p:cNvCxnSpPr>
              <a:cxnSpLocks/>
            </p:cNvCxnSpPr>
            <p:nvPr/>
          </p:nvCxnSpPr>
          <p:spPr>
            <a:xfrm>
              <a:off x="5123335" y="3221172"/>
              <a:ext cx="395458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A4103CF-A0E0-7647-8491-2DF59389BD44}"/>
                </a:ext>
              </a:extLst>
            </p:cNvPr>
            <p:cNvCxnSpPr>
              <a:cxnSpLocks/>
            </p:cNvCxnSpPr>
            <p:nvPr/>
          </p:nvCxnSpPr>
          <p:spPr>
            <a:xfrm>
              <a:off x="5465727" y="2407532"/>
              <a:ext cx="3526" cy="6108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3424138-E2CA-1C40-85CC-4949FF12C69D}"/>
                </a:ext>
              </a:extLst>
            </p:cNvPr>
            <p:cNvSpPr/>
            <p:nvPr/>
          </p:nvSpPr>
          <p:spPr>
            <a:xfrm>
              <a:off x="5428045" y="2965846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5F77E9E-A7FF-2149-BDBF-4C89D373E73E}"/>
                </a:ext>
              </a:extLst>
            </p:cNvPr>
            <p:cNvSpPr txBox="1"/>
            <p:nvPr/>
          </p:nvSpPr>
          <p:spPr>
            <a:xfrm flipH="1">
              <a:off x="7628223" y="2539971"/>
              <a:ext cx="304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00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FDD97-F514-E242-BF30-66F907BF24B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CCEBD0-2A4D-4B45-AEF6-2525DAA99CCA}"/>
              </a:ext>
            </a:extLst>
          </p:cNvPr>
          <p:cNvGrpSpPr/>
          <p:nvPr/>
        </p:nvGrpSpPr>
        <p:grpSpPr>
          <a:xfrm>
            <a:off x="3180670" y="1563849"/>
            <a:ext cx="1043876" cy="2031325"/>
            <a:chOff x="1047070" y="3336204"/>
            <a:chExt cx="1043876" cy="20313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69BD4F-DC57-8C42-93C9-11E49446A51C}"/>
                </a:ext>
              </a:extLst>
            </p:cNvPr>
            <p:cNvSpPr txBox="1"/>
            <p:nvPr/>
          </p:nvSpPr>
          <p:spPr>
            <a:xfrm>
              <a:off x="1047070" y="3336204"/>
              <a:ext cx="104387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R S T  P</a:t>
              </a:r>
            </a:p>
            <a:p>
              <a:r>
                <a:rPr lang="en-US" dirty="0">
                  <a:latin typeface="Courier" pitchFamily="2" charset="0"/>
                </a:rPr>
                <a:t>0 0 0  0</a:t>
              </a:r>
            </a:p>
            <a:p>
              <a:r>
                <a:rPr lang="en-US" dirty="0">
                  <a:latin typeface="Courier" pitchFamily="2" charset="0"/>
                </a:rPr>
                <a:t>0 0 1  0</a:t>
              </a:r>
            </a:p>
            <a:p>
              <a:r>
                <a:rPr lang="en-US" dirty="0">
                  <a:latin typeface="Courier" pitchFamily="2" charset="0"/>
                </a:rPr>
                <a:t>0 1 0  0</a:t>
              </a:r>
            </a:p>
            <a:p>
              <a:r>
                <a:rPr lang="en-US" dirty="0">
                  <a:latin typeface="Courier" pitchFamily="2" charset="0"/>
                </a:rPr>
                <a:t>0 1 1  1</a:t>
              </a:r>
            </a:p>
            <a:p>
              <a:r>
                <a:rPr lang="en-US" dirty="0">
                  <a:latin typeface="Courier" pitchFamily="2" charset="0"/>
                </a:rPr>
                <a:t>1 0 0  0</a:t>
              </a:r>
            </a:p>
            <a:p>
              <a:r>
                <a:rPr lang="en-US" dirty="0">
                  <a:latin typeface="Courier" pitchFamily="2" charset="0"/>
                </a:rPr>
                <a:t>1 0 1  1</a:t>
              </a:r>
            </a:p>
            <a:p>
              <a:r>
                <a:rPr lang="en-US" dirty="0">
                  <a:latin typeface="Courier" pitchFamily="2" charset="0"/>
                </a:rPr>
                <a:t>1 1 0  0</a:t>
              </a:r>
            </a:p>
            <a:p>
              <a:r>
                <a:rPr lang="en-US" dirty="0">
                  <a:latin typeface="Courier" pitchFamily="2" charset="0"/>
                </a:rPr>
                <a:t>1 1 1  1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2C2DBD3-8FB0-F24F-B68A-4AF33B409456}"/>
                </a:ext>
              </a:extLst>
            </p:cNvPr>
            <p:cNvCxnSpPr>
              <a:cxnSpLocks/>
            </p:cNvCxnSpPr>
            <p:nvPr/>
          </p:nvCxnSpPr>
          <p:spPr>
            <a:xfrm>
              <a:off x="1078601" y="3567431"/>
              <a:ext cx="10123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8C4428-C868-9540-95AD-55ED1998B9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1749" y="3411228"/>
              <a:ext cx="0" cy="1956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561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921-1D79-FB40-89A7-BDC0BF91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Gates are Abstractions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CB939-2BE2-324E-B98E-A744C8039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700" y="1249138"/>
            <a:ext cx="6719942" cy="1659900"/>
          </a:xfrm>
        </p:spPr>
        <p:txBody>
          <a:bodyPr/>
          <a:lstStyle/>
          <a:p>
            <a:r>
              <a:rPr lang="en-US" sz="2000" i="1" dirty="0"/>
              <a:t>Logic gates </a:t>
            </a:r>
            <a:r>
              <a:rPr lang="en-US" sz="2000" dirty="0"/>
              <a:t>are an abstraction for a configuration of transistors that compute a logic function.</a:t>
            </a:r>
          </a:p>
          <a:p>
            <a:pPr lvl="1"/>
            <a:r>
              <a:rPr lang="en-US" sz="2000" dirty="0"/>
              <a:t>Relevant: Inputs and the function being computed.</a:t>
            </a:r>
          </a:p>
          <a:p>
            <a:pPr lvl="1"/>
            <a:r>
              <a:rPr lang="en-US" sz="2000" dirty="0"/>
              <a:t>Irrelevant: The actual transistor circuit.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6FC80-EFFE-DC4A-A9E6-C433CD8246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3B37EE4-BDFE-F940-9A29-7FD18BBCCFA4}"/>
              </a:ext>
            </a:extLst>
          </p:cNvPr>
          <p:cNvGrpSpPr/>
          <p:nvPr/>
        </p:nvGrpSpPr>
        <p:grpSpPr>
          <a:xfrm>
            <a:off x="2335222" y="2972853"/>
            <a:ext cx="1378677" cy="1921427"/>
            <a:chOff x="1123096" y="2909038"/>
            <a:chExt cx="1378677" cy="19214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F0F672-5045-DB43-9F3D-C39D93AFF938}"/>
                </a:ext>
              </a:extLst>
            </p:cNvPr>
            <p:cNvGrpSpPr/>
            <p:nvPr/>
          </p:nvGrpSpPr>
          <p:grpSpPr>
            <a:xfrm>
              <a:off x="1123096" y="3221721"/>
              <a:ext cx="1378677" cy="1608744"/>
              <a:chOff x="2331785" y="539559"/>
              <a:chExt cx="1378677" cy="160874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0A44E86-84F7-8045-87E4-F07646AF29A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85090" y="539559"/>
                <a:ext cx="914400" cy="476503"/>
                <a:chOff x="379248" y="5807937"/>
                <a:chExt cx="1448058" cy="752875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A288537-FA8A-C040-95EF-FA209B26284E}"/>
                    </a:ext>
                  </a:extLst>
                </p:cNvPr>
                <p:cNvCxnSpPr/>
                <p:nvPr/>
              </p:nvCxnSpPr>
              <p:spPr>
                <a:xfrm flipV="1">
                  <a:off x="379248" y="6187166"/>
                  <a:ext cx="415107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D1F09891-EA6A-574B-8F6E-ABC97CD371A2}"/>
                    </a:ext>
                  </a:extLst>
                </p:cNvPr>
                <p:cNvCxnSpPr/>
                <p:nvPr/>
              </p:nvCxnSpPr>
              <p:spPr>
                <a:xfrm flipV="1">
                  <a:off x="1563383" y="6183730"/>
                  <a:ext cx="263923" cy="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D2C68A5D-3DF3-C047-824E-C895F6A23778}"/>
                    </a:ext>
                  </a:extLst>
                </p:cNvPr>
                <p:cNvSpPr/>
                <p:nvPr/>
              </p:nvSpPr>
              <p:spPr>
                <a:xfrm>
                  <a:off x="1446530" y="6125012"/>
                  <a:ext cx="120028" cy="1174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Triangle 16">
                  <a:extLst>
                    <a:ext uri="{FF2B5EF4-FFF2-40B4-BE49-F238E27FC236}">
                      <a16:creationId xmlns:a16="http://schemas.microsoft.com/office/drawing/2014/main" id="{6067E3E3-E148-8147-B337-6FCAF2B1F52D}"/>
                    </a:ext>
                  </a:extLst>
                </p:cNvPr>
                <p:cNvSpPr/>
                <p:nvPr/>
              </p:nvSpPr>
              <p:spPr>
                <a:xfrm rot="5400000">
                  <a:off x="733521" y="5859860"/>
                  <a:ext cx="752875" cy="649030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55EF503-593E-034E-BA8D-4A6193944262}"/>
                  </a:ext>
                </a:extLst>
              </p:cNvPr>
              <p:cNvGrpSpPr/>
              <p:nvPr/>
            </p:nvGrpSpPr>
            <p:grpSpPr>
              <a:xfrm>
                <a:off x="2731454" y="1409639"/>
                <a:ext cx="506870" cy="738664"/>
                <a:chOff x="2085589" y="3037490"/>
                <a:chExt cx="506870" cy="738664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C0931BB-785A-3C48-94AD-32B5153B4238}"/>
                    </a:ext>
                  </a:extLst>
                </p:cNvPr>
                <p:cNvSpPr txBox="1"/>
                <p:nvPr/>
              </p:nvSpPr>
              <p:spPr>
                <a:xfrm>
                  <a:off x="2085589" y="3037490"/>
                  <a:ext cx="506870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A Z</a:t>
                  </a:r>
                </a:p>
                <a:p>
                  <a:r>
                    <a:rPr lang="en-US" dirty="0">
                      <a:latin typeface="Courier" pitchFamily="2" charset="0"/>
                    </a:rPr>
                    <a:t>0 1</a:t>
                  </a:r>
                </a:p>
                <a:p>
                  <a:r>
                    <a:rPr lang="en-US" dirty="0">
                      <a:latin typeface="Courier" pitchFamily="2" charset="0"/>
                    </a:rPr>
                    <a:t>1 0</a:t>
                  </a: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534CF6E-422C-F044-A75E-38D2E3CC61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35259" y="3268717"/>
                  <a:ext cx="360171" cy="52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18941DF1-C969-204A-9229-4D6FFF55F566}"/>
                    </a:ext>
                  </a:extLst>
                </p:cNvPr>
                <p:cNvCxnSpPr>
                  <a:cxnSpLocks/>
                  <a:stCxn id="11" idx="2"/>
                </p:cNvCxnSpPr>
                <p:nvPr/>
              </p:nvCxnSpPr>
              <p:spPr>
                <a:xfrm flipH="1" flipV="1">
                  <a:off x="2328045" y="3111064"/>
                  <a:ext cx="10979" cy="6650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A18027-EC17-6843-AD55-0D8683D52D2A}"/>
                  </a:ext>
                </a:extLst>
              </p:cNvPr>
              <p:cNvSpPr txBox="1"/>
              <p:nvPr/>
            </p:nvSpPr>
            <p:spPr>
              <a:xfrm>
                <a:off x="2331785" y="637745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</a:t>
                </a:r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F564A3-503E-FC49-97E9-BCAA79EF5A38}"/>
                  </a:ext>
                </a:extLst>
              </p:cNvPr>
              <p:cNvSpPr txBox="1"/>
              <p:nvPr/>
            </p:nvSpPr>
            <p:spPr>
              <a:xfrm>
                <a:off x="3431218" y="637916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Z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9787A15-74D3-9C4F-8BF7-BEE32A771173}"/>
                      </a:ext>
                    </a:extLst>
                  </p:cNvPr>
                  <p:cNvSpPr txBox="1"/>
                  <p:nvPr/>
                </p:nvSpPr>
                <p:spPr>
                  <a:xfrm>
                    <a:off x="2706299" y="1134398"/>
                    <a:ext cx="509820" cy="21589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9787A15-74D3-9C4F-8BF7-BEE32A771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6299" y="1134398"/>
                    <a:ext cx="509820" cy="21589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7500" r="-5000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1B5E15-C64F-E847-AB6B-1E2D53D62D18}"/>
                </a:ext>
              </a:extLst>
            </p:cNvPr>
            <p:cNvSpPr txBox="1"/>
            <p:nvPr/>
          </p:nvSpPr>
          <p:spPr>
            <a:xfrm>
              <a:off x="1525276" y="2909038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</a:t>
              </a:r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2766D434-AB9A-9C4B-8713-974DF7CA1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232" y="2909038"/>
            <a:ext cx="2227755" cy="20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1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81730-9C6E-3640-B515-AF57BA311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516" y="1309810"/>
            <a:ext cx="6735426" cy="3025108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i="1" dirty="0"/>
              <a:t>Combinational</a:t>
            </a:r>
            <a:r>
              <a:rPr lang="en-US" sz="2000" dirty="0"/>
              <a:t> </a:t>
            </a:r>
            <a:r>
              <a:rPr lang="en-US" sz="2000" i="1" dirty="0"/>
              <a:t>Logic Circuit </a:t>
            </a:r>
            <a:r>
              <a:rPr lang="en-US" sz="2000" dirty="0"/>
              <a:t>is a collection of </a:t>
            </a:r>
            <a:r>
              <a:rPr lang="en-US" sz="2000" i="1" dirty="0"/>
              <a:t>logic gates</a:t>
            </a:r>
            <a:r>
              <a:rPr lang="en-US" sz="2000" dirty="0"/>
              <a:t> that are wired together to perform a computation.</a:t>
            </a:r>
          </a:p>
          <a:p>
            <a:endParaRPr lang="en-US" sz="1600" dirty="0"/>
          </a:p>
          <a:p>
            <a:pPr marL="139700" indent="0">
              <a:buNone/>
            </a:pPr>
            <a:endParaRPr lang="en-US" sz="1600" dirty="0"/>
          </a:p>
          <a:p>
            <a:endParaRPr lang="en-US" sz="1600" dirty="0"/>
          </a:p>
          <a:p>
            <a:pPr marL="139700" indent="0">
              <a:buNone/>
            </a:pPr>
            <a:endParaRPr lang="en-US" sz="1600" dirty="0"/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Combinational Logic circuits compute </a:t>
            </a:r>
            <a:r>
              <a:rPr lang="en-US" sz="2000" b="1" i="1" dirty="0"/>
              <a:t>Boolean Functions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A </a:t>
            </a:r>
            <a:r>
              <a:rPr lang="en-US" sz="1800" i="1" dirty="0"/>
              <a:t>Boolean Function </a:t>
            </a:r>
            <a:r>
              <a:rPr lang="en-US" sz="1800" dirty="0"/>
              <a:t>is a function that maps as collection of Boolean input(s) (i.e. true/false, 1/0, +3V/ground) to a Boolean output.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CD28C-91DA-B348-89A7-D7187D5E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706" y="372933"/>
            <a:ext cx="4944300" cy="645300"/>
          </a:xfrm>
        </p:spPr>
        <p:txBody>
          <a:bodyPr/>
          <a:lstStyle/>
          <a:p>
            <a:r>
              <a:rPr lang="en-US" dirty="0"/>
              <a:t>Combinational Logic Circuits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FF32A-6921-1B48-8545-8CBCAD2C17C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4B77CD-D1F8-1C47-A294-E1EFB0977605}"/>
              </a:ext>
            </a:extLst>
          </p:cNvPr>
          <p:cNvSpPr txBox="1"/>
          <p:nvPr/>
        </p:nvSpPr>
        <p:spPr>
          <a:xfrm>
            <a:off x="2841781" y="23179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AE3271-97AA-244E-B9E4-C0C1C28603EB}"/>
              </a:ext>
            </a:extLst>
          </p:cNvPr>
          <p:cNvSpPr txBox="1"/>
          <p:nvPr/>
        </p:nvSpPr>
        <p:spPr>
          <a:xfrm>
            <a:off x="2836449" y="31533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B161E6-E948-B542-A5D0-BE05C947EB22}"/>
              </a:ext>
            </a:extLst>
          </p:cNvPr>
          <p:cNvSpPr txBox="1"/>
          <p:nvPr/>
        </p:nvSpPr>
        <p:spPr>
          <a:xfrm>
            <a:off x="4260130" y="232359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DBB794-464F-8A4B-8D9F-706AF0414151}"/>
              </a:ext>
            </a:extLst>
          </p:cNvPr>
          <p:cNvSpPr txBox="1"/>
          <p:nvPr/>
        </p:nvSpPr>
        <p:spPr>
          <a:xfrm>
            <a:off x="4286351" y="307533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6AF95EB-91B5-0C46-80E9-6A6E25F77305}"/>
              </a:ext>
            </a:extLst>
          </p:cNvPr>
          <p:cNvSpPr txBox="1"/>
          <p:nvPr/>
        </p:nvSpPr>
        <p:spPr>
          <a:xfrm>
            <a:off x="5755536" y="240757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622DCD2-25DF-C84D-9C40-A6C3BFF0D75B}"/>
              </a:ext>
            </a:extLst>
          </p:cNvPr>
          <p:cNvGrpSpPr/>
          <p:nvPr/>
        </p:nvGrpSpPr>
        <p:grpSpPr>
          <a:xfrm>
            <a:off x="2529644" y="2363058"/>
            <a:ext cx="3797465" cy="1241680"/>
            <a:chOff x="2838688" y="1632635"/>
            <a:chExt cx="3797465" cy="1241680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B050A88-C544-9C44-8DB3-012424CAD139}"/>
                </a:ext>
              </a:extLst>
            </p:cNvPr>
            <p:cNvCxnSpPr>
              <a:cxnSpLocks/>
            </p:cNvCxnSpPr>
            <p:nvPr/>
          </p:nvCxnSpPr>
          <p:spPr>
            <a:xfrm>
              <a:off x="3096049" y="2736248"/>
              <a:ext cx="82300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6BD3596-B96E-654C-80FF-39426FBDD1A6}"/>
                </a:ext>
              </a:extLst>
            </p:cNvPr>
            <p:cNvCxnSpPr>
              <a:cxnSpLocks/>
            </p:cNvCxnSpPr>
            <p:nvPr/>
          </p:nvCxnSpPr>
          <p:spPr>
            <a:xfrm>
              <a:off x="3667278" y="2527907"/>
              <a:ext cx="241264" cy="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0E6F230-45BB-E444-98B8-A2A4FBA511DA}"/>
                </a:ext>
              </a:extLst>
            </p:cNvPr>
            <p:cNvCxnSpPr>
              <a:cxnSpLocks/>
            </p:cNvCxnSpPr>
            <p:nvPr/>
          </p:nvCxnSpPr>
          <p:spPr>
            <a:xfrm>
              <a:off x="3096049" y="1872653"/>
              <a:ext cx="82367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C21D0C9-0EF6-694F-85C8-D2E306A808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5341" y="1869855"/>
              <a:ext cx="734652" cy="11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FD9C346-8644-0545-9249-189A12624804}"/>
                </a:ext>
              </a:extLst>
            </p:cNvPr>
            <p:cNvSpPr/>
            <p:nvPr/>
          </p:nvSpPr>
          <p:spPr>
            <a:xfrm>
              <a:off x="4331553" y="1833315"/>
              <a:ext cx="75794" cy="743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Triangle 113">
              <a:extLst>
                <a:ext uri="{FF2B5EF4-FFF2-40B4-BE49-F238E27FC236}">
                  <a16:creationId xmlns:a16="http://schemas.microsoft.com/office/drawing/2014/main" id="{FA2BD40C-3D0B-2E46-BFB7-EE0410C26BD0}"/>
                </a:ext>
              </a:extLst>
            </p:cNvPr>
            <p:cNvSpPr/>
            <p:nvPr/>
          </p:nvSpPr>
          <p:spPr>
            <a:xfrm rot="5400000">
              <a:off x="3880768" y="1665966"/>
              <a:ext cx="476503" cy="409841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3895F9C-CE25-B343-811B-C2549A546857}"/>
                </a:ext>
              </a:extLst>
            </p:cNvPr>
            <p:cNvCxnSpPr/>
            <p:nvPr/>
          </p:nvCxnSpPr>
          <p:spPr>
            <a:xfrm flipV="1">
              <a:off x="5045168" y="1869855"/>
              <a:ext cx="2373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DF7CAAC-A836-624F-B751-7F402A8FF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5678" y="2077609"/>
              <a:ext cx="0" cy="5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C9B6DAE-E309-004E-BA59-112C761BA1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7788" y="1876130"/>
              <a:ext cx="0" cy="652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93ACBB6-6B92-1B4B-819B-1FE14FA1B2AC}"/>
                </a:ext>
              </a:extLst>
            </p:cNvPr>
            <p:cNvSpPr/>
            <p:nvPr/>
          </p:nvSpPr>
          <p:spPr>
            <a:xfrm>
              <a:off x="3636580" y="1823587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2ACEFD8-9CE7-0346-A676-15BA1EE3B999}"/>
                </a:ext>
              </a:extLst>
            </p:cNvPr>
            <p:cNvSpPr txBox="1"/>
            <p:nvPr/>
          </p:nvSpPr>
          <p:spPr>
            <a:xfrm>
              <a:off x="2838688" y="168993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26E2103-1FB4-F04F-882E-729C6FEC3ACA}"/>
                </a:ext>
              </a:extLst>
            </p:cNvPr>
            <p:cNvSpPr txBox="1"/>
            <p:nvPr/>
          </p:nvSpPr>
          <p:spPr>
            <a:xfrm>
              <a:off x="2839552" y="256653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8BCF5C0-39E5-774C-803C-625057FBB5A7}"/>
                </a:ext>
              </a:extLst>
            </p:cNvPr>
            <p:cNvSpPr txBox="1"/>
            <p:nvPr/>
          </p:nvSpPr>
          <p:spPr>
            <a:xfrm>
              <a:off x="6342483" y="182358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AFCE902-B58F-9B41-8B1D-34E41358CD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44965" y="1767574"/>
              <a:ext cx="1329938" cy="384810"/>
              <a:chOff x="6930848" y="5434727"/>
              <a:chExt cx="2500832" cy="723601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9F66A419-521B-8D42-A3EB-6E6BAF3370CD}"/>
                  </a:ext>
                </a:extLst>
              </p:cNvPr>
              <p:cNvGrpSpPr/>
              <p:nvPr/>
            </p:nvGrpSpPr>
            <p:grpSpPr>
              <a:xfrm>
                <a:off x="6930848" y="5434727"/>
                <a:ext cx="1587423" cy="723601"/>
                <a:chOff x="3419838" y="5435921"/>
                <a:chExt cx="1587423" cy="723601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98C55C92-43E1-A247-9237-658E4B451C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19838" y="5984023"/>
                  <a:ext cx="670389" cy="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ECE21A57-BEB6-F245-9005-AE15934B2C88}"/>
                    </a:ext>
                  </a:extLst>
                </p:cNvPr>
                <p:cNvCxnSpPr/>
                <p:nvPr/>
              </p:nvCxnSpPr>
              <p:spPr>
                <a:xfrm flipV="1">
                  <a:off x="3675121" y="5640438"/>
                  <a:ext cx="415107" cy="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Stored Data 71">
                  <a:extLst>
                    <a:ext uri="{FF2B5EF4-FFF2-40B4-BE49-F238E27FC236}">
                      <a16:creationId xmlns:a16="http://schemas.microsoft.com/office/drawing/2014/main" id="{FEC0FFD6-81EB-AD4A-BE87-57C56DE3A791}"/>
                    </a:ext>
                  </a:extLst>
                </p:cNvPr>
                <p:cNvSpPr/>
                <p:nvPr/>
              </p:nvSpPr>
              <p:spPr>
                <a:xfrm rot="10800000">
                  <a:off x="3997592" y="5435941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Stored Data 71">
                  <a:extLst>
                    <a:ext uri="{FF2B5EF4-FFF2-40B4-BE49-F238E27FC236}">
                      <a16:creationId xmlns:a16="http://schemas.microsoft.com/office/drawing/2014/main" id="{E49FCE59-B2CC-7C47-839C-D3774FD736E9}"/>
                    </a:ext>
                  </a:extLst>
                </p:cNvPr>
                <p:cNvSpPr/>
                <p:nvPr/>
              </p:nvSpPr>
              <p:spPr>
                <a:xfrm rot="10800000">
                  <a:off x="3990333" y="5435921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1D450EB-DEFE-BB41-AFDC-9349DFF55FBF}"/>
                  </a:ext>
                </a:extLst>
              </p:cNvPr>
              <p:cNvGrpSpPr/>
              <p:nvPr/>
            </p:nvGrpSpPr>
            <p:grpSpPr>
              <a:xfrm>
                <a:off x="8524804" y="5740592"/>
                <a:ext cx="906876" cy="117436"/>
                <a:chOff x="1486315" y="1289057"/>
                <a:chExt cx="906876" cy="117436"/>
              </a:xfrm>
            </p:grpSpPr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A056F48D-C69B-1546-B95C-3065CA4DDC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3168" y="1348681"/>
                  <a:ext cx="79002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49E7B7A2-39C6-104E-BA19-533ADD36C859}"/>
                    </a:ext>
                  </a:extLst>
                </p:cNvPr>
                <p:cNvSpPr/>
                <p:nvPr/>
              </p:nvSpPr>
              <p:spPr>
                <a:xfrm>
                  <a:off x="1486315" y="1289057"/>
                  <a:ext cx="120028" cy="1174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D3ADD39-A9EA-A34F-8A98-9373504BEC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42255" y="2418530"/>
              <a:ext cx="1213423" cy="432558"/>
              <a:chOff x="4042896" y="1715660"/>
              <a:chExt cx="2079003" cy="741118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CE511B7-E913-D04D-8F7F-D478CF3C6A8C}"/>
                  </a:ext>
                </a:extLst>
              </p:cNvPr>
              <p:cNvCxnSpPr/>
              <p:nvPr/>
            </p:nvCxnSpPr>
            <p:spPr>
              <a:xfrm flipV="1">
                <a:off x="4042896" y="226640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3E7A794-2322-2D42-97DD-F125844E4143}"/>
                  </a:ext>
                </a:extLst>
              </p:cNvPr>
              <p:cNvCxnSpPr/>
              <p:nvPr/>
            </p:nvCxnSpPr>
            <p:spPr>
              <a:xfrm flipV="1">
                <a:off x="4042896" y="190305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4FB5FE96-2224-8745-8D9B-7CAEB81DF5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46319" y="2086968"/>
                <a:ext cx="77558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Delay 126">
                <a:extLst>
                  <a:ext uri="{FF2B5EF4-FFF2-40B4-BE49-F238E27FC236}">
                    <a16:creationId xmlns:a16="http://schemas.microsoft.com/office/drawing/2014/main" id="{3EEA5226-7E32-7C4C-B7D0-FC17FE4AD796}"/>
                  </a:ext>
                </a:extLst>
              </p:cNvPr>
              <p:cNvSpPr/>
              <p:nvPr/>
            </p:nvSpPr>
            <p:spPr>
              <a:xfrm>
                <a:off x="4451796" y="1715660"/>
                <a:ext cx="882699" cy="741118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D97E67-DD11-81BE-7D1D-A653A90B7242}"/>
              </a:ext>
            </a:extLst>
          </p:cNvPr>
          <p:cNvGrpSpPr/>
          <p:nvPr/>
        </p:nvGrpSpPr>
        <p:grpSpPr>
          <a:xfrm>
            <a:off x="6524368" y="1897378"/>
            <a:ext cx="2186293" cy="835933"/>
            <a:chOff x="6524368" y="1897378"/>
            <a:chExt cx="2186293" cy="8359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177829-4D2B-67FB-920A-4FBEECC7F3AE}"/>
                </a:ext>
              </a:extLst>
            </p:cNvPr>
            <p:cNvSpPr txBox="1"/>
            <p:nvPr/>
          </p:nvSpPr>
          <p:spPr>
            <a:xfrm rot="439065">
              <a:off x="7328551" y="1897378"/>
              <a:ext cx="138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halkboard SE" panose="03050602040202020205" pitchFamily="66" charset="77"/>
                </a:rPr>
                <a:t>Schematic</a:t>
              </a:r>
            </a:p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halkboard SE" panose="03050602040202020205" pitchFamily="66" charset="77"/>
                </a:rPr>
                <a:t>Diagram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A86D6C0-19A2-9993-1571-03C016608E19}"/>
                </a:ext>
              </a:extLst>
            </p:cNvPr>
            <p:cNvSpPr/>
            <p:nvPr/>
          </p:nvSpPr>
          <p:spPr>
            <a:xfrm>
              <a:off x="6524368" y="2178352"/>
              <a:ext cx="852616" cy="554959"/>
            </a:xfrm>
            <a:custGeom>
              <a:avLst/>
              <a:gdLst>
                <a:gd name="connsiteX0" fmla="*/ 852616 w 852616"/>
                <a:gd name="connsiteY0" fmla="*/ 33507 h 554959"/>
                <a:gd name="connsiteX1" fmla="*/ 395416 w 852616"/>
                <a:gd name="connsiteY1" fmla="*/ 45864 h 554959"/>
                <a:gd name="connsiteX2" fmla="*/ 333632 w 852616"/>
                <a:gd name="connsiteY2" fmla="*/ 478351 h 554959"/>
                <a:gd name="connsiteX3" fmla="*/ 0 w 852616"/>
                <a:gd name="connsiteY3" fmla="*/ 552491 h 55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616" h="554959">
                  <a:moveTo>
                    <a:pt x="852616" y="33507"/>
                  </a:moveTo>
                  <a:cubicBezTo>
                    <a:pt x="667264" y="2615"/>
                    <a:pt x="481913" y="-28277"/>
                    <a:pt x="395416" y="45864"/>
                  </a:cubicBezTo>
                  <a:cubicBezTo>
                    <a:pt x="308919" y="120005"/>
                    <a:pt x="399535" y="393913"/>
                    <a:pt x="333632" y="478351"/>
                  </a:cubicBezTo>
                  <a:cubicBezTo>
                    <a:pt x="267729" y="562789"/>
                    <a:pt x="133864" y="557640"/>
                    <a:pt x="0" y="552491"/>
                  </a:cubicBezTo>
                </a:path>
              </a:pathLst>
            </a:custGeom>
            <a:noFill/>
            <a:ln w="50800">
              <a:solidFill>
                <a:schemeClr val="accent1">
                  <a:lumMod val="60000"/>
                  <a:lumOff val="40000"/>
                </a:schemeClr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755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/>
      <p:bldP spid="40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1CF8-DF67-5447-BC9C-D7D95F27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756" y="172918"/>
            <a:ext cx="6519478" cy="645300"/>
          </a:xfrm>
        </p:spPr>
        <p:txBody>
          <a:bodyPr/>
          <a:lstStyle/>
          <a:p>
            <a:r>
              <a:rPr lang="en-US" dirty="0"/>
              <a:t>Logic Circuits to Truth 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34D7B-4D97-7649-8547-485C85AD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208" y="986971"/>
            <a:ext cx="5546598" cy="1659900"/>
          </a:xfrm>
        </p:spPr>
        <p:txBody>
          <a:bodyPr/>
          <a:lstStyle/>
          <a:p>
            <a:r>
              <a:rPr lang="en-US" sz="2000" dirty="0"/>
              <a:t>The Boolean function computed by any logic circuit can be represented by a </a:t>
            </a:r>
            <a:r>
              <a:rPr lang="en-US" sz="2000" i="1" dirty="0"/>
              <a:t>truth table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The Truth Table lists all possible combinations of the inputs to the function and indicates the resulting output.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38F07-00CA-164E-B2F2-7E7B7FC9FB4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1A5277-A6EB-814C-952D-E1CCA5B39984}"/>
              </a:ext>
            </a:extLst>
          </p:cNvPr>
          <p:cNvGrpSpPr/>
          <p:nvPr/>
        </p:nvGrpSpPr>
        <p:grpSpPr>
          <a:xfrm>
            <a:off x="5783608" y="2786309"/>
            <a:ext cx="1377885" cy="1641726"/>
            <a:chOff x="5738447" y="3239669"/>
            <a:chExt cx="1377885" cy="16417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CA17D2-4C50-7645-B5B2-44C09EA776A1}"/>
                </a:ext>
              </a:extLst>
            </p:cNvPr>
            <p:cNvSpPr txBox="1"/>
            <p:nvPr/>
          </p:nvSpPr>
          <p:spPr>
            <a:xfrm>
              <a:off x="5738447" y="3239669"/>
              <a:ext cx="137788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urier" pitchFamily="2" charset="0"/>
                </a:rPr>
                <a:t>A B Z</a:t>
              </a:r>
            </a:p>
            <a:p>
              <a:r>
                <a:rPr lang="en-US" sz="2000" dirty="0">
                  <a:latin typeface="Courier" pitchFamily="2" charset="0"/>
                </a:rPr>
                <a:t>0 0 </a:t>
              </a:r>
            </a:p>
            <a:p>
              <a:r>
                <a:rPr lang="en-US" sz="2000" dirty="0">
                  <a:latin typeface="Courier" pitchFamily="2" charset="0"/>
                </a:rPr>
                <a:t>0 1 </a:t>
              </a:r>
            </a:p>
            <a:p>
              <a:r>
                <a:rPr lang="en-US" sz="2000" dirty="0">
                  <a:latin typeface="Courier" pitchFamily="2" charset="0"/>
                </a:rPr>
                <a:t>1 0  </a:t>
              </a:r>
            </a:p>
            <a:p>
              <a:r>
                <a:rPr lang="en-US" sz="2000" dirty="0">
                  <a:latin typeface="Courier" pitchFamily="2" charset="0"/>
                </a:rPr>
                <a:t>1 1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59F0CE-055B-8042-BBA8-A508A7064145}"/>
                </a:ext>
              </a:extLst>
            </p:cNvPr>
            <p:cNvCxnSpPr>
              <a:cxnSpLocks/>
            </p:cNvCxnSpPr>
            <p:nvPr/>
          </p:nvCxnSpPr>
          <p:spPr>
            <a:xfrm>
              <a:off x="5738447" y="3570949"/>
              <a:ext cx="90409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BD5E6B-F182-524C-974B-6E5C97CC33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9071" y="3324461"/>
              <a:ext cx="0" cy="15569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CABDAA-3EAF-4D4A-A573-34E3D4C3FA0C}"/>
              </a:ext>
            </a:extLst>
          </p:cNvPr>
          <p:cNvSpPr/>
          <p:nvPr/>
        </p:nvSpPr>
        <p:spPr>
          <a:xfrm>
            <a:off x="5858659" y="3768504"/>
            <a:ext cx="888324" cy="236688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35DCAC-9B5C-E047-9CE4-527D75F3A307}"/>
              </a:ext>
            </a:extLst>
          </p:cNvPr>
          <p:cNvSpPr txBox="1"/>
          <p:nvPr/>
        </p:nvSpPr>
        <p:spPr>
          <a:xfrm>
            <a:off x="6431181" y="33794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urier" pitchFamily="2" charset="0"/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A24833-CE04-E34C-AD37-086ABAD4A58E}"/>
              </a:ext>
            </a:extLst>
          </p:cNvPr>
          <p:cNvGrpSpPr/>
          <p:nvPr/>
        </p:nvGrpSpPr>
        <p:grpSpPr>
          <a:xfrm>
            <a:off x="1098425" y="2869644"/>
            <a:ext cx="3797465" cy="1241680"/>
            <a:chOff x="2838688" y="1632635"/>
            <a:chExt cx="3797465" cy="124168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494486-6505-5E49-9C17-6D27AB5EBC44}"/>
                </a:ext>
              </a:extLst>
            </p:cNvPr>
            <p:cNvCxnSpPr>
              <a:cxnSpLocks/>
            </p:cNvCxnSpPr>
            <p:nvPr/>
          </p:nvCxnSpPr>
          <p:spPr>
            <a:xfrm>
              <a:off x="3096049" y="2736248"/>
              <a:ext cx="82300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2B2D583-7E67-294A-8A91-A0EFF069FF27}"/>
                </a:ext>
              </a:extLst>
            </p:cNvPr>
            <p:cNvCxnSpPr>
              <a:cxnSpLocks/>
            </p:cNvCxnSpPr>
            <p:nvPr/>
          </p:nvCxnSpPr>
          <p:spPr>
            <a:xfrm>
              <a:off x="3667278" y="2527907"/>
              <a:ext cx="241264" cy="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98EE140-1112-424B-8AE6-D91740B92B0A}"/>
                </a:ext>
              </a:extLst>
            </p:cNvPr>
            <p:cNvCxnSpPr>
              <a:cxnSpLocks/>
            </p:cNvCxnSpPr>
            <p:nvPr/>
          </p:nvCxnSpPr>
          <p:spPr>
            <a:xfrm>
              <a:off x="3096049" y="1872653"/>
              <a:ext cx="82367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3F3103-1352-6341-AA55-5EBC6064ED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5341" y="1869855"/>
              <a:ext cx="734652" cy="11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D6AF80D-AE80-6F43-A1AA-EFE2F38E6B77}"/>
                </a:ext>
              </a:extLst>
            </p:cNvPr>
            <p:cNvSpPr/>
            <p:nvPr/>
          </p:nvSpPr>
          <p:spPr>
            <a:xfrm>
              <a:off x="4331553" y="1833315"/>
              <a:ext cx="75794" cy="743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62AF1B14-D715-BB40-BB3A-FC4B4F63BDF1}"/>
                </a:ext>
              </a:extLst>
            </p:cNvPr>
            <p:cNvSpPr/>
            <p:nvPr/>
          </p:nvSpPr>
          <p:spPr>
            <a:xfrm rot="5400000">
              <a:off x="3880768" y="1665966"/>
              <a:ext cx="476503" cy="409841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EB02F6-CB88-8349-A8EC-ADC874B56ABB}"/>
                </a:ext>
              </a:extLst>
            </p:cNvPr>
            <p:cNvCxnSpPr/>
            <p:nvPr/>
          </p:nvCxnSpPr>
          <p:spPr>
            <a:xfrm flipV="1">
              <a:off x="5045168" y="1869855"/>
              <a:ext cx="2373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8DA7AA-ADC5-3248-BA57-9688BCF8A8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5678" y="2077609"/>
              <a:ext cx="0" cy="5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5E56398-B6D9-7E42-94A4-433CFF788D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7788" y="1876130"/>
              <a:ext cx="0" cy="652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CF4765-0C39-874B-8A95-B883AC5A664C}"/>
                </a:ext>
              </a:extLst>
            </p:cNvPr>
            <p:cNvSpPr/>
            <p:nvPr/>
          </p:nvSpPr>
          <p:spPr>
            <a:xfrm>
              <a:off x="3636580" y="1823587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5D6B64-7010-C04A-A9D4-D96906DB71A7}"/>
                </a:ext>
              </a:extLst>
            </p:cNvPr>
            <p:cNvSpPr txBox="1"/>
            <p:nvPr/>
          </p:nvSpPr>
          <p:spPr>
            <a:xfrm>
              <a:off x="2838688" y="168993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41A4EC-FE1F-E646-B675-CDB1218487A2}"/>
                </a:ext>
              </a:extLst>
            </p:cNvPr>
            <p:cNvSpPr txBox="1"/>
            <p:nvPr/>
          </p:nvSpPr>
          <p:spPr>
            <a:xfrm>
              <a:off x="2839552" y="256653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409CC0-5E7E-5643-BC5B-90A86914D59F}"/>
                </a:ext>
              </a:extLst>
            </p:cNvPr>
            <p:cNvSpPr txBox="1"/>
            <p:nvPr/>
          </p:nvSpPr>
          <p:spPr>
            <a:xfrm>
              <a:off x="6342483" y="182358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59C0A28-95F8-0949-9F24-DED1D1F930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44965" y="1767574"/>
              <a:ext cx="1329938" cy="384810"/>
              <a:chOff x="6930848" y="5434727"/>
              <a:chExt cx="2500832" cy="72360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C410C1D-79CA-F245-9ECE-4D3CF94CE8D7}"/>
                  </a:ext>
                </a:extLst>
              </p:cNvPr>
              <p:cNvGrpSpPr/>
              <p:nvPr/>
            </p:nvGrpSpPr>
            <p:grpSpPr>
              <a:xfrm>
                <a:off x="6930848" y="5434727"/>
                <a:ext cx="1587423" cy="723601"/>
                <a:chOff x="3419838" y="5435921"/>
                <a:chExt cx="1587423" cy="723601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39AE6A1-FABC-0442-A112-9DA8B1E704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19838" y="5984023"/>
                  <a:ext cx="670389" cy="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A2F78DC-261C-AE45-A395-8F2C7FDC0D74}"/>
                    </a:ext>
                  </a:extLst>
                </p:cNvPr>
                <p:cNvCxnSpPr/>
                <p:nvPr/>
              </p:nvCxnSpPr>
              <p:spPr>
                <a:xfrm flipV="1">
                  <a:off x="3675121" y="5640438"/>
                  <a:ext cx="415107" cy="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Stored Data 71">
                  <a:extLst>
                    <a:ext uri="{FF2B5EF4-FFF2-40B4-BE49-F238E27FC236}">
                      <a16:creationId xmlns:a16="http://schemas.microsoft.com/office/drawing/2014/main" id="{1BB41195-35C4-114E-BCA0-591710B02D0D}"/>
                    </a:ext>
                  </a:extLst>
                </p:cNvPr>
                <p:cNvSpPr/>
                <p:nvPr/>
              </p:nvSpPr>
              <p:spPr>
                <a:xfrm rot="10800000">
                  <a:off x="3997592" y="5435941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Stored Data 71">
                  <a:extLst>
                    <a:ext uri="{FF2B5EF4-FFF2-40B4-BE49-F238E27FC236}">
                      <a16:creationId xmlns:a16="http://schemas.microsoft.com/office/drawing/2014/main" id="{F23E8C7E-B7C7-8142-A42E-486DBF8F9D39}"/>
                    </a:ext>
                  </a:extLst>
                </p:cNvPr>
                <p:cNvSpPr/>
                <p:nvPr/>
              </p:nvSpPr>
              <p:spPr>
                <a:xfrm rot="10800000">
                  <a:off x="3990333" y="5435921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3511814-66C4-5743-9A31-FDE0AD5B0E23}"/>
                  </a:ext>
                </a:extLst>
              </p:cNvPr>
              <p:cNvGrpSpPr/>
              <p:nvPr/>
            </p:nvGrpSpPr>
            <p:grpSpPr>
              <a:xfrm>
                <a:off x="8524804" y="5740592"/>
                <a:ext cx="906876" cy="117436"/>
                <a:chOff x="1486315" y="1289057"/>
                <a:chExt cx="906876" cy="117436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F3EB4CA-9444-F945-925C-35B8A1A82A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3168" y="1348681"/>
                  <a:ext cx="79002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F82135CC-980A-5244-BA3F-ABBCFAC2E3A1}"/>
                    </a:ext>
                  </a:extLst>
                </p:cNvPr>
                <p:cNvSpPr/>
                <p:nvPr/>
              </p:nvSpPr>
              <p:spPr>
                <a:xfrm>
                  <a:off x="1486315" y="1289057"/>
                  <a:ext cx="120028" cy="1174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93AB08E-70CF-EC46-BE55-5C72A2B293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42255" y="2418530"/>
              <a:ext cx="1213423" cy="432558"/>
              <a:chOff x="4042896" y="1715660"/>
              <a:chExt cx="2079003" cy="74111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E1541F3-DDE6-2848-9DF5-9F12DC052B06}"/>
                  </a:ext>
                </a:extLst>
              </p:cNvPr>
              <p:cNvCxnSpPr/>
              <p:nvPr/>
            </p:nvCxnSpPr>
            <p:spPr>
              <a:xfrm flipV="1">
                <a:off x="4042896" y="226640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B8A590B-CCB7-9748-A706-141577A26671}"/>
                  </a:ext>
                </a:extLst>
              </p:cNvPr>
              <p:cNvCxnSpPr/>
              <p:nvPr/>
            </p:nvCxnSpPr>
            <p:spPr>
              <a:xfrm flipV="1">
                <a:off x="4042896" y="190305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6AC932F-9ED6-7841-9912-0FF086323C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46319" y="2086968"/>
                <a:ext cx="77558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Delay 34">
                <a:extLst>
                  <a:ext uri="{FF2B5EF4-FFF2-40B4-BE49-F238E27FC236}">
                    <a16:creationId xmlns:a16="http://schemas.microsoft.com/office/drawing/2014/main" id="{C69BAAB3-7A26-FD41-A90F-3410272EF504}"/>
                  </a:ext>
                </a:extLst>
              </p:cNvPr>
              <p:cNvSpPr/>
              <p:nvPr/>
            </p:nvSpPr>
            <p:spPr>
              <a:xfrm>
                <a:off x="4451796" y="1715660"/>
                <a:ext cx="882699" cy="741118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AE7D7E-DEA0-DD4A-80F3-FA3F9AE19997}"/>
              </a:ext>
            </a:extLst>
          </p:cNvPr>
          <p:cNvGrpSpPr/>
          <p:nvPr/>
        </p:nvGrpSpPr>
        <p:grpSpPr>
          <a:xfrm>
            <a:off x="2870902" y="4190027"/>
            <a:ext cx="2912706" cy="830997"/>
            <a:chOff x="4780446" y="907022"/>
            <a:chExt cx="2912706" cy="83099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B5C37C4-4078-2F49-8C4A-87C1EBA31CB7}"/>
                </a:ext>
              </a:extLst>
            </p:cNvPr>
            <p:cNvSpPr txBox="1"/>
            <p:nvPr/>
          </p:nvSpPr>
          <p:spPr>
            <a:xfrm>
              <a:off x="5463160" y="907022"/>
              <a:ext cx="2229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Print" panose="02000800000000000000" pitchFamily="2" charset="0"/>
                </a:rPr>
                <a:t>What output will be generated for the input 1 0?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DF496D7-75BF-334B-B1A8-9AF6B547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0446" y="1026362"/>
              <a:ext cx="682714" cy="682714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7DC5CC9C-43F0-7D47-ACD3-EE8A77F37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486" y="852662"/>
            <a:ext cx="1025269" cy="15906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F1E804-EE5D-D34A-91FE-3DD642A7C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708" y="852662"/>
            <a:ext cx="1037772" cy="15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38F07-00CA-164E-B2F2-7E7B7FC9FB4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1A5277-A6EB-814C-952D-E1CCA5B39984}"/>
              </a:ext>
            </a:extLst>
          </p:cNvPr>
          <p:cNvGrpSpPr/>
          <p:nvPr/>
        </p:nvGrpSpPr>
        <p:grpSpPr>
          <a:xfrm>
            <a:off x="5738452" y="3079823"/>
            <a:ext cx="1377885" cy="1641726"/>
            <a:chOff x="5738447" y="3239669"/>
            <a:chExt cx="1377885" cy="16417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CA17D2-4C50-7645-B5B2-44C09EA776A1}"/>
                </a:ext>
              </a:extLst>
            </p:cNvPr>
            <p:cNvSpPr txBox="1"/>
            <p:nvPr/>
          </p:nvSpPr>
          <p:spPr>
            <a:xfrm>
              <a:off x="5738447" y="3239669"/>
              <a:ext cx="137788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urier" pitchFamily="2" charset="0"/>
                </a:rPr>
                <a:t>A B Z</a:t>
              </a:r>
            </a:p>
            <a:p>
              <a:r>
                <a:rPr lang="en-US" sz="2000" dirty="0">
                  <a:latin typeface="Courier" pitchFamily="2" charset="0"/>
                </a:rPr>
                <a:t>0 0 </a:t>
              </a:r>
            </a:p>
            <a:p>
              <a:r>
                <a:rPr lang="en-US" sz="2000" dirty="0">
                  <a:latin typeface="Courier" pitchFamily="2" charset="0"/>
                </a:rPr>
                <a:t>0 1 </a:t>
              </a:r>
            </a:p>
            <a:p>
              <a:r>
                <a:rPr lang="en-US" sz="2000" dirty="0">
                  <a:latin typeface="Courier" pitchFamily="2" charset="0"/>
                </a:rPr>
                <a:t>1 0  </a:t>
              </a:r>
            </a:p>
            <a:p>
              <a:r>
                <a:rPr lang="en-US" sz="2000" dirty="0">
                  <a:latin typeface="Courier" pitchFamily="2" charset="0"/>
                </a:rPr>
                <a:t>1 1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59F0CE-055B-8042-BBA8-A508A7064145}"/>
                </a:ext>
              </a:extLst>
            </p:cNvPr>
            <p:cNvCxnSpPr>
              <a:cxnSpLocks/>
            </p:cNvCxnSpPr>
            <p:nvPr/>
          </p:nvCxnSpPr>
          <p:spPr>
            <a:xfrm>
              <a:off x="5738447" y="3570949"/>
              <a:ext cx="90409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BD5E6B-F182-524C-974B-6E5C97CC33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9071" y="3324461"/>
              <a:ext cx="0" cy="15569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26B40B-EC44-CD4C-9DEC-2CEA1D810BE0}"/>
              </a:ext>
            </a:extLst>
          </p:cNvPr>
          <p:cNvSpPr txBox="1"/>
          <p:nvPr/>
        </p:nvSpPr>
        <p:spPr>
          <a:xfrm>
            <a:off x="1365406" y="31180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C4CC9-6D19-C343-A8A3-5E4FBA16AC30}"/>
              </a:ext>
            </a:extLst>
          </p:cNvPr>
          <p:cNvSpPr txBox="1"/>
          <p:nvPr/>
        </p:nvSpPr>
        <p:spPr>
          <a:xfrm>
            <a:off x="1360074" y="39534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CABDAA-3EAF-4D4A-A573-34E3D4C3FA0C}"/>
              </a:ext>
            </a:extLst>
          </p:cNvPr>
          <p:cNvSpPr/>
          <p:nvPr/>
        </p:nvSpPr>
        <p:spPr>
          <a:xfrm>
            <a:off x="5813503" y="4052493"/>
            <a:ext cx="888324" cy="236688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8BFAD-9F64-3C44-86BB-737E157DF0AA}"/>
              </a:ext>
            </a:extLst>
          </p:cNvPr>
          <p:cNvSpPr txBox="1"/>
          <p:nvPr/>
        </p:nvSpPr>
        <p:spPr>
          <a:xfrm>
            <a:off x="2783755" y="312369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357413-855A-1845-8AC2-A3DEAC650D66}"/>
              </a:ext>
            </a:extLst>
          </p:cNvPr>
          <p:cNvSpPr txBox="1"/>
          <p:nvPr/>
        </p:nvSpPr>
        <p:spPr>
          <a:xfrm>
            <a:off x="2809976" y="387543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6B3491-4E96-3E4E-9B4E-20E1DB7565D1}"/>
              </a:ext>
            </a:extLst>
          </p:cNvPr>
          <p:cNvSpPr txBox="1"/>
          <p:nvPr/>
        </p:nvSpPr>
        <p:spPr>
          <a:xfrm>
            <a:off x="4279161" y="320767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35DCAC-9B5C-E047-9CE4-527D75F3A307}"/>
              </a:ext>
            </a:extLst>
          </p:cNvPr>
          <p:cNvSpPr txBox="1"/>
          <p:nvPr/>
        </p:nvSpPr>
        <p:spPr>
          <a:xfrm>
            <a:off x="6386025" y="3672918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urier" pitchFamily="2" charset="0"/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A24833-CE04-E34C-AD37-086ABAD4A58E}"/>
              </a:ext>
            </a:extLst>
          </p:cNvPr>
          <p:cNvGrpSpPr/>
          <p:nvPr/>
        </p:nvGrpSpPr>
        <p:grpSpPr>
          <a:xfrm>
            <a:off x="1053269" y="3163158"/>
            <a:ext cx="3797465" cy="1241680"/>
            <a:chOff x="2838688" y="1632635"/>
            <a:chExt cx="3797465" cy="124168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494486-6505-5E49-9C17-6D27AB5EBC44}"/>
                </a:ext>
              </a:extLst>
            </p:cNvPr>
            <p:cNvCxnSpPr>
              <a:cxnSpLocks/>
            </p:cNvCxnSpPr>
            <p:nvPr/>
          </p:nvCxnSpPr>
          <p:spPr>
            <a:xfrm>
              <a:off x="3096049" y="2736248"/>
              <a:ext cx="82300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2B2D583-7E67-294A-8A91-A0EFF069FF27}"/>
                </a:ext>
              </a:extLst>
            </p:cNvPr>
            <p:cNvCxnSpPr>
              <a:cxnSpLocks/>
            </p:cNvCxnSpPr>
            <p:nvPr/>
          </p:nvCxnSpPr>
          <p:spPr>
            <a:xfrm>
              <a:off x="3667278" y="2527907"/>
              <a:ext cx="241264" cy="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98EE140-1112-424B-8AE6-D91740B92B0A}"/>
                </a:ext>
              </a:extLst>
            </p:cNvPr>
            <p:cNvCxnSpPr>
              <a:cxnSpLocks/>
            </p:cNvCxnSpPr>
            <p:nvPr/>
          </p:nvCxnSpPr>
          <p:spPr>
            <a:xfrm>
              <a:off x="3096049" y="1872653"/>
              <a:ext cx="82367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3F3103-1352-6341-AA55-5EBC6064ED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5341" y="1869855"/>
              <a:ext cx="734652" cy="11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D6AF80D-AE80-6F43-A1AA-EFE2F38E6B77}"/>
                </a:ext>
              </a:extLst>
            </p:cNvPr>
            <p:cNvSpPr/>
            <p:nvPr/>
          </p:nvSpPr>
          <p:spPr>
            <a:xfrm>
              <a:off x="4331553" y="1833315"/>
              <a:ext cx="75794" cy="743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62AF1B14-D715-BB40-BB3A-FC4B4F63BDF1}"/>
                </a:ext>
              </a:extLst>
            </p:cNvPr>
            <p:cNvSpPr/>
            <p:nvPr/>
          </p:nvSpPr>
          <p:spPr>
            <a:xfrm rot="5400000">
              <a:off x="3880768" y="1665966"/>
              <a:ext cx="476503" cy="409841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EB02F6-CB88-8349-A8EC-ADC874B56ABB}"/>
                </a:ext>
              </a:extLst>
            </p:cNvPr>
            <p:cNvCxnSpPr/>
            <p:nvPr/>
          </p:nvCxnSpPr>
          <p:spPr>
            <a:xfrm flipV="1">
              <a:off x="5045168" y="1869855"/>
              <a:ext cx="2373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8DA7AA-ADC5-3248-BA57-9688BCF8A8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5678" y="2077609"/>
              <a:ext cx="0" cy="5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5E56398-B6D9-7E42-94A4-433CFF788D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7788" y="1876130"/>
              <a:ext cx="0" cy="652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CF4765-0C39-874B-8A95-B883AC5A664C}"/>
                </a:ext>
              </a:extLst>
            </p:cNvPr>
            <p:cNvSpPr/>
            <p:nvPr/>
          </p:nvSpPr>
          <p:spPr>
            <a:xfrm>
              <a:off x="3636580" y="1823587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5D6B64-7010-C04A-A9D4-D96906DB71A7}"/>
                </a:ext>
              </a:extLst>
            </p:cNvPr>
            <p:cNvSpPr txBox="1"/>
            <p:nvPr/>
          </p:nvSpPr>
          <p:spPr>
            <a:xfrm>
              <a:off x="2838688" y="168993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41A4EC-FE1F-E646-B675-CDB1218487A2}"/>
                </a:ext>
              </a:extLst>
            </p:cNvPr>
            <p:cNvSpPr txBox="1"/>
            <p:nvPr/>
          </p:nvSpPr>
          <p:spPr>
            <a:xfrm>
              <a:off x="2839552" y="256653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409CC0-5E7E-5643-BC5B-90A86914D59F}"/>
                </a:ext>
              </a:extLst>
            </p:cNvPr>
            <p:cNvSpPr txBox="1"/>
            <p:nvPr/>
          </p:nvSpPr>
          <p:spPr>
            <a:xfrm>
              <a:off x="6342483" y="182358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59C0A28-95F8-0949-9F24-DED1D1F930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44965" y="1767574"/>
              <a:ext cx="1329938" cy="384810"/>
              <a:chOff x="6930848" y="5434727"/>
              <a:chExt cx="2500832" cy="72360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C410C1D-79CA-F245-9ECE-4D3CF94CE8D7}"/>
                  </a:ext>
                </a:extLst>
              </p:cNvPr>
              <p:cNvGrpSpPr/>
              <p:nvPr/>
            </p:nvGrpSpPr>
            <p:grpSpPr>
              <a:xfrm>
                <a:off x="6930848" y="5434727"/>
                <a:ext cx="1587423" cy="723601"/>
                <a:chOff x="3419838" y="5435921"/>
                <a:chExt cx="1587423" cy="723601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39AE6A1-FABC-0442-A112-9DA8B1E704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19838" y="5984023"/>
                  <a:ext cx="670389" cy="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A2F78DC-261C-AE45-A395-8F2C7FDC0D74}"/>
                    </a:ext>
                  </a:extLst>
                </p:cNvPr>
                <p:cNvCxnSpPr/>
                <p:nvPr/>
              </p:nvCxnSpPr>
              <p:spPr>
                <a:xfrm flipV="1">
                  <a:off x="3675121" y="5640438"/>
                  <a:ext cx="415107" cy="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Stored Data 71">
                  <a:extLst>
                    <a:ext uri="{FF2B5EF4-FFF2-40B4-BE49-F238E27FC236}">
                      <a16:creationId xmlns:a16="http://schemas.microsoft.com/office/drawing/2014/main" id="{1BB41195-35C4-114E-BCA0-591710B02D0D}"/>
                    </a:ext>
                  </a:extLst>
                </p:cNvPr>
                <p:cNvSpPr/>
                <p:nvPr/>
              </p:nvSpPr>
              <p:spPr>
                <a:xfrm rot="10800000">
                  <a:off x="3997592" y="5435941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Stored Data 71">
                  <a:extLst>
                    <a:ext uri="{FF2B5EF4-FFF2-40B4-BE49-F238E27FC236}">
                      <a16:creationId xmlns:a16="http://schemas.microsoft.com/office/drawing/2014/main" id="{F23E8C7E-B7C7-8142-A42E-486DBF8F9D39}"/>
                    </a:ext>
                  </a:extLst>
                </p:cNvPr>
                <p:cNvSpPr/>
                <p:nvPr/>
              </p:nvSpPr>
              <p:spPr>
                <a:xfrm rot="10800000">
                  <a:off x="3990333" y="5435921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3511814-66C4-5743-9A31-FDE0AD5B0E23}"/>
                  </a:ext>
                </a:extLst>
              </p:cNvPr>
              <p:cNvGrpSpPr/>
              <p:nvPr/>
            </p:nvGrpSpPr>
            <p:grpSpPr>
              <a:xfrm>
                <a:off x="8524804" y="5740592"/>
                <a:ext cx="906876" cy="117436"/>
                <a:chOff x="1486315" y="1289057"/>
                <a:chExt cx="906876" cy="117436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F3EB4CA-9444-F945-925C-35B8A1A82A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3168" y="1348681"/>
                  <a:ext cx="79002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F82135CC-980A-5244-BA3F-ABBCFAC2E3A1}"/>
                    </a:ext>
                  </a:extLst>
                </p:cNvPr>
                <p:cNvSpPr/>
                <p:nvPr/>
              </p:nvSpPr>
              <p:spPr>
                <a:xfrm>
                  <a:off x="1486315" y="1289057"/>
                  <a:ext cx="120028" cy="1174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93AB08E-70CF-EC46-BE55-5C72A2B293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42255" y="2418530"/>
              <a:ext cx="1213423" cy="432558"/>
              <a:chOff x="4042896" y="1715660"/>
              <a:chExt cx="2079003" cy="74111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E1541F3-DDE6-2848-9DF5-9F12DC052B06}"/>
                  </a:ext>
                </a:extLst>
              </p:cNvPr>
              <p:cNvCxnSpPr/>
              <p:nvPr/>
            </p:nvCxnSpPr>
            <p:spPr>
              <a:xfrm flipV="1">
                <a:off x="4042896" y="226640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B8A590B-CCB7-9748-A706-141577A26671}"/>
                  </a:ext>
                </a:extLst>
              </p:cNvPr>
              <p:cNvCxnSpPr/>
              <p:nvPr/>
            </p:nvCxnSpPr>
            <p:spPr>
              <a:xfrm flipV="1">
                <a:off x="4042896" y="190305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6AC932F-9ED6-7841-9912-0FF086323C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46319" y="2086968"/>
                <a:ext cx="77558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Delay 34">
                <a:extLst>
                  <a:ext uri="{FF2B5EF4-FFF2-40B4-BE49-F238E27FC236}">
                    <a16:creationId xmlns:a16="http://schemas.microsoft.com/office/drawing/2014/main" id="{C69BAAB3-7A26-FD41-A90F-3410272EF504}"/>
                  </a:ext>
                </a:extLst>
              </p:cNvPr>
              <p:cNvSpPr/>
              <p:nvPr/>
            </p:nvSpPr>
            <p:spPr>
              <a:xfrm>
                <a:off x="4451796" y="1715660"/>
                <a:ext cx="882699" cy="741118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2508D69-7917-9E4E-8E39-506F3CC7F1D5}"/>
              </a:ext>
            </a:extLst>
          </p:cNvPr>
          <p:cNvSpPr txBox="1"/>
          <p:nvPr/>
        </p:nvSpPr>
        <p:spPr>
          <a:xfrm>
            <a:off x="6380771" y="3383888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urier" pitchFamily="2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192678-9422-C04C-8FA7-5D85CBBD25E9}"/>
              </a:ext>
            </a:extLst>
          </p:cNvPr>
          <p:cNvSpPr txBox="1"/>
          <p:nvPr/>
        </p:nvSpPr>
        <p:spPr>
          <a:xfrm>
            <a:off x="6389875" y="399192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urier" pitchFamily="2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DFDF0C-6D91-0A49-AEB3-C9314851B650}"/>
              </a:ext>
            </a:extLst>
          </p:cNvPr>
          <p:cNvSpPr txBox="1"/>
          <p:nvPr/>
        </p:nvSpPr>
        <p:spPr>
          <a:xfrm>
            <a:off x="6386029" y="427201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urier" pitchFamily="2" charset="0"/>
              </a:rPr>
              <a:t>0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FCA4B0D7-965F-C146-8C12-EA989E8D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756" y="172918"/>
            <a:ext cx="6519478" cy="645300"/>
          </a:xfrm>
        </p:spPr>
        <p:txBody>
          <a:bodyPr/>
          <a:lstStyle/>
          <a:p>
            <a:r>
              <a:rPr lang="en-US" dirty="0"/>
              <a:t>Logic Circuits to Truth Tables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73DCF99-55E3-3E4B-B7DB-4B37D41D5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208" y="986971"/>
            <a:ext cx="5546598" cy="1659900"/>
          </a:xfrm>
        </p:spPr>
        <p:txBody>
          <a:bodyPr/>
          <a:lstStyle/>
          <a:p>
            <a:r>
              <a:rPr lang="en-US" sz="2000" dirty="0"/>
              <a:t>The Boolean function computed by any logic circuit can be represented by a </a:t>
            </a:r>
            <a:r>
              <a:rPr lang="en-US" sz="2000" i="1" dirty="0"/>
              <a:t>truth table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The Truth Table lists all possible combinations of the inputs to the function and indicates the resulting output.</a:t>
            </a:r>
          </a:p>
        </p:txBody>
      </p:sp>
    </p:spTree>
    <p:extLst>
      <p:ext uri="{BB962C8B-B14F-4D97-AF65-F5344CB8AC3E}">
        <p14:creationId xmlns:p14="http://schemas.microsoft.com/office/powerpoint/2010/main" val="35369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1DD8-BB20-2447-ACF7-458AB531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7151657" cy="645300"/>
          </a:xfrm>
        </p:spPr>
        <p:txBody>
          <a:bodyPr/>
          <a:lstStyle/>
          <a:p>
            <a:r>
              <a:rPr lang="en-US" dirty="0"/>
              <a:t>Logic Circuits to Logic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870C7-CA96-3A49-8138-C9E9AAF21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699" y="1293874"/>
            <a:ext cx="6609790" cy="1659900"/>
          </a:xfrm>
        </p:spPr>
        <p:txBody>
          <a:bodyPr/>
          <a:lstStyle/>
          <a:p>
            <a:r>
              <a:rPr lang="en-US" sz="2000" dirty="0"/>
              <a:t>The Boolean function computed by a combinational logic circuit can also be expressed by a </a:t>
            </a:r>
            <a:r>
              <a:rPr lang="en-US" sz="2000" i="1" dirty="0"/>
              <a:t>Logic Expression.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71815-CA7D-B040-866A-F777DACADA8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B1A1D6-48AA-EE4B-8066-83F11C5E3FC0}"/>
              </a:ext>
            </a:extLst>
          </p:cNvPr>
          <p:cNvGrpSpPr/>
          <p:nvPr/>
        </p:nvGrpSpPr>
        <p:grpSpPr>
          <a:xfrm>
            <a:off x="1053269" y="3163158"/>
            <a:ext cx="3797465" cy="1241680"/>
            <a:chOff x="2838688" y="1632635"/>
            <a:chExt cx="3797465" cy="124168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4D84078-0BB9-114E-935B-107913206C50}"/>
                </a:ext>
              </a:extLst>
            </p:cNvPr>
            <p:cNvCxnSpPr>
              <a:cxnSpLocks/>
            </p:cNvCxnSpPr>
            <p:nvPr/>
          </p:nvCxnSpPr>
          <p:spPr>
            <a:xfrm>
              <a:off x="3096049" y="2736248"/>
              <a:ext cx="82300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09321A1-A5BF-324A-8C6F-65491A62C1E4}"/>
                </a:ext>
              </a:extLst>
            </p:cNvPr>
            <p:cNvCxnSpPr>
              <a:cxnSpLocks/>
            </p:cNvCxnSpPr>
            <p:nvPr/>
          </p:nvCxnSpPr>
          <p:spPr>
            <a:xfrm>
              <a:off x="3667278" y="2527907"/>
              <a:ext cx="241264" cy="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A5A2CB2-6004-4341-91AB-87FA8E76ED43}"/>
                </a:ext>
              </a:extLst>
            </p:cNvPr>
            <p:cNvCxnSpPr>
              <a:cxnSpLocks/>
            </p:cNvCxnSpPr>
            <p:nvPr/>
          </p:nvCxnSpPr>
          <p:spPr>
            <a:xfrm>
              <a:off x="3096049" y="1872653"/>
              <a:ext cx="82367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1A03556-EB93-944C-9ACE-EA03D2C692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5341" y="1869855"/>
              <a:ext cx="734652" cy="11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D8294F-5035-0E4E-B2FC-80CC88CCB958}"/>
                </a:ext>
              </a:extLst>
            </p:cNvPr>
            <p:cNvSpPr/>
            <p:nvPr/>
          </p:nvSpPr>
          <p:spPr>
            <a:xfrm>
              <a:off x="4331553" y="1833315"/>
              <a:ext cx="75794" cy="743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D4D60E8F-3AFE-B547-9DEF-2CB3F7F0D628}"/>
                </a:ext>
              </a:extLst>
            </p:cNvPr>
            <p:cNvSpPr/>
            <p:nvPr/>
          </p:nvSpPr>
          <p:spPr>
            <a:xfrm rot="5400000">
              <a:off x="3880768" y="1665966"/>
              <a:ext cx="476503" cy="409841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F0EF423-965B-5946-8DED-0CC3ECA71103}"/>
                </a:ext>
              </a:extLst>
            </p:cNvPr>
            <p:cNvCxnSpPr/>
            <p:nvPr/>
          </p:nvCxnSpPr>
          <p:spPr>
            <a:xfrm flipV="1">
              <a:off x="5045168" y="1869855"/>
              <a:ext cx="2373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E550F4-6D6B-854D-B888-5316CBB08A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5678" y="2077609"/>
              <a:ext cx="0" cy="5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96D1EA-110D-B543-BF81-AC9AC9216B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7788" y="1876130"/>
              <a:ext cx="0" cy="652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833E8E-1878-D246-8E25-DA07EC309BE1}"/>
                </a:ext>
              </a:extLst>
            </p:cNvPr>
            <p:cNvSpPr/>
            <p:nvPr/>
          </p:nvSpPr>
          <p:spPr>
            <a:xfrm>
              <a:off x="3636580" y="1823587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8803E4-A1BC-F64B-B37C-ABA3DE45E2C6}"/>
                </a:ext>
              </a:extLst>
            </p:cNvPr>
            <p:cNvSpPr txBox="1"/>
            <p:nvPr/>
          </p:nvSpPr>
          <p:spPr>
            <a:xfrm>
              <a:off x="2838688" y="168993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60E15D-FA25-3945-ABB3-03BE03286665}"/>
                </a:ext>
              </a:extLst>
            </p:cNvPr>
            <p:cNvSpPr txBox="1"/>
            <p:nvPr/>
          </p:nvSpPr>
          <p:spPr>
            <a:xfrm>
              <a:off x="2839552" y="256653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1BBAB8-BFF3-DA4B-8E32-4C5CA37BD05A}"/>
                </a:ext>
              </a:extLst>
            </p:cNvPr>
            <p:cNvSpPr txBox="1"/>
            <p:nvPr/>
          </p:nvSpPr>
          <p:spPr>
            <a:xfrm>
              <a:off x="6342483" y="182358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83CD82C-CD78-764D-BD94-2DCCCAB3CD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44965" y="1767574"/>
              <a:ext cx="1329938" cy="384810"/>
              <a:chOff x="6930848" y="5434727"/>
              <a:chExt cx="2500832" cy="723601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56C496-2B01-BC4A-9EDA-864AE225ED04}"/>
                  </a:ext>
                </a:extLst>
              </p:cNvPr>
              <p:cNvGrpSpPr/>
              <p:nvPr/>
            </p:nvGrpSpPr>
            <p:grpSpPr>
              <a:xfrm>
                <a:off x="6930848" y="5434727"/>
                <a:ext cx="1587423" cy="723601"/>
                <a:chOff x="3419838" y="5435921"/>
                <a:chExt cx="1587423" cy="723601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2060F8A-1F2C-0247-8CB7-8ABB0328E4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19838" y="5984023"/>
                  <a:ext cx="670389" cy="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8F407913-9E79-4C43-817D-339433D0FB18}"/>
                    </a:ext>
                  </a:extLst>
                </p:cNvPr>
                <p:cNvCxnSpPr/>
                <p:nvPr/>
              </p:nvCxnSpPr>
              <p:spPr>
                <a:xfrm flipV="1">
                  <a:off x="3675121" y="5640438"/>
                  <a:ext cx="415107" cy="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Stored Data 71">
                  <a:extLst>
                    <a:ext uri="{FF2B5EF4-FFF2-40B4-BE49-F238E27FC236}">
                      <a16:creationId xmlns:a16="http://schemas.microsoft.com/office/drawing/2014/main" id="{4E5421C1-3C85-9D4A-952E-6207497B5158}"/>
                    </a:ext>
                  </a:extLst>
                </p:cNvPr>
                <p:cNvSpPr/>
                <p:nvPr/>
              </p:nvSpPr>
              <p:spPr>
                <a:xfrm rot="10800000">
                  <a:off x="3997592" y="5435941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Stored Data 71">
                  <a:extLst>
                    <a:ext uri="{FF2B5EF4-FFF2-40B4-BE49-F238E27FC236}">
                      <a16:creationId xmlns:a16="http://schemas.microsoft.com/office/drawing/2014/main" id="{7DCE9031-D656-5F42-9009-711E3A41FE85}"/>
                    </a:ext>
                  </a:extLst>
                </p:cNvPr>
                <p:cNvSpPr/>
                <p:nvPr/>
              </p:nvSpPr>
              <p:spPr>
                <a:xfrm rot="10800000">
                  <a:off x="3990333" y="5435921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35551EE-B664-6B4B-B3DE-8B2D190B8905}"/>
                  </a:ext>
                </a:extLst>
              </p:cNvPr>
              <p:cNvGrpSpPr/>
              <p:nvPr/>
            </p:nvGrpSpPr>
            <p:grpSpPr>
              <a:xfrm>
                <a:off x="8524804" y="5740592"/>
                <a:ext cx="906876" cy="117436"/>
                <a:chOff x="1486315" y="1289057"/>
                <a:chExt cx="906876" cy="117436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D30B039-36AA-E349-B9FC-758E0B94AA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3168" y="1348681"/>
                  <a:ext cx="79002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EE6FC9F8-70BE-CE47-8838-2C611B80BDEE}"/>
                    </a:ext>
                  </a:extLst>
                </p:cNvPr>
                <p:cNvSpPr/>
                <p:nvPr/>
              </p:nvSpPr>
              <p:spPr>
                <a:xfrm>
                  <a:off x="1486315" y="1289057"/>
                  <a:ext cx="120028" cy="1174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40FD9D-629D-8241-8A86-783626A514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42255" y="2418530"/>
              <a:ext cx="1213423" cy="432558"/>
              <a:chOff x="4042896" y="1715660"/>
              <a:chExt cx="2079003" cy="741118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5A16401-50CD-084B-A1AE-73073CDB7DFC}"/>
                  </a:ext>
                </a:extLst>
              </p:cNvPr>
              <p:cNvCxnSpPr/>
              <p:nvPr/>
            </p:nvCxnSpPr>
            <p:spPr>
              <a:xfrm flipV="1">
                <a:off x="4042896" y="226640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90CFE36-F889-924B-8FD1-B44D0F608F91}"/>
                  </a:ext>
                </a:extLst>
              </p:cNvPr>
              <p:cNvCxnSpPr/>
              <p:nvPr/>
            </p:nvCxnSpPr>
            <p:spPr>
              <a:xfrm flipV="1">
                <a:off x="4042896" y="190305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AC9B256-464F-FC4A-8660-B267B94F03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46319" y="2086968"/>
                <a:ext cx="77558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Delay 23">
                <a:extLst>
                  <a:ext uri="{FF2B5EF4-FFF2-40B4-BE49-F238E27FC236}">
                    <a16:creationId xmlns:a16="http://schemas.microsoft.com/office/drawing/2014/main" id="{7E86BA4D-4778-7F42-AA96-ACB40C3C4289}"/>
                  </a:ext>
                </a:extLst>
              </p:cNvPr>
              <p:cNvSpPr/>
              <p:nvPr/>
            </p:nvSpPr>
            <p:spPr>
              <a:xfrm>
                <a:off x="4451796" y="1715660"/>
                <a:ext cx="882699" cy="741118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4C7672-208C-CB48-BA3A-6556FF16C767}"/>
              </a:ext>
            </a:extLst>
          </p:cNvPr>
          <p:cNvSpPr txBox="1"/>
          <p:nvPr/>
        </p:nvSpPr>
        <p:spPr>
          <a:xfrm>
            <a:off x="2784721" y="311039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DCC9E7-84AA-CA4C-AEAC-3875D730257B}"/>
              </a:ext>
            </a:extLst>
          </p:cNvPr>
          <p:cNvSpPr txBox="1"/>
          <p:nvPr/>
        </p:nvSpPr>
        <p:spPr>
          <a:xfrm>
            <a:off x="2883217" y="387200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FD6C11-4667-674D-92CB-47AB75FB7E90}"/>
                  </a:ext>
                </a:extLst>
              </p:cNvPr>
              <p:cNvSpPr txBox="1"/>
              <p:nvPr/>
            </p:nvSpPr>
            <p:spPr>
              <a:xfrm>
                <a:off x="5570618" y="2572344"/>
                <a:ext cx="948306" cy="370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FD6C11-4667-674D-92CB-47AB75FB7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18" y="2572344"/>
                <a:ext cx="948306" cy="370101"/>
              </a:xfrm>
              <a:prstGeom prst="rect">
                <a:avLst/>
              </a:prstGeom>
              <a:blipFill>
                <a:blip r:embed="rId3"/>
                <a:stretch>
                  <a:fillRect l="-2667" r="-266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9E77B4-3434-2C43-8151-6953A55132D5}"/>
                  </a:ext>
                </a:extLst>
              </p:cNvPr>
              <p:cNvSpPr txBox="1"/>
              <p:nvPr/>
            </p:nvSpPr>
            <p:spPr>
              <a:xfrm>
                <a:off x="5570618" y="2997396"/>
                <a:ext cx="11131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9E77B4-3434-2C43-8151-6953A5513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18" y="2997396"/>
                <a:ext cx="1113190" cy="369332"/>
              </a:xfrm>
              <a:prstGeom prst="rect">
                <a:avLst/>
              </a:prstGeom>
              <a:blipFill>
                <a:blip r:embed="rId4"/>
                <a:stretch>
                  <a:fillRect l="-5682" r="-3409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1DF933-3CE5-034A-9B51-FB6C326BB047}"/>
                  </a:ext>
                </a:extLst>
              </p:cNvPr>
              <p:cNvSpPr txBox="1"/>
              <p:nvPr/>
            </p:nvSpPr>
            <p:spPr>
              <a:xfrm>
                <a:off x="5570618" y="3628234"/>
                <a:ext cx="1461554" cy="370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1DF933-3CE5-034A-9B51-FB6C326B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18" y="3628234"/>
                <a:ext cx="1461554" cy="370101"/>
              </a:xfrm>
              <a:prstGeom prst="rect">
                <a:avLst/>
              </a:prstGeom>
              <a:blipFill>
                <a:blip r:embed="rId5"/>
                <a:stretch>
                  <a:fillRect l="-3478" r="-347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324E9B-BDB7-DD49-8BF9-DCC0B1AB9311}"/>
                  </a:ext>
                </a:extLst>
              </p:cNvPr>
              <p:cNvSpPr txBox="1"/>
              <p:nvPr/>
            </p:nvSpPr>
            <p:spPr>
              <a:xfrm>
                <a:off x="5570618" y="4067075"/>
                <a:ext cx="1462260" cy="419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324E9B-BDB7-DD49-8BF9-DCC0B1AB9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18" y="4067075"/>
                <a:ext cx="1462260" cy="419217"/>
              </a:xfrm>
              <a:prstGeom prst="rect">
                <a:avLst/>
              </a:prstGeom>
              <a:blipFill>
                <a:blip r:embed="rId6"/>
                <a:stretch>
                  <a:fillRect l="-3478" r="-347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C57C04-E89B-7B44-A839-2D6FE11AB21A}"/>
                  </a:ext>
                </a:extLst>
              </p:cNvPr>
              <p:cNvSpPr txBox="1"/>
              <p:nvPr/>
            </p:nvSpPr>
            <p:spPr>
              <a:xfrm>
                <a:off x="5570618" y="4531767"/>
                <a:ext cx="1645835" cy="419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C57C04-E89B-7B44-A839-2D6FE11AB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18" y="4531767"/>
                <a:ext cx="1645835" cy="419217"/>
              </a:xfrm>
              <a:prstGeom prst="rect">
                <a:avLst/>
              </a:prstGeom>
              <a:blipFill>
                <a:blip r:embed="rId7"/>
                <a:stretch>
                  <a:fillRect l="-3077" r="-230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3F3C75B-4793-1A4B-9D93-ED9E7B232EB6}"/>
              </a:ext>
            </a:extLst>
          </p:cNvPr>
          <p:cNvSpPr/>
          <p:nvPr/>
        </p:nvSpPr>
        <p:spPr>
          <a:xfrm>
            <a:off x="5539088" y="4508132"/>
            <a:ext cx="1725885" cy="480062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837E-3D2C-9B4B-9631-7F44F850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647" y="61018"/>
            <a:ext cx="4944300" cy="645300"/>
          </a:xfrm>
        </p:spPr>
        <p:txBody>
          <a:bodyPr/>
          <a:lstStyle/>
          <a:p>
            <a:r>
              <a:rPr lang="en-US" dirty="0"/>
              <a:t>Logic Circuits to Logic 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D8DDA-4DF0-FD49-BAFE-9227143F8E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604951-F04A-9442-9EC9-4A6DD65B0CCA}"/>
              </a:ext>
            </a:extLst>
          </p:cNvPr>
          <p:cNvGrpSpPr/>
          <p:nvPr/>
        </p:nvGrpSpPr>
        <p:grpSpPr>
          <a:xfrm>
            <a:off x="931181" y="3732743"/>
            <a:ext cx="3548179" cy="1290198"/>
            <a:chOff x="4384936" y="2036638"/>
            <a:chExt cx="3548179" cy="12901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8CCBFA-BE4B-CE49-8B7F-E897679388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7427" y="2116052"/>
              <a:ext cx="914400" cy="384810"/>
              <a:chOff x="7186131" y="5434727"/>
              <a:chExt cx="1719449" cy="72360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89EEA7F-7F10-3E4A-8087-D54F9D7AD501}"/>
                  </a:ext>
                </a:extLst>
              </p:cNvPr>
              <p:cNvGrpSpPr/>
              <p:nvPr/>
            </p:nvGrpSpPr>
            <p:grpSpPr>
              <a:xfrm>
                <a:off x="7186131" y="5434727"/>
                <a:ext cx="1332140" cy="723601"/>
                <a:chOff x="3675121" y="5435921"/>
                <a:chExt cx="1332140" cy="723601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8C90ABAE-1842-634A-82D1-09D51B05CA45}"/>
                    </a:ext>
                  </a:extLst>
                </p:cNvPr>
                <p:cNvCxnSpPr/>
                <p:nvPr/>
              </p:nvCxnSpPr>
              <p:spPr>
                <a:xfrm flipV="1">
                  <a:off x="3675121" y="5984024"/>
                  <a:ext cx="415107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7AB918C8-4619-5748-904A-DE9109F465AC}"/>
                    </a:ext>
                  </a:extLst>
                </p:cNvPr>
                <p:cNvCxnSpPr/>
                <p:nvPr/>
              </p:nvCxnSpPr>
              <p:spPr>
                <a:xfrm flipV="1">
                  <a:off x="3675121" y="5620676"/>
                  <a:ext cx="415107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Stored Data 71">
                  <a:extLst>
                    <a:ext uri="{FF2B5EF4-FFF2-40B4-BE49-F238E27FC236}">
                      <a16:creationId xmlns:a16="http://schemas.microsoft.com/office/drawing/2014/main" id="{066E94FE-9590-F442-B136-FE0061CE2BFD}"/>
                    </a:ext>
                  </a:extLst>
                </p:cNvPr>
                <p:cNvSpPr/>
                <p:nvPr/>
              </p:nvSpPr>
              <p:spPr>
                <a:xfrm rot="10800000">
                  <a:off x="3997592" y="5435941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Stored Data 71">
                  <a:extLst>
                    <a:ext uri="{FF2B5EF4-FFF2-40B4-BE49-F238E27FC236}">
                      <a16:creationId xmlns:a16="http://schemas.microsoft.com/office/drawing/2014/main" id="{5B73C7CC-9646-A74B-8A99-239456F3C462}"/>
                    </a:ext>
                  </a:extLst>
                </p:cNvPr>
                <p:cNvSpPr/>
                <p:nvPr/>
              </p:nvSpPr>
              <p:spPr>
                <a:xfrm rot="10800000">
                  <a:off x="3990333" y="5435921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9E7D0B1-1497-D347-920E-ACF6AA879FE1}"/>
                  </a:ext>
                </a:extLst>
              </p:cNvPr>
              <p:cNvGrpSpPr/>
              <p:nvPr/>
            </p:nvGrpSpPr>
            <p:grpSpPr>
              <a:xfrm>
                <a:off x="8524804" y="5740592"/>
                <a:ext cx="380776" cy="117436"/>
                <a:chOff x="1486315" y="1289057"/>
                <a:chExt cx="380776" cy="117436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8C300AC-191D-6E4B-9CB3-0FDA33B2258E}"/>
                    </a:ext>
                  </a:extLst>
                </p:cNvPr>
                <p:cNvCxnSpPr/>
                <p:nvPr/>
              </p:nvCxnSpPr>
              <p:spPr>
                <a:xfrm flipV="1">
                  <a:off x="1603168" y="1347775"/>
                  <a:ext cx="263923" cy="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6AF0B583-195B-3847-8F10-ED31806A6131}"/>
                    </a:ext>
                  </a:extLst>
                </p:cNvPr>
                <p:cNvSpPr/>
                <p:nvPr/>
              </p:nvSpPr>
              <p:spPr>
                <a:xfrm>
                  <a:off x="1486315" y="1289057"/>
                  <a:ext cx="120028" cy="1174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802CA6-2F4F-FD43-86A1-22787C43C5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7427" y="2894278"/>
              <a:ext cx="914400" cy="432558"/>
              <a:chOff x="4042896" y="1715660"/>
              <a:chExt cx="1566675" cy="74111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8E7EC9-94CE-AA4A-9710-009F0C6D95F7}"/>
                  </a:ext>
                </a:extLst>
              </p:cNvPr>
              <p:cNvCxnSpPr/>
              <p:nvPr/>
            </p:nvCxnSpPr>
            <p:spPr>
              <a:xfrm flipV="1">
                <a:off x="4042896" y="226640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3A6CCF9-A559-DC4E-B3F4-AC1330D270EA}"/>
                  </a:ext>
                </a:extLst>
              </p:cNvPr>
              <p:cNvCxnSpPr/>
              <p:nvPr/>
            </p:nvCxnSpPr>
            <p:spPr>
              <a:xfrm flipV="1">
                <a:off x="4042896" y="190305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FAE06A4-7398-AA4D-BA0C-959F719D3DA7}"/>
                  </a:ext>
                </a:extLst>
              </p:cNvPr>
              <p:cNvCxnSpPr/>
              <p:nvPr/>
            </p:nvCxnSpPr>
            <p:spPr>
              <a:xfrm flipV="1">
                <a:off x="5346318" y="2086964"/>
                <a:ext cx="263253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Delay 34">
                <a:extLst>
                  <a:ext uri="{FF2B5EF4-FFF2-40B4-BE49-F238E27FC236}">
                    <a16:creationId xmlns:a16="http://schemas.microsoft.com/office/drawing/2014/main" id="{E0F930F6-28DA-6B47-B0E3-0D7D5D14010D}"/>
                  </a:ext>
                </a:extLst>
              </p:cNvPr>
              <p:cNvSpPr/>
              <p:nvPr/>
            </p:nvSpPr>
            <p:spPr>
              <a:xfrm>
                <a:off x="4451796" y="1715660"/>
                <a:ext cx="882699" cy="741118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37C508F-1B8E-1546-9F00-C85DD5DC13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13823" y="2486993"/>
              <a:ext cx="914400" cy="413735"/>
              <a:chOff x="3675121" y="3048834"/>
              <a:chExt cx="1599238" cy="723601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1DC8AFE-A108-2B4D-B7C3-AA0A7DC1B6D7}"/>
                  </a:ext>
                </a:extLst>
              </p:cNvPr>
              <p:cNvCxnSpPr/>
              <p:nvPr/>
            </p:nvCxnSpPr>
            <p:spPr>
              <a:xfrm flipV="1">
                <a:off x="3675121" y="359693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82FFC8A-73A6-EB46-B1BB-B06634F5786A}"/>
                  </a:ext>
                </a:extLst>
              </p:cNvPr>
              <p:cNvCxnSpPr/>
              <p:nvPr/>
            </p:nvCxnSpPr>
            <p:spPr>
              <a:xfrm flipV="1">
                <a:off x="3675121" y="323358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5186A3F-2353-1C40-A58B-888CE8810077}"/>
                  </a:ext>
                </a:extLst>
              </p:cNvPr>
              <p:cNvCxnSpPr/>
              <p:nvPr/>
            </p:nvCxnSpPr>
            <p:spPr>
              <a:xfrm flipV="1">
                <a:off x="5010436" y="3412939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2174D79-787D-3542-8420-907F58E5F1D0}"/>
                  </a:ext>
                </a:extLst>
              </p:cNvPr>
              <p:cNvGrpSpPr/>
              <p:nvPr/>
            </p:nvGrpSpPr>
            <p:grpSpPr>
              <a:xfrm>
                <a:off x="3990333" y="3048834"/>
                <a:ext cx="1016928" cy="723601"/>
                <a:chOff x="3990333" y="3048834"/>
                <a:chExt cx="1016928" cy="723601"/>
              </a:xfrm>
            </p:grpSpPr>
            <p:sp>
              <p:nvSpPr>
                <p:cNvPr id="30" name="Stored Data 71">
                  <a:extLst>
                    <a:ext uri="{FF2B5EF4-FFF2-40B4-BE49-F238E27FC236}">
                      <a16:creationId xmlns:a16="http://schemas.microsoft.com/office/drawing/2014/main" id="{F6EFED4D-1133-9645-8439-5B090D947DF7}"/>
                    </a:ext>
                  </a:extLst>
                </p:cNvPr>
                <p:cNvSpPr/>
                <p:nvPr/>
              </p:nvSpPr>
              <p:spPr>
                <a:xfrm rot="10800000">
                  <a:off x="3997592" y="3048854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Stored Data 71">
                  <a:extLst>
                    <a:ext uri="{FF2B5EF4-FFF2-40B4-BE49-F238E27FC236}">
                      <a16:creationId xmlns:a16="http://schemas.microsoft.com/office/drawing/2014/main" id="{B73932B6-9C93-3944-8E90-59FD829AEAED}"/>
                    </a:ext>
                  </a:extLst>
                </p:cNvPr>
                <p:cNvSpPr/>
                <p:nvPr/>
              </p:nvSpPr>
              <p:spPr>
                <a:xfrm rot="10800000">
                  <a:off x="3990333" y="3048834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D8F27E-1747-E542-91C9-D118BC96C5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0538" y="2313914"/>
              <a:ext cx="37035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B0FF52-A058-CA4E-A733-90D38D1257F1}"/>
                </a:ext>
              </a:extLst>
            </p:cNvPr>
            <p:cNvCxnSpPr>
              <a:cxnSpLocks/>
            </p:cNvCxnSpPr>
            <p:nvPr/>
          </p:nvCxnSpPr>
          <p:spPr>
            <a:xfrm>
              <a:off x="6357471" y="3110557"/>
              <a:ext cx="38471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6D6AC6-32D2-E049-9A05-EE2DB5A74E3C}"/>
                </a:ext>
              </a:extLst>
            </p:cNvPr>
            <p:cNvCxnSpPr>
              <a:cxnSpLocks/>
            </p:cNvCxnSpPr>
            <p:nvPr/>
          </p:nvCxnSpPr>
          <p:spPr>
            <a:xfrm>
              <a:off x="6730895" y="2811238"/>
              <a:ext cx="0" cy="3106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35F9515-3990-8D4F-A9C4-1494A3A5B0F4}"/>
                </a:ext>
              </a:extLst>
            </p:cNvPr>
            <p:cNvCxnSpPr>
              <a:cxnSpLocks/>
            </p:cNvCxnSpPr>
            <p:nvPr/>
          </p:nvCxnSpPr>
          <p:spPr>
            <a:xfrm>
              <a:off x="6716679" y="2304616"/>
              <a:ext cx="0" cy="3106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AA6E7A-E424-EE4A-A0B5-0D0B5D072E10}"/>
                </a:ext>
              </a:extLst>
            </p:cNvPr>
            <p:cNvCxnSpPr>
              <a:cxnSpLocks/>
            </p:cNvCxnSpPr>
            <p:nvPr/>
          </p:nvCxnSpPr>
          <p:spPr>
            <a:xfrm>
              <a:off x="4642297" y="2208066"/>
              <a:ext cx="82367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258BBB-5242-2B45-84B2-0CEFA53CA4F6}"/>
                </a:ext>
              </a:extLst>
            </p:cNvPr>
            <p:cNvSpPr txBox="1"/>
            <p:nvPr/>
          </p:nvSpPr>
          <p:spPr>
            <a:xfrm>
              <a:off x="4384936" y="203663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1C09C62-1BE0-6F43-A4DB-FFC1E9809D6D}"/>
                </a:ext>
              </a:extLst>
            </p:cNvPr>
            <p:cNvCxnSpPr>
              <a:cxnSpLocks/>
            </p:cNvCxnSpPr>
            <p:nvPr/>
          </p:nvCxnSpPr>
          <p:spPr>
            <a:xfrm>
              <a:off x="4641648" y="3004542"/>
              <a:ext cx="82300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5A138A-77ED-7742-95D5-B9668FB119C6}"/>
                </a:ext>
              </a:extLst>
            </p:cNvPr>
            <p:cNvSpPr txBox="1"/>
            <p:nvPr/>
          </p:nvSpPr>
          <p:spPr>
            <a:xfrm>
              <a:off x="4385151" y="2824322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7A0A2D-6B36-FE4E-B2A6-A35FFF11E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624" y="2219437"/>
              <a:ext cx="0" cy="9962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0198269-6AE7-A547-9113-87058A19FDD8}"/>
                </a:ext>
              </a:extLst>
            </p:cNvPr>
            <p:cNvSpPr/>
            <p:nvPr/>
          </p:nvSpPr>
          <p:spPr>
            <a:xfrm>
              <a:off x="5093416" y="2166893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615E33C-B68B-7C4B-83FC-41F8290EE1A8}"/>
                </a:ext>
              </a:extLst>
            </p:cNvPr>
            <p:cNvCxnSpPr>
              <a:cxnSpLocks/>
            </p:cNvCxnSpPr>
            <p:nvPr/>
          </p:nvCxnSpPr>
          <p:spPr>
            <a:xfrm>
              <a:off x="5123335" y="3221172"/>
              <a:ext cx="395458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D12FC26-258C-7949-8450-A893D5378DFB}"/>
                </a:ext>
              </a:extLst>
            </p:cNvPr>
            <p:cNvCxnSpPr>
              <a:cxnSpLocks/>
            </p:cNvCxnSpPr>
            <p:nvPr/>
          </p:nvCxnSpPr>
          <p:spPr>
            <a:xfrm>
              <a:off x="5465727" y="2407532"/>
              <a:ext cx="3526" cy="6108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E8DD7F8-0458-A844-9C4B-12E598C01431}"/>
                </a:ext>
              </a:extLst>
            </p:cNvPr>
            <p:cNvSpPr/>
            <p:nvPr/>
          </p:nvSpPr>
          <p:spPr>
            <a:xfrm>
              <a:off x="5428045" y="2965846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8589154-B0DF-554F-87F1-D622DDBAC296}"/>
                </a:ext>
              </a:extLst>
            </p:cNvPr>
            <p:cNvSpPr txBox="1"/>
            <p:nvPr/>
          </p:nvSpPr>
          <p:spPr>
            <a:xfrm flipH="1">
              <a:off x="7628223" y="2539971"/>
              <a:ext cx="304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7F3FF1-9BEB-5047-BF13-201F596847A8}"/>
              </a:ext>
            </a:extLst>
          </p:cNvPr>
          <p:cNvGrpSpPr/>
          <p:nvPr/>
        </p:nvGrpSpPr>
        <p:grpSpPr>
          <a:xfrm>
            <a:off x="156245" y="2740371"/>
            <a:ext cx="3830885" cy="830997"/>
            <a:chOff x="4780446" y="907022"/>
            <a:chExt cx="4028706" cy="83099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1624CC-E665-C645-8339-E4451A687127}"/>
                </a:ext>
              </a:extLst>
            </p:cNvPr>
            <p:cNvSpPr txBox="1"/>
            <p:nvPr/>
          </p:nvSpPr>
          <p:spPr>
            <a:xfrm>
              <a:off x="5463160" y="907022"/>
              <a:ext cx="3345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Print" panose="02000800000000000000" pitchFamily="2" charset="0"/>
                </a:rPr>
                <a:t>Use the substitution method to find a logic expression for this logic circuit.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4E656A2-7AE6-6B45-BFE0-79883732C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0446" y="1026362"/>
              <a:ext cx="682714" cy="682714"/>
            </a:xfrm>
            <a:prstGeom prst="rect">
              <a:avLst/>
            </a:prstGeom>
          </p:spPr>
        </p:pic>
      </p:grp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6A2D163A-2EE9-C44B-8332-A0DD735BAB4C}"/>
              </a:ext>
            </a:extLst>
          </p:cNvPr>
          <p:cNvSpPr txBox="1">
            <a:spLocks/>
          </p:cNvSpPr>
          <p:nvPr/>
        </p:nvSpPr>
        <p:spPr bwMode="auto">
          <a:xfrm>
            <a:off x="1546108" y="772029"/>
            <a:ext cx="6407900" cy="165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 sz="1400"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￭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￮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2000" kern="0"/>
              <a:t>We’ll call this method of finding the Logic Expression for a Logic Circuit the </a:t>
            </a:r>
            <a:r>
              <a:rPr lang="en-US" sz="2000" b="1" i="1" kern="0"/>
              <a:t>Substitution Method</a:t>
            </a:r>
          </a:p>
          <a:p>
            <a:pPr lvl="1"/>
            <a:r>
              <a:rPr lang="en-US" sz="1600" kern="0"/>
              <a:t>Label intermediate results</a:t>
            </a:r>
          </a:p>
          <a:p>
            <a:pPr lvl="1"/>
            <a:r>
              <a:rPr lang="en-US" sz="1600" kern="0"/>
              <a:t>Write expressions for each label</a:t>
            </a:r>
          </a:p>
          <a:p>
            <a:pPr lvl="1"/>
            <a:r>
              <a:rPr lang="en-US" sz="1600" kern="0"/>
              <a:t>Write the output in terms of labels</a:t>
            </a:r>
          </a:p>
          <a:p>
            <a:pPr lvl="1"/>
            <a:r>
              <a:rPr lang="en-US" sz="1600" kern="0"/>
              <a:t>Use substitution to express the output in terms of the inputs.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6038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837E-3D2C-9B4B-9631-7F44F850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647" y="61018"/>
            <a:ext cx="4944300" cy="645300"/>
          </a:xfrm>
        </p:spPr>
        <p:txBody>
          <a:bodyPr/>
          <a:lstStyle/>
          <a:p>
            <a:r>
              <a:rPr lang="en-US" dirty="0"/>
              <a:t>Logic Circuits to Logic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4700-B800-9149-9556-B257F66C0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6108" y="772029"/>
            <a:ext cx="6407900" cy="1659900"/>
          </a:xfrm>
        </p:spPr>
        <p:txBody>
          <a:bodyPr/>
          <a:lstStyle/>
          <a:p>
            <a:r>
              <a:rPr lang="en-US" sz="2000" dirty="0"/>
              <a:t>We’ll call this method of finding the Logic Expression for a Logic Circuit the </a:t>
            </a:r>
            <a:r>
              <a:rPr lang="en-US" sz="2000" b="1" i="1" dirty="0"/>
              <a:t>Substitution Method</a:t>
            </a:r>
          </a:p>
          <a:p>
            <a:pPr lvl="1"/>
            <a:r>
              <a:rPr lang="en-US" sz="1600" dirty="0"/>
              <a:t>Label intermediate results</a:t>
            </a:r>
          </a:p>
          <a:p>
            <a:pPr lvl="1"/>
            <a:r>
              <a:rPr lang="en-US" sz="1600" dirty="0"/>
              <a:t>Write expressions for each label</a:t>
            </a:r>
          </a:p>
          <a:p>
            <a:pPr lvl="1"/>
            <a:r>
              <a:rPr lang="en-US" sz="1600" dirty="0"/>
              <a:t>Write the output in terms of labels</a:t>
            </a:r>
          </a:p>
          <a:p>
            <a:pPr lvl="1"/>
            <a:r>
              <a:rPr lang="en-US" sz="1600" dirty="0"/>
              <a:t>Use substitution to express the output in terms of the inputs.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D8DDA-4DF0-FD49-BAFE-9227143F8E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604951-F04A-9442-9EC9-4A6DD65B0CCA}"/>
              </a:ext>
            </a:extLst>
          </p:cNvPr>
          <p:cNvGrpSpPr/>
          <p:nvPr/>
        </p:nvGrpSpPr>
        <p:grpSpPr>
          <a:xfrm>
            <a:off x="923975" y="3740703"/>
            <a:ext cx="3548179" cy="1290198"/>
            <a:chOff x="4384936" y="2036638"/>
            <a:chExt cx="3548179" cy="12901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8CCBFA-BE4B-CE49-8B7F-E897679388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7427" y="2116052"/>
              <a:ext cx="914400" cy="384810"/>
              <a:chOff x="7186131" y="5434727"/>
              <a:chExt cx="1719449" cy="72360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89EEA7F-7F10-3E4A-8087-D54F9D7AD501}"/>
                  </a:ext>
                </a:extLst>
              </p:cNvPr>
              <p:cNvGrpSpPr/>
              <p:nvPr/>
            </p:nvGrpSpPr>
            <p:grpSpPr>
              <a:xfrm>
                <a:off x="7186131" y="5434727"/>
                <a:ext cx="1332140" cy="723601"/>
                <a:chOff x="3675121" y="5435921"/>
                <a:chExt cx="1332140" cy="723601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8C90ABAE-1842-634A-82D1-09D51B05CA45}"/>
                    </a:ext>
                  </a:extLst>
                </p:cNvPr>
                <p:cNvCxnSpPr/>
                <p:nvPr/>
              </p:nvCxnSpPr>
              <p:spPr>
                <a:xfrm flipV="1">
                  <a:off x="3675121" y="5984024"/>
                  <a:ext cx="415107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7AB918C8-4619-5748-904A-DE9109F465AC}"/>
                    </a:ext>
                  </a:extLst>
                </p:cNvPr>
                <p:cNvCxnSpPr/>
                <p:nvPr/>
              </p:nvCxnSpPr>
              <p:spPr>
                <a:xfrm flipV="1">
                  <a:off x="3675121" y="5620676"/>
                  <a:ext cx="415107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Stored Data 71">
                  <a:extLst>
                    <a:ext uri="{FF2B5EF4-FFF2-40B4-BE49-F238E27FC236}">
                      <a16:creationId xmlns:a16="http://schemas.microsoft.com/office/drawing/2014/main" id="{066E94FE-9590-F442-B136-FE0061CE2BFD}"/>
                    </a:ext>
                  </a:extLst>
                </p:cNvPr>
                <p:cNvSpPr/>
                <p:nvPr/>
              </p:nvSpPr>
              <p:spPr>
                <a:xfrm rot="10800000">
                  <a:off x="3997592" y="5435941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Stored Data 71">
                  <a:extLst>
                    <a:ext uri="{FF2B5EF4-FFF2-40B4-BE49-F238E27FC236}">
                      <a16:creationId xmlns:a16="http://schemas.microsoft.com/office/drawing/2014/main" id="{5B73C7CC-9646-A74B-8A99-239456F3C462}"/>
                    </a:ext>
                  </a:extLst>
                </p:cNvPr>
                <p:cNvSpPr/>
                <p:nvPr/>
              </p:nvSpPr>
              <p:spPr>
                <a:xfrm rot="10800000">
                  <a:off x="3990333" y="5435921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9E7D0B1-1497-D347-920E-ACF6AA879FE1}"/>
                  </a:ext>
                </a:extLst>
              </p:cNvPr>
              <p:cNvGrpSpPr/>
              <p:nvPr/>
            </p:nvGrpSpPr>
            <p:grpSpPr>
              <a:xfrm>
                <a:off x="8524804" y="5740592"/>
                <a:ext cx="380776" cy="117436"/>
                <a:chOff x="1486315" y="1289057"/>
                <a:chExt cx="380776" cy="117436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8C300AC-191D-6E4B-9CB3-0FDA33B2258E}"/>
                    </a:ext>
                  </a:extLst>
                </p:cNvPr>
                <p:cNvCxnSpPr/>
                <p:nvPr/>
              </p:nvCxnSpPr>
              <p:spPr>
                <a:xfrm flipV="1">
                  <a:off x="1603168" y="1347775"/>
                  <a:ext cx="263923" cy="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6AF0B583-195B-3847-8F10-ED31806A6131}"/>
                    </a:ext>
                  </a:extLst>
                </p:cNvPr>
                <p:cNvSpPr/>
                <p:nvPr/>
              </p:nvSpPr>
              <p:spPr>
                <a:xfrm>
                  <a:off x="1486315" y="1289057"/>
                  <a:ext cx="120028" cy="1174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802CA6-2F4F-FD43-86A1-22787C43C5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7427" y="2894278"/>
              <a:ext cx="914400" cy="432558"/>
              <a:chOff x="4042896" y="1715660"/>
              <a:chExt cx="1566675" cy="74111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8E7EC9-94CE-AA4A-9710-009F0C6D95F7}"/>
                  </a:ext>
                </a:extLst>
              </p:cNvPr>
              <p:cNvCxnSpPr/>
              <p:nvPr/>
            </p:nvCxnSpPr>
            <p:spPr>
              <a:xfrm flipV="1">
                <a:off x="4042896" y="226640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3A6CCF9-A559-DC4E-B3F4-AC1330D270EA}"/>
                  </a:ext>
                </a:extLst>
              </p:cNvPr>
              <p:cNvCxnSpPr/>
              <p:nvPr/>
            </p:nvCxnSpPr>
            <p:spPr>
              <a:xfrm flipV="1">
                <a:off x="4042896" y="190305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FAE06A4-7398-AA4D-BA0C-959F719D3DA7}"/>
                  </a:ext>
                </a:extLst>
              </p:cNvPr>
              <p:cNvCxnSpPr/>
              <p:nvPr/>
            </p:nvCxnSpPr>
            <p:spPr>
              <a:xfrm flipV="1">
                <a:off x="5346318" y="2086964"/>
                <a:ext cx="263253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Delay 34">
                <a:extLst>
                  <a:ext uri="{FF2B5EF4-FFF2-40B4-BE49-F238E27FC236}">
                    <a16:creationId xmlns:a16="http://schemas.microsoft.com/office/drawing/2014/main" id="{E0F930F6-28DA-6B47-B0E3-0D7D5D14010D}"/>
                  </a:ext>
                </a:extLst>
              </p:cNvPr>
              <p:cNvSpPr/>
              <p:nvPr/>
            </p:nvSpPr>
            <p:spPr>
              <a:xfrm>
                <a:off x="4451796" y="1715660"/>
                <a:ext cx="882699" cy="741118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37C508F-1B8E-1546-9F00-C85DD5DC13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13823" y="2486993"/>
              <a:ext cx="914400" cy="413735"/>
              <a:chOff x="3675121" y="3048834"/>
              <a:chExt cx="1599238" cy="723601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1DC8AFE-A108-2B4D-B7C3-AA0A7DC1B6D7}"/>
                  </a:ext>
                </a:extLst>
              </p:cNvPr>
              <p:cNvCxnSpPr/>
              <p:nvPr/>
            </p:nvCxnSpPr>
            <p:spPr>
              <a:xfrm flipV="1">
                <a:off x="3675121" y="3596937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82FFC8A-73A6-EB46-B1BB-B06634F5786A}"/>
                  </a:ext>
                </a:extLst>
              </p:cNvPr>
              <p:cNvCxnSpPr/>
              <p:nvPr/>
            </p:nvCxnSpPr>
            <p:spPr>
              <a:xfrm flipV="1">
                <a:off x="3675121" y="3233589"/>
                <a:ext cx="41510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5186A3F-2353-1C40-A58B-888CE8810077}"/>
                  </a:ext>
                </a:extLst>
              </p:cNvPr>
              <p:cNvCxnSpPr/>
              <p:nvPr/>
            </p:nvCxnSpPr>
            <p:spPr>
              <a:xfrm flipV="1">
                <a:off x="5010436" y="3412939"/>
                <a:ext cx="263923" cy="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2174D79-787D-3542-8420-907F58E5F1D0}"/>
                  </a:ext>
                </a:extLst>
              </p:cNvPr>
              <p:cNvGrpSpPr/>
              <p:nvPr/>
            </p:nvGrpSpPr>
            <p:grpSpPr>
              <a:xfrm>
                <a:off x="3990333" y="3048834"/>
                <a:ext cx="1016928" cy="723601"/>
                <a:chOff x="3990333" y="3048834"/>
                <a:chExt cx="1016928" cy="723601"/>
              </a:xfrm>
            </p:grpSpPr>
            <p:sp>
              <p:nvSpPr>
                <p:cNvPr id="30" name="Stored Data 71">
                  <a:extLst>
                    <a:ext uri="{FF2B5EF4-FFF2-40B4-BE49-F238E27FC236}">
                      <a16:creationId xmlns:a16="http://schemas.microsoft.com/office/drawing/2014/main" id="{F6EFED4D-1133-9645-8439-5B090D947DF7}"/>
                    </a:ext>
                  </a:extLst>
                </p:cNvPr>
                <p:cNvSpPr/>
                <p:nvPr/>
              </p:nvSpPr>
              <p:spPr>
                <a:xfrm rot="10800000">
                  <a:off x="3997592" y="3048854"/>
                  <a:ext cx="1009669" cy="723580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6" fmla="*/ 9841 w 10000"/>
                    <a:gd name="connsiteY6" fmla="*/ 6220 h 10000"/>
                    <a:gd name="connsiteX0" fmla="*/ 8935 w 10000"/>
                    <a:gd name="connsiteY0" fmla="*/ 4956 h 10000"/>
                    <a:gd name="connsiteX1" fmla="*/ 9999 w 10000"/>
                    <a:gd name="connsiteY1" fmla="*/ 10000 h 10000"/>
                    <a:gd name="connsiteX2" fmla="*/ 5183 w 10000"/>
                    <a:gd name="connsiteY2" fmla="*/ 9912 h 10000"/>
                    <a:gd name="connsiteX3" fmla="*/ 0 w 10000"/>
                    <a:gd name="connsiteY3" fmla="*/ 5043 h 10000"/>
                    <a:gd name="connsiteX4" fmla="*/ 5183 w 10000"/>
                    <a:gd name="connsiteY4" fmla="*/ 44 h 10000"/>
                    <a:gd name="connsiteX5" fmla="*/ 10000 w 10000"/>
                    <a:gd name="connsiteY5" fmla="*/ 0 h 10000"/>
                    <a:gd name="connsiteX0" fmla="*/ 9999 w 10000"/>
                    <a:gd name="connsiteY0" fmla="*/ 10000 h 10000"/>
                    <a:gd name="connsiteX1" fmla="*/ 5183 w 10000"/>
                    <a:gd name="connsiteY1" fmla="*/ 9912 h 10000"/>
                    <a:gd name="connsiteX2" fmla="*/ 0 w 10000"/>
                    <a:gd name="connsiteY2" fmla="*/ 5043 h 10000"/>
                    <a:gd name="connsiteX3" fmla="*/ 5183 w 10000"/>
                    <a:gd name="connsiteY3" fmla="*/ 44 h 10000"/>
                    <a:gd name="connsiteX4" fmla="*/ 1000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9999" y="10000"/>
                      </a:moveTo>
                      <a:lnTo>
                        <a:pt x="5183" y="9912"/>
                      </a:lnTo>
                      <a:cubicBezTo>
                        <a:pt x="3060" y="9824"/>
                        <a:pt x="0" y="6688"/>
                        <a:pt x="0" y="5043"/>
                      </a:cubicBezTo>
                      <a:cubicBezTo>
                        <a:pt x="0" y="3398"/>
                        <a:pt x="2965" y="220"/>
                        <a:pt x="5183" y="44"/>
                      </a:cubicBezTo>
                      <a:lnTo>
                        <a:pt x="10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Stored Data 71">
                  <a:extLst>
                    <a:ext uri="{FF2B5EF4-FFF2-40B4-BE49-F238E27FC236}">
                      <a16:creationId xmlns:a16="http://schemas.microsoft.com/office/drawing/2014/main" id="{B73932B6-9C93-3944-8E90-59FD829AEAED}"/>
                    </a:ext>
                  </a:extLst>
                </p:cNvPr>
                <p:cNvSpPr/>
                <p:nvPr/>
              </p:nvSpPr>
              <p:spPr>
                <a:xfrm rot="10800000">
                  <a:off x="3990333" y="3048834"/>
                  <a:ext cx="107530" cy="723601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4932 w 13265"/>
                    <a:gd name="connsiteY0" fmla="*/ 0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4932 w 13265"/>
                    <a:gd name="connsiteY4" fmla="*/ 10000 h 10000"/>
                    <a:gd name="connsiteX5" fmla="*/ 0 w 13265"/>
                    <a:gd name="connsiteY5" fmla="*/ 5084 h 10000"/>
                    <a:gd name="connsiteX6" fmla="*/ 4932 w 13265"/>
                    <a:gd name="connsiteY6" fmla="*/ 0 h 10000"/>
                    <a:gd name="connsiteX0" fmla="*/ 5226 w 13559"/>
                    <a:gd name="connsiteY0" fmla="*/ 0 h 10000"/>
                    <a:gd name="connsiteX1" fmla="*/ 13559 w 13559"/>
                    <a:gd name="connsiteY1" fmla="*/ 0 h 10000"/>
                    <a:gd name="connsiteX2" fmla="*/ 11892 w 13559"/>
                    <a:gd name="connsiteY2" fmla="*/ 5000 h 10000"/>
                    <a:gd name="connsiteX3" fmla="*/ 13559 w 13559"/>
                    <a:gd name="connsiteY3" fmla="*/ 10000 h 10000"/>
                    <a:gd name="connsiteX4" fmla="*/ 5226 w 13559"/>
                    <a:gd name="connsiteY4" fmla="*/ 10000 h 10000"/>
                    <a:gd name="connsiteX5" fmla="*/ 294 w 13559"/>
                    <a:gd name="connsiteY5" fmla="*/ 5084 h 10000"/>
                    <a:gd name="connsiteX6" fmla="*/ 5226 w 13559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4933 w 13266"/>
                    <a:gd name="connsiteY4" fmla="*/ 10000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4966 w 13299"/>
                    <a:gd name="connsiteY0" fmla="*/ 0 h 10000"/>
                    <a:gd name="connsiteX1" fmla="*/ 13299 w 13299"/>
                    <a:gd name="connsiteY1" fmla="*/ 0 h 10000"/>
                    <a:gd name="connsiteX2" fmla="*/ 11632 w 13299"/>
                    <a:gd name="connsiteY2" fmla="*/ 5000 h 10000"/>
                    <a:gd name="connsiteX3" fmla="*/ 13299 w 13299"/>
                    <a:gd name="connsiteY3" fmla="*/ 10000 h 10000"/>
                    <a:gd name="connsiteX4" fmla="*/ 7782 w 13299"/>
                    <a:gd name="connsiteY4" fmla="*/ 10000 h 10000"/>
                    <a:gd name="connsiteX5" fmla="*/ 34 w 13299"/>
                    <a:gd name="connsiteY5" fmla="*/ 5084 h 10000"/>
                    <a:gd name="connsiteX6" fmla="*/ 4966 w 13299"/>
                    <a:gd name="connsiteY6" fmla="*/ 0 h 10000"/>
                    <a:gd name="connsiteX0" fmla="*/ 4947 w 13280"/>
                    <a:gd name="connsiteY0" fmla="*/ 0 h 10000"/>
                    <a:gd name="connsiteX1" fmla="*/ 13280 w 13280"/>
                    <a:gd name="connsiteY1" fmla="*/ 0 h 10000"/>
                    <a:gd name="connsiteX2" fmla="*/ 11613 w 13280"/>
                    <a:gd name="connsiteY2" fmla="*/ 5000 h 10000"/>
                    <a:gd name="connsiteX3" fmla="*/ 13280 w 13280"/>
                    <a:gd name="connsiteY3" fmla="*/ 10000 h 10000"/>
                    <a:gd name="connsiteX4" fmla="*/ 6702 w 13280"/>
                    <a:gd name="connsiteY4" fmla="*/ 9832 h 10000"/>
                    <a:gd name="connsiteX5" fmla="*/ 15 w 13280"/>
                    <a:gd name="connsiteY5" fmla="*/ 5084 h 10000"/>
                    <a:gd name="connsiteX6" fmla="*/ 4947 w 13280"/>
                    <a:gd name="connsiteY6" fmla="*/ 0 h 10000"/>
                    <a:gd name="connsiteX0" fmla="*/ 4933 w 13266"/>
                    <a:gd name="connsiteY0" fmla="*/ 0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4933 w 13266"/>
                    <a:gd name="connsiteY6" fmla="*/ 0 h 10000"/>
                    <a:gd name="connsiteX0" fmla="*/ 5711 w 13268"/>
                    <a:gd name="connsiteY0" fmla="*/ 126 h 10000"/>
                    <a:gd name="connsiteX1" fmla="*/ 13268 w 13268"/>
                    <a:gd name="connsiteY1" fmla="*/ 0 h 10000"/>
                    <a:gd name="connsiteX2" fmla="*/ 11601 w 13268"/>
                    <a:gd name="connsiteY2" fmla="*/ 5000 h 10000"/>
                    <a:gd name="connsiteX3" fmla="*/ 13268 w 13268"/>
                    <a:gd name="connsiteY3" fmla="*/ 10000 h 10000"/>
                    <a:gd name="connsiteX4" fmla="*/ 6690 w 13268"/>
                    <a:gd name="connsiteY4" fmla="*/ 9832 h 10000"/>
                    <a:gd name="connsiteX5" fmla="*/ 3 w 13268"/>
                    <a:gd name="connsiteY5" fmla="*/ 5084 h 10000"/>
                    <a:gd name="connsiteX6" fmla="*/ 5711 w 13268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5709 w 13266"/>
                    <a:gd name="connsiteY0" fmla="*/ 126 h 10000"/>
                    <a:gd name="connsiteX1" fmla="*/ 13266 w 13266"/>
                    <a:gd name="connsiteY1" fmla="*/ 0 h 10000"/>
                    <a:gd name="connsiteX2" fmla="*/ 11599 w 13266"/>
                    <a:gd name="connsiteY2" fmla="*/ 5000 h 10000"/>
                    <a:gd name="connsiteX3" fmla="*/ 13266 w 13266"/>
                    <a:gd name="connsiteY3" fmla="*/ 10000 h 10000"/>
                    <a:gd name="connsiteX4" fmla="*/ 6688 w 13266"/>
                    <a:gd name="connsiteY4" fmla="*/ 9832 h 10000"/>
                    <a:gd name="connsiteX5" fmla="*/ 1 w 13266"/>
                    <a:gd name="connsiteY5" fmla="*/ 5084 h 10000"/>
                    <a:gd name="connsiteX6" fmla="*/ 5709 w 13266"/>
                    <a:gd name="connsiteY6" fmla="*/ 126 h 10000"/>
                    <a:gd name="connsiteX0" fmla="*/ 6688 w 13265"/>
                    <a:gd name="connsiteY0" fmla="*/ 42 h 10000"/>
                    <a:gd name="connsiteX1" fmla="*/ 13265 w 13265"/>
                    <a:gd name="connsiteY1" fmla="*/ 0 h 10000"/>
                    <a:gd name="connsiteX2" fmla="*/ 11598 w 13265"/>
                    <a:gd name="connsiteY2" fmla="*/ 5000 h 10000"/>
                    <a:gd name="connsiteX3" fmla="*/ 13265 w 13265"/>
                    <a:gd name="connsiteY3" fmla="*/ 10000 h 10000"/>
                    <a:gd name="connsiteX4" fmla="*/ 6687 w 13265"/>
                    <a:gd name="connsiteY4" fmla="*/ 9832 h 10000"/>
                    <a:gd name="connsiteX5" fmla="*/ 0 w 13265"/>
                    <a:gd name="connsiteY5" fmla="*/ 5084 h 10000"/>
                    <a:gd name="connsiteX6" fmla="*/ 6688 w 13265"/>
                    <a:gd name="connsiteY6" fmla="*/ 42 h 10000"/>
                    <a:gd name="connsiteX0" fmla="*/ 6688 w 13265"/>
                    <a:gd name="connsiteY0" fmla="*/ 42 h 9832"/>
                    <a:gd name="connsiteX1" fmla="*/ 13265 w 13265"/>
                    <a:gd name="connsiteY1" fmla="*/ 0 h 9832"/>
                    <a:gd name="connsiteX2" fmla="*/ 11598 w 13265"/>
                    <a:gd name="connsiteY2" fmla="*/ 5000 h 9832"/>
                    <a:gd name="connsiteX3" fmla="*/ 11387 w 13265"/>
                    <a:gd name="connsiteY3" fmla="*/ 9790 h 9832"/>
                    <a:gd name="connsiteX4" fmla="*/ 6687 w 13265"/>
                    <a:gd name="connsiteY4" fmla="*/ 9832 h 9832"/>
                    <a:gd name="connsiteX5" fmla="*/ 0 w 13265"/>
                    <a:gd name="connsiteY5" fmla="*/ 5084 h 9832"/>
                    <a:gd name="connsiteX6" fmla="*/ 6688 w 13265"/>
                    <a:gd name="connsiteY6" fmla="*/ 42 h 9832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692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10000"/>
                    <a:gd name="connsiteY0" fmla="*/ 43 h 10000"/>
                    <a:gd name="connsiteX1" fmla="*/ 10000 w 10000"/>
                    <a:gd name="connsiteY1" fmla="*/ 0 h 10000"/>
                    <a:gd name="connsiteX2" fmla="*/ 8743 w 10000"/>
                    <a:gd name="connsiteY2" fmla="*/ 5085 h 10000"/>
                    <a:gd name="connsiteX3" fmla="*/ 9784 w 10000"/>
                    <a:gd name="connsiteY3" fmla="*/ 10000 h 10000"/>
                    <a:gd name="connsiteX4" fmla="*/ 5041 w 10000"/>
                    <a:gd name="connsiteY4" fmla="*/ 10000 h 10000"/>
                    <a:gd name="connsiteX5" fmla="*/ 0 w 10000"/>
                    <a:gd name="connsiteY5" fmla="*/ 5171 h 10000"/>
                    <a:gd name="connsiteX6" fmla="*/ 5042 w 10000"/>
                    <a:gd name="connsiteY6" fmla="*/ 43 h 10000"/>
                    <a:gd name="connsiteX0" fmla="*/ 5042 w 9784"/>
                    <a:gd name="connsiteY0" fmla="*/ 0 h 9957"/>
                    <a:gd name="connsiteX1" fmla="*/ 9415 w 9784"/>
                    <a:gd name="connsiteY1" fmla="*/ 171 h 9957"/>
                    <a:gd name="connsiteX2" fmla="*/ 8743 w 9784"/>
                    <a:gd name="connsiteY2" fmla="*/ 5042 h 9957"/>
                    <a:gd name="connsiteX3" fmla="*/ 9784 w 9784"/>
                    <a:gd name="connsiteY3" fmla="*/ 9957 h 9957"/>
                    <a:gd name="connsiteX4" fmla="*/ 5041 w 9784"/>
                    <a:gd name="connsiteY4" fmla="*/ 9957 h 9957"/>
                    <a:gd name="connsiteX5" fmla="*/ 0 w 9784"/>
                    <a:gd name="connsiteY5" fmla="*/ 5128 h 9957"/>
                    <a:gd name="connsiteX6" fmla="*/ 5042 w 9784"/>
                    <a:gd name="connsiteY6" fmla="*/ 0 h 9957"/>
                    <a:gd name="connsiteX0" fmla="*/ 5153 w 10000"/>
                    <a:gd name="connsiteY0" fmla="*/ 0 h 10000"/>
                    <a:gd name="connsiteX1" fmla="*/ 9875 w 10000"/>
                    <a:gd name="connsiteY1" fmla="*/ 172 h 10000"/>
                    <a:gd name="connsiteX2" fmla="*/ 8936 w 10000"/>
                    <a:gd name="connsiteY2" fmla="*/ 5064 h 10000"/>
                    <a:gd name="connsiteX3" fmla="*/ 10000 w 10000"/>
                    <a:gd name="connsiteY3" fmla="*/ 10000 h 10000"/>
                    <a:gd name="connsiteX4" fmla="*/ 5152 w 10000"/>
                    <a:gd name="connsiteY4" fmla="*/ 10000 h 10000"/>
                    <a:gd name="connsiteX5" fmla="*/ 0 w 10000"/>
                    <a:gd name="connsiteY5" fmla="*/ 5150 h 10000"/>
                    <a:gd name="connsiteX6" fmla="*/ 5153 w 10000"/>
                    <a:gd name="connsiteY6" fmla="*/ 0 h 10000"/>
                    <a:gd name="connsiteX0" fmla="*/ 5153 w 10001"/>
                    <a:gd name="connsiteY0" fmla="*/ 0 h 10000"/>
                    <a:gd name="connsiteX1" fmla="*/ 10001 w 10001"/>
                    <a:gd name="connsiteY1" fmla="*/ 215 h 10000"/>
                    <a:gd name="connsiteX2" fmla="*/ 8936 w 10001"/>
                    <a:gd name="connsiteY2" fmla="*/ 5064 h 10000"/>
                    <a:gd name="connsiteX3" fmla="*/ 10000 w 10001"/>
                    <a:gd name="connsiteY3" fmla="*/ 10000 h 10000"/>
                    <a:gd name="connsiteX4" fmla="*/ 5152 w 10001"/>
                    <a:gd name="connsiteY4" fmla="*/ 10000 h 10000"/>
                    <a:gd name="connsiteX5" fmla="*/ 0 w 10001"/>
                    <a:gd name="connsiteY5" fmla="*/ 5150 h 10000"/>
                    <a:gd name="connsiteX6" fmla="*/ 5153 w 10001"/>
                    <a:gd name="connsiteY6" fmla="*/ 0 h 10000"/>
                    <a:gd name="connsiteX0" fmla="*/ 5184 w 10001"/>
                    <a:gd name="connsiteY0" fmla="*/ 43 h 9785"/>
                    <a:gd name="connsiteX1" fmla="*/ 10001 w 10001"/>
                    <a:gd name="connsiteY1" fmla="*/ 0 h 9785"/>
                    <a:gd name="connsiteX2" fmla="*/ 8936 w 10001"/>
                    <a:gd name="connsiteY2" fmla="*/ 4849 h 9785"/>
                    <a:gd name="connsiteX3" fmla="*/ 10000 w 10001"/>
                    <a:gd name="connsiteY3" fmla="*/ 9785 h 9785"/>
                    <a:gd name="connsiteX4" fmla="*/ 5152 w 10001"/>
                    <a:gd name="connsiteY4" fmla="*/ 9785 h 9785"/>
                    <a:gd name="connsiteX5" fmla="*/ 0 w 10001"/>
                    <a:gd name="connsiteY5" fmla="*/ 4935 h 9785"/>
                    <a:gd name="connsiteX6" fmla="*/ 5184 w 10001"/>
                    <a:gd name="connsiteY6" fmla="*/ 43 h 9785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51 w 10000"/>
                    <a:gd name="connsiteY4" fmla="*/ 10000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340 w 10000"/>
                    <a:gd name="connsiteY4" fmla="*/ 9956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5183 w 10000"/>
                    <a:gd name="connsiteY0" fmla="*/ 44 h 10000"/>
                    <a:gd name="connsiteX1" fmla="*/ 10000 w 10000"/>
                    <a:gd name="connsiteY1" fmla="*/ 0 h 10000"/>
                    <a:gd name="connsiteX2" fmla="*/ 8935 w 10000"/>
                    <a:gd name="connsiteY2" fmla="*/ 4956 h 10000"/>
                    <a:gd name="connsiteX3" fmla="*/ 9999 w 10000"/>
                    <a:gd name="connsiteY3" fmla="*/ 10000 h 10000"/>
                    <a:gd name="connsiteX4" fmla="*/ 5183 w 10000"/>
                    <a:gd name="connsiteY4" fmla="*/ 9912 h 10000"/>
                    <a:gd name="connsiteX5" fmla="*/ 0 w 10000"/>
                    <a:gd name="connsiteY5" fmla="*/ 5043 h 10000"/>
                    <a:gd name="connsiteX6" fmla="*/ 5183 w 10000"/>
                    <a:gd name="connsiteY6" fmla="*/ 44 h 10000"/>
                    <a:gd name="connsiteX0" fmla="*/ 603 w 5420"/>
                    <a:gd name="connsiteY0" fmla="*/ 44 h 10000"/>
                    <a:gd name="connsiteX1" fmla="*/ 5420 w 5420"/>
                    <a:gd name="connsiteY1" fmla="*/ 0 h 10000"/>
                    <a:gd name="connsiteX2" fmla="*/ 4355 w 5420"/>
                    <a:gd name="connsiteY2" fmla="*/ 4956 h 10000"/>
                    <a:gd name="connsiteX3" fmla="*/ 5419 w 5420"/>
                    <a:gd name="connsiteY3" fmla="*/ 10000 h 10000"/>
                    <a:gd name="connsiteX4" fmla="*/ 603 w 5420"/>
                    <a:gd name="connsiteY4" fmla="*/ 9912 h 10000"/>
                    <a:gd name="connsiteX5" fmla="*/ 603 w 5420"/>
                    <a:gd name="connsiteY5" fmla="*/ 44 h 10000"/>
                    <a:gd name="connsiteX0" fmla="*/ 1112 w 9999"/>
                    <a:gd name="connsiteY0" fmla="*/ 9912 h 11176"/>
                    <a:gd name="connsiteX1" fmla="*/ 1112 w 9999"/>
                    <a:gd name="connsiteY1" fmla="*/ 44 h 11176"/>
                    <a:gd name="connsiteX2" fmla="*/ 9999 w 9999"/>
                    <a:gd name="connsiteY2" fmla="*/ 0 h 11176"/>
                    <a:gd name="connsiteX3" fmla="*/ 8034 w 9999"/>
                    <a:gd name="connsiteY3" fmla="*/ 4956 h 11176"/>
                    <a:gd name="connsiteX4" fmla="*/ 9997 w 9999"/>
                    <a:gd name="connsiteY4" fmla="*/ 10000 h 11176"/>
                    <a:gd name="connsiteX5" fmla="*/ 2783 w 9999"/>
                    <a:gd name="connsiteY5" fmla="*/ 11176 h 11176"/>
                    <a:gd name="connsiteX0" fmla="*/ 1112 w 10000"/>
                    <a:gd name="connsiteY0" fmla="*/ 8869 h 8948"/>
                    <a:gd name="connsiteX1" fmla="*/ 1112 w 10000"/>
                    <a:gd name="connsiteY1" fmla="*/ 39 h 8948"/>
                    <a:gd name="connsiteX2" fmla="*/ 10000 w 10000"/>
                    <a:gd name="connsiteY2" fmla="*/ 0 h 8948"/>
                    <a:gd name="connsiteX3" fmla="*/ 8035 w 10000"/>
                    <a:gd name="connsiteY3" fmla="*/ 4435 h 8948"/>
                    <a:gd name="connsiteX4" fmla="*/ 9998 w 10000"/>
                    <a:gd name="connsiteY4" fmla="*/ 8948 h 8948"/>
                    <a:gd name="connsiteX0" fmla="*/ 0 w 8888"/>
                    <a:gd name="connsiteY0" fmla="*/ 44 h 10000"/>
                    <a:gd name="connsiteX1" fmla="*/ 8888 w 8888"/>
                    <a:gd name="connsiteY1" fmla="*/ 0 h 10000"/>
                    <a:gd name="connsiteX2" fmla="*/ 6923 w 8888"/>
                    <a:gd name="connsiteY2" fmla="*/ 4956 h 10000"/>
                    <a:gd name="connsiteX3" fmla="*/ 8886 w 8888"/>
                    <a:gd name="connsiteY3" fmla="*/ 10000 h 10000"/>
                    <a:gd name="connsiteX0" fmla="*/ 2211 w 2211"/>
                    <a:gd name="connsiteY0" fmla="*/ 0 h 10000"/>
                    <a:gd name="connsiteX1" fmla="*/ 0 w 2211"/>
                    <a:gd name="connsiteY1" fmla="*/ 4956 h 10000"/>
                    <a:gd name="connsiteX2" fmla="*/ 2209 w 2211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11" h="10000">
                      <a:moveTo>
                        <a:pt x="2211" y="0"/>
                      </a:moveTo>
                      <a:cubicBezTo>
                        <a:pt x="739" y="0"/>
                        <a:pt x="0" y="3289"/>
                        <a:pt x="0" y="4956"/>
                      </a:cubicBezTo>
                      <a:cubicBezTo>
                        <a:pt x="0" y="6622"/>
                        <a:pt x="737" y="10000"/>
                        <a:pt x="2209" y="1000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D8F27E-1747-E542-91C9-D118BC96C5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0538" y="2313914"/>
              <a:ext cx="37035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B0FF52-A058-CA4E-A733-90D38D1257F1}"/>
                </a:ext>
              </a:extLst>
            </p:cNvPr>
            <p:cNvCxnSpPr>
              <a:cxnSpLocks/>
            </p:cNvCxnSpPr>
            <p:nvPr/>
          </p:nvCxnSpPr>
          <p:spPr>
            <a:xfrm>
              <a:off x="6357471" y="3110557"/>
              <a:ext cx="38471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6D6AC6-32D2-E049-9A05-EE2DB5A74E3C}"/>
                </a:ext>
              </a:extLst>
            </p:cNvPr>
            <p:cNvCxnSpPr>
              <a:cxnSpLocks/>
            </p:cNvCxnSpPr>
            <p:nvPr/>
          </p:nvCxnSpPr>
          <p:spPr>
            <a:xfrm>
              <a:off x="6730895" y="2811238"/>
              <a:ext cx="0" cy="3106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35F9515-3990-8D4F-A9C4-1494A3A5B0F4}"/>
                </a:ext>
              </a:extLst>
            </p:cNvPr>
            <p:cNvCxnSpPr>
              <a:cxnSpLocks/>
            </p:cNvCxnSpPr>
            <p:nvPr/>
          </p:nvCxnSpPr>
          <p:spPr>
            <a:xfrm>
              <a:off x="6716679" y="2304616"/>
              <a:ext cx="0" cy="3106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AA6E7A-E424-EE4A-A0B5-0D0B5D072E10}"/>
                </a:ext>
              </a:extLst>
            </p:cNvPr>
            <p:cNvCxnSpPr>
              <a:cxnSpLocks/>
            </p:cNvCxnSpPr>
            <p:nvPr/>
          </p:nvCxnSpPr>
          <p:spPr>
            <a:xfrm>
              <a:off x="4642297" y="2208066"/>
              <a:ext cx="82367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258BBB-5242-2B45-84B2-0CEFA53CA4F6}"/>
                </a:ext>
              </a:extLst>
            </p:cNvPr>
            <p:cNvSpPr txBox="1"/>
            <p:nvPr/>
          </p:nvSpPr>
          <p:spPr>
            <a:xfrm>
              <a:off x="4384936" y="203663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1C09C62-1BE0-6F43-A4DB-FFC1E9809D6D}"/>
                </a:ext>
              </a:extLst>
            </p:cNvPr>
            <p:cNvCxnSpPr>
              <a:cxnSpLocks/>
            </p:cNvCxnSpPr>
            <p:nvPr/>
          </p:nvCxnSpPr>
          <p:spPr>
            <a:xfrm>
              <a:off x="4641648" y="3004542"/>
              <a:ext cx="82300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5A138A-77ED-7742-95D5-B9668FB119C6}"/>
                </a:ext>
              </a:extLst>
            </p:cNvPr>
            <p:cNvSpPr txBox="1"/>
            <p:nvPr/>
          </p:nvSpPr>
          <p:spPr>
            <a:xfrm>
              <a:off x="4385151" y="2824322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7A0A2D-6B36-FE4E-B2A6-A35FFF11E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624" y="2219437"/>
              <a:ext cx="0" cy="9962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0198269-6AE7-A547-9113-87058A19FDD8}"/>
                </a:ext>
              </a:extLst>
            </p:cNvPr>
            <p:cNvSpPr/>
            <p:nvPr/>
          </p:nvSpPr>
          <p:spPr>
            <a:xfrm>
              <a:off x="5093416" y="2166893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615E33C-B68B-7C4B-83FC-41F8290EE1A8}"/>
                </a:ext>
              </a:extLst>
            </p:cNvPr>
            <p:cNvCxnSpPr>
              <a:cxnSpLocks/>
            </p:cNvCxnSpPr>
            <p:nvPr/>
          </p:nvCxnSpPr>
          <p:spPr>
            <a:xfrm>
              <a:off x="5123335" y="3221172"/>
              <a:ext cx="395458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D12FC26-258C-7949-8450-A893D5378DFB}"/>
                </a:ext>
              </a:extLst>
            </p:cNvPr>
            <p:cNvCxnSpPr>
              <a:cxnSpLocks/>
            </p:cNvCxnSpPr>
            <p:nvPr/>
          </p:nvCxnSpPr>
          <p:spPr>
            <a:xfrm>
              <a:off x="5465727" y="2407532"/>
              <a:ext cx="3526" cy="6108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E8DD7F8-0458-A844-9C4B-12E598C01431}"/>
                </a:ext>
              </a:extLst>
            </p:cNvPr>
            <p:cNvSpPr/>
            <p:nvPr/>
          </p:nvSpPr>
          <p:spPr>
            <a:xfrm>
              <a:off x="5428045" y="2965846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8589154-B0DF-554F-87F1-D622DDBAC296}"/>
                </a:ext>
              </a:extLst>
            </p:cNvPr>
            <p:cNvSpPr txBox="1"/>
            <p:nvPr/>
          </p:nvSpPr>
          <p:spPr>
            <a:xfrm flipH="1">
              <a:off x="7628223" y="2539971"/>
              <a:ext cx="304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7F3FF1-9BEB-5047-BF13-201F596847A8}"/>
              </a:ext>
            </a:extLst>
          </p:cNvPr>
          <p:cNvGrpSpPr/>
          <p:nvPr/>
        </p:nvGrpSpPr>
        <p:grpSpPr>
          <a:xfrm>
            <a:off x="156244" y="2740371"/>
            <a:ext cx="3914700" cy="830997"/>
            <a:chOff x="4780446" y="907022"/>
            <a:chExt cx="4116850" cy="83099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1624CC-E665-C645-8339-E4451A687127}"/>
                </a:ext>
              </a:extLst>
            </p:cNvPr>
            <p:cNvSpPr txBox="1"/>
            <p:nvPr/>
          </p:nvSpPr>
          <p:spPr>
            <a:xfrm>
              <a:off x="5463160" y="907022"/>
              <a:ext cx="343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Print" panose="02000800000000000000" pitchFamily="2" charset="0"/>
                </a:rPr>
                <a:t>Use the substitution method to find a logic expression for  this logic circuit.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4E656A2-7AE6-6B45-BFE0-79883732C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0446" y="1026362"/>
              <a:ext cx="682714" cy="68271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7AF774-0D10-9342-85F6-54F0C9E5AF66}"/>
              </a:ext>
            </a:extLst>
          </p:cNvPr>
          <p:cNvSpPr txBox="1"/>
          <p:nvPr/>
        </p:nvSpPr>
        <p:spPr>
          <a:xfrm>
            <a:off x="2855800" y="369056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690907-40C6-974C-B9BE-0DB1A3867592}"/>
              </a:ext>
            </a:extLst>
          </p:cNvPr>
          <p:cNvSpPr txBox="1"/>
          <p:nvPr/>
        </p:nvSpPr>
        <p:spPr>
          <a:xfrm>
            <a:off x="2839109" y="449741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F58BE53-542A-B542-A892-2F0B4A6FB14F}"/>
                  </a:ext>
                </a:extLst>
              </p:cNvPr>
              <p:cNvSpPr txBox="1"/>
              <p:nvPr/>
            </p:nvSpPr>
            <p:spPr>
              <a:xfrm>
                <a:off x="4996797" y="2847078"/>
                <a:ext cx="1688137" cy="370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F58BE53-542A-B542-A892-2F0B4A6FB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797" y="2847078"/>
                <a:ext cx="1688137" cy="370101"/>
              </a:xfrm>
              <a:prstGeom prst="rect">
                <a:avLst/>
              </a:prstGeom>
              <a:blipFill>
                <a:blip r:embed="rId4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56B9819-8560-1D45-A63C-B17CC920DB5E}"/>
                  </a:ext>
                </a:extLst>
              </p:cNvPr>
              <p:cNvSpPr txBox="1"/>
              <p:nvPr/>
            </p:nvSpPr>
            <p:spPr>
              <a:xfrm>
                <a:off x="4785185" y="3247469"/>
                <a:ext cx="1688137" cy="370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56B9819-8560-1D45-A63C-B17CC920D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85" y="3247469"/>
                <a:ext cx="1688137" cy="370101"/>
              </a:xfrm>
              <a:prstGeom prst="rect">
                <a:avLst/>
              </a:prstGeom>
              <a:blipFill>
                <a:blip r:embed="rId5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F9ADCA4-1804-5F44-88BA-9C9B495A1FE1}"/>
                  </a:ext>
                </a:extLst>
              </p:cNvPr>
              <p:cNvSpPr txBox="1"/>
              <p:nvPr/>
            </p:nvSpPr>
            <p:spPr>
              <a:xfrm>
                <a:off x="4961231" y="3839773"/>
                <a:ext cx="1688137" cy="370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F9ADCA4-1804-5F44-88BA-9C9B495A1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231" y="3839773"/>
                <a:ext cx="1688137" cy="370101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997235A-C793-3C44-A48B-C7F63687BB15}"/>
                  </a:ext>
                </a:extLst>
              </p:cNvPr>
              <p:cNvSpPr txBox="1"/>
              <p:nvPr/>
            </p:nvSpPr>
            <p:spPr>
              <a:xfrm>
                <a:off x="4961231" y="4345469"/>
                <a:ext cx="2520390" cy="370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997235A-C793-3C44-A48B-C7F63687B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231" y="4345469"/>
                <a:ext cx="2520390" cy="370101"/>
              </a:xfrm>
              <a:prstGeom prst="rect">
                <a:avLst/>
              </a:prstGeom>
              <a:blipFill>
                <a:blip r:embed="rId7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D03DA467-AF0A-5A43-B3F4-715746524E3F}"/>
              </a:ext>
            </a:extLst>
          </p:cNvPr>
          <p:cNvSpPr/>
          <p:nvPr/>
        </p:nvSpPr>
        <p:spPr>
          <a:xfrm>
            <a:off x="4915007" y="4284267"/>
            <a:ext cx="2520387" cy="480062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72066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4176</TotalTime>
  <Words>3338</Words>
  <Application>Microsoft Macintosh PowerPoint</Application>
  <PresentationFormat>On-screen Show (16:9)</PresentationFormat>
  <Paragraphs>561</Paragraphs>
  <Slides>22</Slides>
  <Notes>19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Cambria Math</vt:lpstr>
      <vt:lpstr>Chalkboard SE</vt:lpstr>
      <vt:lpstr>Courier</vt:lpstr>
      <vt:lpstr>Helvetica Neue</vt:lpstr>
      <vt:lpstr>Muli</vt:lpstr>
      <vt:lpstr>Nixie One</vt:lpstr>
      <vt:lpstr>Segoe Print</vt:lpstr>
      <vt:lpstr>Imogen template</vt:lpstr>
      <vt:lpstr>HA3 – Logic Gates to    Logic Circuits</vt:lpstr>
      <vt:lpstr>The Basic Logic Operations</vt:lpstr>
      <vt:lpstr>Logic Gates are Abstractions</vt:lpstr>
      <vt:lpstr>Combinational Logic Circuits</vt:lpstr>
      <vt:lpstr>Logic Circuits to Truth Tables</vt:lpstr>
      <vt:lpstr>Logic Circuits to Truth Tables</vt:lpstr>
      <vt:lpstr>Logic Circuits to Logic Expressions</vt:lpstr>
      <vt:lpstr>Logic Circuits to Logic Expressions</vt:lpstr>
      <vt:lpstr>Logic Circuits to Logic Expressions</vt:lpstr>
      <vt:lpstr>Logic Expressions to Logic Circuits</vt:lpstr>
      <vt:lpstr>Equivalent Representations</vt:lpstr>
      <vt:lpstr>Truth Table to SOP Logic Expression</vt:lpstr>
      <vt:lpstr>Truth Table to SOP Logic Expression</vt:lpstr>
      <vt:lpstr>SOP Logic Expression to a Schematic</vt:lpstr>
      <vt:lpstr>Extending the AND/OR Gates</vt:lpstr>
      <vt:lpstr>Abstracting Logic Circuits</vt:lpstr>
      <vt:lpstr>Acknowledgments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– Logic Gates to    Logic Circuits</dc:title>
  <dc:creator>Braught, Grant</dc:creator>
  <cp:lastModifiedBy>Braught, Grant</cp:lastModifiedBy>
  <cp:revision>173</cp:revision>
  <cp:lastPrinted>2023-01-27T12:55:45Z</cp:lastPrinted>
  <dcterms:created xsi:type="dcterms:W3CDTF">2020-08-20T11:36:16Z</dcterms:created>
  <dcterms:modified xsi:type="dcterms:W3CDTF">2023-01-28T18:25:28Z</dcterms:modified>
</cp:coreProperties>
</file>