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88" r:id="rId3"/>
    <p:sldId id="296" r:id="rId4"/>
    <p:sldId id="295" r:id="rId5"/>
    <p:sldId id="294" r:id="rId6"/>
    <p:sldId id="297" r:id="rId7"/>
    <p:sldId id="298" r:id="rId8"/>
    <p:sldId id="317" r:id="rId9"/>
    <p:sldId id="325" r:id="rId10"/>
    <p:sldId id="314" r:id="rId11"/>
    <p:sldId id="324" r:id="rId12"/>
    <p:sldId id="289" r:id="rId13"/>
    <p:sldId id="299" r:id="rId14"/>
    <p:sldId id="322" r:id="rId15"/>
    <p:sldId id="321" r:id="rId16"/>
    <p:sldId id="291" r:id="rId17"/>
    <p:sldId id="326" r:id="rId18"/>
    <p:sldId id="318" r:id="rId19"/>
    <p:sldId id="323" r:id="rId20"/>
    <p:sldId id="320" r:id="rId21"/>
    <p:sldId id="293" r:id="rId22"/>
    <p:sldId id="313" r:id="rId23"/>
    <p:sldId id="290" r:id="rId24"/>
    <p:sldId id="319" r:id="rId2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8"/>
    <p:restoredTop sz="71567"/>
  </p:normalViewPr>
  <p:slideViewPr>
    <p:cSldViewPr snapToGrid="0" snapToObjects="1">
      <p:cViewPr varScale="1">
        <p:scale>
          <a:sx n="106" d="100"/>
          <a:sy n="106" d="100"/>
        </p:scale>
        <p:origin x="12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start a new topic in Data Abstractions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Puzzle these out with a neighbor.</a:t>
            </a:r>
          </a:p>
          <a:p>
            <a:r>
              <a:rPr lang="en-US" dirty="0"/>
              <a:t>Use the same kind of thinking that you did for the money.</a:t>
            </a:r>
          </a:p>
          <a:p>
            <a:endParaRPr lang="en-US" dirty="0"/>
          </a:p>
          <a:p>
            <a:r>
              <a:rPr lang="en-US" dirty="0"/>
              <a:t>Note: Unlike the money example, there is only one way to represent each of these values.</a:t>
            </a:r>
          </a:p>
        </p:txBody>
      </p:sp>
    </p:spTree>
    <p:extLst>
      <p:ext uri="{BB962C8B-B14F-4D97-AF65-F5344CB8AC3E}">
        <p14:creationId xmlns:p14="http://schemas.microsoft.com/office/powerpoint/2010/main" val="182580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to the prior slide.</a:t>
            </a:r>
          </a:p>
        </p:txBody>
      </p:sp>
    </p:spTree>
    <p:extLst>
      <p:ext uri="{BB962C8B-B14F-4D97-AF65-F5344CB8AC3E}">
        <p14:creationId xmlns:p14="http://schemas.microsoft.com/office/powerpoint/2010/main" val="140734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what’s going on…</a:t>
            </a:r>
          </a:p>
          <a:p>
            <a:r>
              <a:rPr lang="en-US" dirty="0"/>
              <a:t>Let’s think about base 10 (decimal) numbers</a:t>
            </a:r>
          </a:p>
          <a:p>
            <a:r>
              <a:rPr lang="en-US" dirty="0"/>
              <a:t>  - This should seem simple because we use these all the time</a:t>
            </a:r>
          </a:p>
          <a:p>
            <a:r>
              <a:rPr lang="en-US" dirty="0"/>
              <a:t>  - So while we know this about them, we often forget about how they actually work.</a:t>
            </a:r>
          </a:p>
          <a:p>
            <a:r>
              <a:rPr lang="en-US" dirty="0"/>
              <a:t>  - But being explicit about this will help us understand how we can represent numbers in binary as well.</a:t>
            </a:r>
          </a:p>
          <a:p>
            <a:endParaRPr lang="en-US" dirty="0"/>
          </a:p>
          <a:p>
            <a:r>
              <a:rPr lang="en-US" dirty="0"/>
              <a:t>501 base 10</a:t>
            </a:r>
          </a:p>
          <a:p>
            <a:r>
              <a:rPr lang="en-US" dirty="0"/>
              <a:t> - I will use subscripts to indicate the base of the number when it is not clear from the context.</a:t>
            </a:r>
          </a:p>
          <a:p>
            <a:endParaRPr lang="en-US" dirty="0"/>
          </a:p>
          <a:p>
            <a:r>
              <a:rPr lang="en-US" dirty="0"/>
              <a:t>5 * 100 + 0*10 + 1*1</a:t>
            </a:r>
          </a:p>
          <a:p>
            <a:r>
              <a:rPr lang="en-US" dirty="0"/>
              <a:t>  - 5 hundreds</a:t>
            </a:r>
          </a:p>
          <a:p>
            <a:r>
              <a:rPr lang="en-US" dirty="0"/>
              <a:t>  - 0 tens</a:t>
            </a:r>
          </a:p>
          <a:p>
            <a:r>
              <a:rPr lang="en-US" dirty="0"/>
              <a:t>  - 1 one</a:t>
            </a:r>
          </a:p>
          <a:p>
            <a:endParaRPr lang="en-US" dirty="0"/>
          </a:p>
          <a:p>
            <a:r>
              <a:rPr lang="en-US" dirty="0"/>
              <a:t>Or this can also be represented using powers of 10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which is why we call it base 10.</a:t>
            </a:r>
          </a:p>
          <a:p>
            <a:r>
              <a:rPr lang="en-US" dirty="0"/>
              <a:t>  - 5 10^2s</a:t>
            </a:r>
          </a:p>
          <a:p>
            <a:r>
              <a:rPr lang="en-US" dirty="0"/>
              <a:t>  - 0 10^1s</a:t>
            </a:r>
          </a:p>
          <a:p>
            <a:r>
              <a:rPr lang="en-US" dirty="0"/>
              <a:t>  - 1 10^0s</a:t>
            </a:r>
          </a:p>
          <a:p>
            <a:endParaRPr lang="en-US" dirty="0"/>
          </a:p>
          <a:p>
            <a:r>
              <a:rPr lang="en-US" dirty="0"/>
              <a:t>Recall that any number raised to the power of 0 is 1.</a:t>
            </a:r>
          </a:p>
          <a:p>
            <a:r>
              <a:rPr lang="en-US" dirty="0"/>
              <a:t>1234^0 = 1</a:t>
            </a:r>
          </a:p>
          <a:p>
            <a:r>
              <a:rPr lang="en-US" dirty="0"/>
              <a:t>10^0 = 1</a:t>
            </a:r>
          </a:p>
          <a:p>
            <a:r>
              <a:rPr lang="en-US" dirty="0"/>
              <a:t>2^0 = 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70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base 2</a:t>
            </a:r>
          </a:p>
          <a:p>
            <a:r>
              <a:rPr lang="en-US" dirty="0"/>
              <a:t>  - we just change the base …</a:t>
            </a:r>
          </a:p>
          <a:p>
            <a:r>
              <a:rPr lang="en-US" dirty="0"/>
              <a:t>    - 2^2, 2^1, 2^0</a:t>
            </a:r>
          </a:p>
          <a:p>
            <a:r>
              <a:rPr lang="en-US" dirty="0"/>
              <a:t>    - so we get 1’s, 2’s, 4’s columns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Here the subscript 2 helps…</a:t>
            </a:r>
          </a:p>
          <a:p>
            <a:r>
              <a:rPr lang="en-US" dirty="0"/>
              <a:t>  - is it one hundred and ten base 10?</a:t>
            </a:r>
          </a:p>
          <a:p>
            <a:r>
              <a:rPr lang="en-US" dirty="0"/>
              <a:t>  - or 110 binary (base 2)?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22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work these out</a:t>
            </a:r>
          </a:p>
          <a:p>
            <a:r>
              <a:rPr lang="en-US" dirty="0"/>
              <a:t>Showing the work as on the previous slide.</a:t>
            </a:r>
          </a:p>
          <a:p>
            <a:endParaRPr lang="en-US" dirty="0"/>
          </a:p>
          <a:p>
            <a:r>
              <a:rPr lang="en-US" dirty="0"/>
              <a:t>Then if there is a need do one as another example.</a:t>
            </a:r>
          </a:p>
        </p:txBody>
      </p:sp>
    </p:spTree>
    <p:extLst>
      <p:ext uri="{BB962C8B-B14F-4D97-AF65-F5344CB8AC3E}">
        <p14:creationId xmlns:p14="http://schemas.microsoft.com/office/powerpoint/2010/main" val="214442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to the prior sl9ide.</a:t>
            </a:r>
          </a:p>
        </p:txBody>
      </p:sp>
    </p:spTree>
    <p:extLst>
      <p:ext uri="{BB962C8B-B14F-4D97-AF65-F5344CB8AC3E}">
        <p14:creationId xmlns:p14="http://schemas.microsoft.com/office/powerpoint/2010/main" val="11609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this one.</a:t>
            </a:r>
          </a:p>
          <a:p>
            <a:endParaRPr lang="en-US" dirty="0"/>
          </a:p>
          <a:p>
            <a:r>
              <a:rPr lang="en-US" dirty="0"/>
              <a:t>You did conversions this way earlier intuitively.</a:t>
            </a:r>
          </a:p>
          <a:p>
            <a:r>
              <a:rPr lang="en-US" dirty="0"/>
              <a:t>Here is a process you can use.</a:t>
            </a:r>
          </a:p>
          <a:p>
            <a:r>
              <a:rPr lang="en-US" dirty="0"/>
              <a:t>  - Write out the powers of two</a:t>
            </a:r>
          </a:p>
          <a:p>
            <a:r>
              <a:rPr lang="en-US" dirty="0"/>
              <a:t>  - Expand them to base 10 values if you like</a:t>
            </a:r>
          </a:p>
          <a:p>
            <a:r>
              <a:rPr lang="en-US" dirty="0"/>
              <a:t>    - or just start here if you know them.</a:t>
            </a:r>
          </a:p>
          <a:p>
            <a:r>
              <a:rPr lang="en-US" dirty="0"/>
              <a:t>  - Fill in blanks from left to right with either:</a:t>
            </a:r>
          </a:p>
          <a:p>
            <a:r>
              <a:rPr lang="en-US" dirty="0"/>
              <a:t>    - 0 if the value to be represented is &lt; the value of the place</a:t>
            </a:r>
          </a:p>
          <a:p>
            <a:r>
              <a:rPr lang="en-US" dirty="0"/>
              <a:t>    - 1 if the value to be represented it &gt;= the value of the place</a:t>
            </a:r>
          </a:p>
          <a:p>
            <a:r>
              <a:rPr lang="en-US" dirty="0"/>
              <a:t>      - subtract the value of the place from the number to be represented.</a:t>
            </a:r>
          </a:p>
          <a:p>
            <a:r>
              <a:rPr lang="en-US" dirty="0"/>
              <a:t>  - Continue until you reach 0.</a:t>
            </a:r>
          </a:p>
          <a:p>
            <a:endParaRPr lang="en-US" dirty="0"/>
          </a:p>
          <a:p>
            <a:r>
              <a:rPr lang="en-US" dirty="0"/>
              <a:t>When doing decimal to binary, you will be told how many bits are to be used</a:t>
            </a:r>
          </a:p>
          <a:p>
            <a:r>
              <a:rPr lang="en-US" dirty="0"/>
              <a:t>  - The number will be written with that many bits </a:t>
            </a:r>
          </a:p>
          <a:p>
            <a:r>
              <a:rPr lang="en-US" dirty="0"/>
              <a:t>    - use leading zeros if necessary.</a:t>
            </a:r>
          </a:p>
          <a:p>
            <a:r>
              <a:rPr lang="en-US" dirty="0"/>
              <a:t>    - This is like was mentioned earlier.</a:t>
            </a:r>
          </a:p>
          <a:p>
            <a:r>
              <a:rPr lang="en-US" dirty="0"/>
              <a:t>      - The computer is built to work with a specific number of bits</a:t>
            </a:r>
          </a:p>
          <a:p>
            <a:r>
              <a:rPr lang="en-US" dirty="0"/>
              <a:t>      - So if a value doesn’t need that many the rest on the left will be 0’s</a:t>
            </a:r>
          </a:p>
          <a:p>
            <a:r>
              <a:rPr lang="en-US" dirty="0"/>
              <a:t>  - For example, if you were asked to represent 13 in 8 bits it would be:</a:t>
            </a:r>
          </a:p>
          <a:p>
            <a:r>
              <a:rPr lang="en-US" dirty="0"/>
              <a:t>      0000 1101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71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step by step version of the problem on the </a:t>
            </a:r>
            <a:r>
              <a:rPr lang="en-US"/>
              <a:t>prior slide.</a:t>
            </a:r>
            <a:endParaRPr lang="en-US" dirty="0"/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88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work this one out.</a:t>
            </a:r>
          </a:p>
        </p:txBody>
      </p:sp>
    </p:spTree>
    <p:extLst>
      <p:ext uri="{BB962C8B-B14F-4D97-AF65-F5344CB8AC3E}">
        <p14:creationId xmlns:p14="http://schemas.microsoft.com/office/powerpoint/2010/main" val="121302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to the prior slide.</a:t>
            </a:r>
          </a:p>
        </p:txBody>
      </p:sp>
    </p:spTree>
    <p:extLst>
      <p:ext uri="{BB962C8B-B14F-4D97-AF65-F5344CB8AC3E}">
        <p14:creationId xmlns:p14="http://schemas.microsoft.com/office/powerpoint/2010/main" val="248180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look at all of these topics.</a:t>
            </a:r>
          </a:p>
          <a:p>
            <a:r>
              <a:rPr lang="en-US" dirty="0"/>
              <a:t>They will give us a basis for understanding a wide range of data and information representation.</a:t>
            </a:r>
          </a:p>
          <a:p>
            <a:r>
              <a:rPr lang="en-US" dirty="0"/>
              <a:t>But there are lots more.</a:t>
            </a:r>
          </a:p>
          <a:p>
            <a:r>
              <a:rPr lang="en-US" dirty="0"/>
              <a:t>When it it reduced all the way down, remember that</a:t>
            </a:r>
          </a:p>
          <a:p>
            <a:r>
              <a:rPr lang="en-US" dirty="0"/>
              <a:t>  - Everything in the computer is an electrical signal (a voltage)</a:t>
            </a:r>
          </a:p>
          <a:p>
            <a:r>
              <a:rPr lang="en-US" dirty="0"/>
              <a:t>  - or a 0 or a 1.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first one…</a:t>
            </a:r>
          </a:p>
          <a:p>
            <a:r>
              <a:rPr lang="en-US" dirty="0"/>
              <a:t>  - ask them to do the other two and compare notes.</a:t>
            </a:r>
          </a:p>
          <a:p>
            <a:r>
              <a:rPr lang="en-US" dirty="0"/>
              <a:t>  - work out any differences amongst yourselves.</a:t>
            </a:r>
          </a:p>
          <a:p>
            <a:endParaRPr lang="en-US" dirty="0"/>
          </a:p>
          <a:p>
            <a:r>
              <a:rPr lang="en-US" dirty="0"/>
              <a:t>When practicing and learning it is a good idea to:</a:t>
            </a:r>
          </a:p>
          <a:p>
            <a:r>
              <a:rPr lang="en-US" dirty="0"/>
              <a:t>  - Convert values being added to base 10</a:t>
            </a:r>
          </a:p>
          <a:p>
            <a:r>
              <a:rPr lang="en-US" dirty="0"/>
              <a:t>  - Do the addition in binary</a:t>
            </a:r>
          </a:p>
          <a:p>
            <a:r>
              <a:rPr lang="en-US" dirty="0"/>
              <a:t>  - Convert the binary result to base 10</a:t>
            </a:r>
          </a:p>
          <a:p>
            <a:r>
              <a:rPr lang="en-US" dirty="0"/>
              <a:t>  - Then check against the addition in base 10.</a:t>
            </a:r>
          </a:p>
        </p:txBody>
      </p:sp>
    </p:spTree>
    <p:extLst>
      <p:ext uri="{BB962C8B-B14F-4D97-AF65-F5344CB8AC3E}">
        <p14:creationId xmlns:p14="http://schemas.microsoft.com/office/powerpoint/2010/main" val="954908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to the prior slide.</a:t>
            </a:r>
          </a:p>
        </p:txBody>
      </p:sp>
    </p:spTree>
    <p:extLst>
      <p:ext uri="{BB962C8B-B14F-4D97-AF65-F5344CB8AC3E}">
        <p14:creationId xmlns:p14="http://schemas.microsoft.com/office/powerpoint/2010/main" val="347573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3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them work this one out!</a:t>
            </a:r>
          </a:p>
          <a:p>
            <a:endParaRPr lang="en-US" dirty="0"/>
          </a:p>
          <a:p>
            <a:r>
              <a:rPr lang="en-US" dirty="0"/>
              <a:t>If more bits, just keep increasing the power of 2.</a:t>
            </a:r>
          </a:p>
          <a:p>
            <a:endParaRPr lang="en-US" dirty="0"/>
          </a:p>
          <a:p>
            <a:r>
              <a:rPr lang="en-US" dirty="0"/>
              <a:t>Good example of why we need the subscripts.</a:t>
            </a:r>
          </a:p>
          <a:p>
            <a:endParaRPr lang="en-US" dirty="0"/>
          </a:p>
          <a:p>
            <a:r>
              <a:rPr lang="en-US" dirty="0"/>
              <a:t>Use them in your work to avoid any ambiguity.</a:t>
            </a:r>
          </a:p>
        </p:txBody>
      </p:sp>
    </p:spTree>
    <p:extLst>
      <p:ext uri="{BB962C8B-B14F-4D97-AF65-F5344CB8AC3E}">
        <p14:creationId xmlns:p14="http://schemas.microsoft.com/office/powerpoint/2010/main" val="2777581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the values in the first one.</a:t>
            </a:r>
          </a:p>
          <a:p>
            <a:r>
              <a:rPr lang="en-US" dirty="0"/>
              <a:t>  4 + 8 = 12</a:t>
            </a:r>
          </a:p>
          <a:p>
            <a:r>
              <a:rPr lang="en-US" dirty="0"/>
              <a:t>  1</a:t>
            </a:r>
          </a:p>
          <a:p>
            <a:endParaRPr lang="en-US" dirty="0"/>
          </a:p>
          <a:p>
            <a:r>
              <a:rPr lang="en-US" dirty="0"/>
              <a:t>  1 + 4 + 8 = 13.</a:t>
            </a:r>
          </a:p>
          <a:p>
            <a:endParaRPr lang="en-US" dirty="0"/>
          </a:p>
          <a:p>
            <a:r>
              <a:rPr lang="en-US" dirty="0"/>
              <a:t>When practicing and learning: </a:t>
            </a:r>
          </a:p>
          <a:p>
            <a:r>
              <a:rPr lang="en-US" dirty="0"/>
              <a:t>  Convert values to base 10</a:t>
            </a:r>
          </a:p>
          <a:p>
            <a:r>
              <a:rPr lang="en-US" dirty="0"/>
              <a:t>  Do the addition in binary</a:t>
            </a:r>
          </a:p>
          <a:p>
            <a:r>
              <a:rPr lang="en-US" dirty="0"/>
              <a:t>  Convert result to base 10</a:t>
            </a:r>
          </a:p>
          <a:p>
            <a:r>
              <a:rPr lang="en-US" dirty="0"/>
              <a:t>  Then check against base 10 addition.</a:t>
            </a:r>
          </a:p>
        </p:txBody>
      </p:sp>
    </p:spTree>
    <p:extLst>
      <p:ext uri="{BB962C8B-B14F-4D97-AF65-F5344CB8AC3E}">
        <p14:creationId xmlns:p14="http://schemas.microsoft.com/office/powerpoint/2010/main" val="107066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With all the 1’s and 0’s running around it will be helpful to have some terminology to help us identify which parts we are talking about.</a:t>
            </a:r>
          </a:p>
          <a:p>
            <a:endParaRPr lang="en-US" dirty="0"/>
          </a:p>
          <a:p>
            <a:r>
              <a:rPr lang="en-US" dirty="0"/>
              <a:t>Binary</a:t>
            </a:r>
          </a:p>
          <a:p>
            <a:r>
              <a:rPr lang="en-US" dirty="0"/>
              <a:t>  - base 2 or radix 2</a:t>
            </a:r>
          </a:p>
          <a:p>
            <a:r>
              <a:rPr lang="en-US" dirty="0"/>
              <a:t>  - uses bits with value of 0 or 1.</a:t>
            </a:r>
          </a:p>
          <a:p>
            <a:r>
              <a:rPr lang="en-US" dirty="0"/>
              <a:t>Decimal</a:t>
            </a:r>
          </a:p>
          <a:p>
            <a:r>
              <a:rPr lang="en-US" dirty="0"/>
              <a:t>  - base 10 or radix 10</a:t>
            </a:r>
          </a:p>
          <a:p>
            <a:r>
              <a:rPr lang="en-US" dirty="0"/>
              <a:t>  - used digits with value 0…9.</a:t>
            </a:r>
          </a:p>
          <a:p>
            <a:endParaRPr lang="en-US" dirty="0"/>
          </a:p>
          <a:p>
            <a:r>
              <a:rPr lang="en-US" dirty="0"/>
              <a:t>Byte is an ordered collection of 8 adjacent 1’s and 0’s. </a:t>
            </a:r>
          </a:p>
          <a:p>
            <a:r>
              <a:rPr lang="en-US" dirty="0"/>
              <a:t>The individual 1’s and 0’s are called bits.</a:t>
            </a:r>
          </a:p>
          <a:p>
            <a:endParaRPr lang="en-US" dirty="0"/>
          </a:p>
          <a:p>
            <a:r>
              <a:rPr lang="en-US" dirty="0"/>
              <a:t>In a longer string of bits, bytes will usually begin at an offset from the right that is a multiple of 8.</a:t>
            </a:r>
          </a:p>
          <a:p>
            <a:r>
              <a:rPr lang="en-US" dirty="0"/>
              <a:t>  - will also often write with with a space every 4 bits</a:t>
            </a:r>
          </a:p>
          <a:p>
            <a:r>
              <a:rPr lang="en-US" dirty="0"/>
              <a:t>  - this does not have any meaning, it just make it easier to read.</a:t>
            </a:r>
          </a:p>
          <a:p>
            <a:endParaRPr lang="en-US" dirty="0"/>
          </a:p>
          <a:p>
            <a:r>
              <a:rPr lang="en-US" dirty="0"/>
              <a:t>Least significant Byte – think about least significant digit in base 10 –right most digit</a:t>
            </a:r>
          </a:p>
          <a:p>
            <a:r>
              <a:rPr lang="en-US" dirty="0"/>
              <a:t>Most significant Byte – think about most significant digit in base 10.</a:t>
            </a:r>
          </a:p>
          <a:p>
            <a:endParaRPr lang="en-US" dirty="0"/>
          </a:p>
          <a:p>
            <a:r>
              <a:rPr lang="en-US" dirty="0"/>
              <a:t>Can similarly talk about the most or least significant bit – better to call it most significant bit position</a:t>
            </a:r>
          </a:p>
          <a:p>
            <a:r>
              <a:rPr lang="en-US" dirty="0"/>
              <a:t>  - right most or left most bit in whatever we are looking at (byte or longer string)</a:t>
            </a:r>
          </a:p>
          <a:p>
            <a:r>
              <a:rPr lang="en-US" dirty="0"/>
              <a:t>  - written with leading zeros – so </a:t>
            </a:r>
            <a:r>
              <a:rPr lang="en-US" dirty="0" err="1"/>
              <a:t>MSb</a:t>
            </a:r>
            <a:r>
              <a:rPr lang="en-US" dirty="0"/>
              <a:t> is whichever value is in the leftmost spot</a:t>
            </a:r>
          </a:p>
          <a:p>
            <a:r>
              <a:rPr lang="en-US" dirty="0"/>
              <a:t>  - Contrast with MS digit – where in base 10 we don’t typically write leading 0’s</a:t>
            </a:r>
          </a:p>
          <a:p>
            <a:r>
              <a:rPr lang="en-US" dirty="0"/>
              <a:t>    - In binary we are often talking about a computer.</a:t>
            </a:r>
          </a:p>
          <a:p>
            <a:r>
              <a:rPr lang="en-US" dirty="0"/>
              <a:t>    - Computers are built to manipulate fixed length binary values (more in a bit ;).</a:t>
            </a:r>
          </a:p>
          <a:p>
            <a:r>
              <a:rPr lang="en-US" dirty="0"/>
              <a:t>    - So, if a value has leading 0’s they are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Word – 32 bits conventionally in modern programing languages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 little complicated in common use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When we say 32 or 64 bit computer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means that computer can operates on 32 or 64 bits at a time.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Frequently you will hear that the computer has a 32 or 64 bit word size.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For our purposes, when I say word, I’ll be referring to 32 bits.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I want to talk about 64 bits, I’ll say “Double Word”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if you ever wondered where the Java datatype double comes from… this is it.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double values use 64 bits (more later)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11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Pie:</a:t>
            </a:r>
          </a:p>
          <a:p>
            <a:r>
              <a:rPr lang="en-US" dirty="0"/>
              <a:t>  - Yummy desert (English and many others)</a:t>
            </a:r>
          </a:p>
          <a:p>
            <a:r>
              <a:rPr lang="en-US" dirty="0"/>
              <a:t>  - Bird (French)</a:t>
            </a:r>
          </a:p>
          <a:p>
            <a:r>
              <a:rPr lang="en-US" dirty="0"/>
              <a:t>  - Foot (Spanish)</a:t>
            </a:r>
          </a:p>
          <a:p>
            <a:r>
              <a:rPr lang="en-US" dirty="0"/>
              <a:t>  - Devout (Italian)</a:t>
            </a:r>
          </a:p>
          <a:p>
            <a:r>
              <a:rPr lang="en-US" dirty="0"/>
              <a:t>  - Market (Romanian)</a:t>
            </a:r>
          </a:p>
          <a:p>
            <a:endParaRPr lang="en-US" dirty="0"/>
          </a:p>
          <a:p>
            <a:r>
              <a:rPr lang="en-US" dirty="0"/>
              <a:t>  Some others:</a:t>
            </a:r>
          </a:p>
          <a:p>
            <a:r>
              <a:rPr lang="en-US" dirty="0"/>
              <a:t>    - At (Latvian)</a:t>
            </a:r>
          </a:p>
          <a:p>
            <a:r>
              <a:rPr lang="en-US" dirty="0"/>
              <a:t>    - Near (Lithuanian)</a:t>
            </a:r>
          </a:p>
          <a:p>
            <a:r>
              <a:rPr lang="en-US" dirty="0"/>
              <a:t>    - Bye (Tamil - the official language of the Indian state of Tamil Nadu and the union territory of Puducherry (Pondicherry)</a:t>
            </a:r>
          </a:p>
          <a:p>
            <a:endParaRPr lang="en-US" dirty="0"/>
          </a:p>
          <a:p>
            <a:r>
              <a:rPr lang="en-US" dirty="0"/>
              <a:t>May be others as well... If you know of one in other languages let me know!!</a:t>
            </a:r>
          </a:p>
          <a:p>
            <a:endParaRPr lang="en-US" dirty="0"/>
          </a:p>
          <a:p>
            <a:r>
              <a:rPr lang="en-US" dirty="0"/>
              <a:t>The point is:</a:t>
            </a:r>
          </a:p>
          <a:p>
            <a:r>
              <a:rPr lang="en-US" dirty="0"/>
              <a:t>  - Until we know how to interpret the 1’s and 0’s we can’t know their meaning.</a:t>
            </a:r>
          </a:p>
          <a:p>
            <a:r>
              <a:rPr lang="en-US" dirty="0"/>
              <a:t>  - In the same way we don’t know the meaning of the letters p </a:t>
            </a:r>
            <a:r>
              <a:rPr lang="en-US" dirty="0" err="1"/>
              <a:t>i</a:t>
            </a:r>
            <a:r>
              <a:rPr lang="en-US" dirty="0"/>
              <a:t> e until we are told how to interpret them.</a:t>
            </a:r>
          </a:p>
          <a:p>
            <a:endParaRPr lang="en-US" dirty="0"/>
          </a:p>
          <a:p>
            <a:r>
              <a:rPr lang="en-US" dirty="0"/>
              <a:t>Romanian Market Image from: https://</a:t>
            </a:r>
            <a:r>
              <a:rPr lang="en-US" dirty="0" err="1"/>
              <a:t>www.romania-insider.com</a:t>
            </a:r>
            <a:r>
              <a:rPr lang="en-US" dirty="0"/>
              <a:t>/destination-bucharest-traditional-markets-2019 </a:t>
            </a:r>
          </a:p>
        </p:txBody>
      </p:sp>
    </p:spTree>
    <p:extLst>
      <p:ext uri="{BB962C8B-B14F-4D97-AF65-F5344CB8AC3E}">
        <p14:creationId xmlns:p14="http://schemas.microsoft.com/office/powerpoint/2010/main" val="73312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the interpreting the word “pie” depended upon the language</a:t>
            </a:r>
          </a:p>
          <a:p>
            <a:r>
              <a:rPr lang="en-US" dirty="0"/>
              <a:t>Interpreting the bits will depend upon knowing the representation that is being used.</a:t>
            </a:r>
          </a:p>
        </p:txBody>
      </p:sp>
    </p:spTree>
    <p:extLst>
      <p:ext uri="{BB962C8B-B14F-4D97-AF65-F5344CB8AC3E}">
        <p14:creationId xmlns:p14="http://schemas.microsoft.com/office/powerpoint/2010/main" val="119315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language analogy, the representation is a language or a dialect.</a:t>
            </a:r>
          </a:p>
          <a:p>
            <a:r>
              <a:rPr lang="en-US" dirty="0"/>
              <a:t> - interpreting a byte as unsigned binary will give us one value</a:t>
            </a:r>
          </a:p>
          <a:p>
            <a:r>
              <a:rPr lang="en-US" dirty="0"/>
              <a:t> - interpreting it as fixed point gives us another</a:t>
            </a:r>
          </a:p>
          <a:p>
            <a:r>
              <a:rPr lang="en-US" dirty="0"/>
              <a:t> - and as RGB color something different again</a:t>
            </a:r>
          </a:p>
          <a:p>
            <a:endParaRPr lang="en-US" dirty="0"/>
          </a:p>
          <a:p>
            <a:r>
              <a:rPr lang="en-US" dirty="0"/>
              <a:t>These are some of the representations or interpretations we’ll be learning about in this topic.</a:t>
            </a:r>
          </a:p>
          <a:p>
            <a:endParaRPr lang="en-US" dirty="0"/>
          </a:p>
          <a:p>
            <a:r>
              <a:rPr lang="en-US" dirty="0"/>
              <a:t>Today… non-negative integers. 0,1,2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2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quick warmup to get you thinking in a particular 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idea is that we can create a number by placing digits in each place.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Here we use 0,1,2 and place them in the 20’s, 10’s, 5’s, 2’s and 1’s columns.</a:t>
            </a:r>
          </a:p>
          <a:p>
            <a:r>
              <a:rPr lang="en-US" dirty="0"/>
              <a:t>As long as we know the value of each place</a:t>
            </a:r>
          </a:p>
          <a:p>
            <a:r>
              <a:rPr lang="en-US" dirty="0"/>
              <a:t>We can make up a number.</a:t>
            </a:r>
          </a:p>
          <a:p>
            <a:endParaRPr lang="en-US" dirty="0"/>
          </a:p>
          <a:p>
            <a:r>
              <a:rPr lang="en-US" dirty="0"/>
              <a:t>Note: With these particular values there are multiple numbers that will represent the same value.</a:t>
            </a:r>
          </a:p>
          <a:p>
            <a:r>
              <a:rPr lang="en-US" dirty="0"/>
              <a:t>In general, our number systems will avoid that because we want the representation of each number to be unique.</a:t>
            </a:r>
          </a:p>
        </p:txBody>
      </p:sp>
    </p:spTree>
    <p:extLst>
      <p:ext uri="{BB962C8B-B14F-4D97-AF65-F5344CB8AC3E}">
        <p14:creationId xmlns:p14="http://schemas.microsoft.com/office/powerpoint/2010/main" val="206883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penclipar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penclipar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hyperlink" Target="https://openclipart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hyperlink" Target="https://openclipar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1EAAF-38F0-9D47-9060-3FC5BA28B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DA1 - Unsigned Binary 		Numbers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92CD42-BAD2-B847-8502-9A473DFDC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F28E-F69C-AB42-A946-21B719CE16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6EFD3F4-C496-B94A-B5E8-DDBDD4472126}"/>
              </a:ext>
            </a:extLst>
          </p:cNvPr>
          <p:cNvGrpSpPr/>
          <p:nvPr/>
        </p:nvGrpSpPr>
        <p:grpSpPr>
          <a:xfrm>
            <a:off x="4062757" y="162871"/>
            <a:ext cx="4554730" cy="1068105"/>
            <a:chOff x="3610933" y="98325"/>
            <a:chExt cx="4554730" cy="106810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A8C88AA-B859-F449-9DB2-8ACF40103A1B}"/>
                </a:ext>
              </a:extLst>
            </p:cNvPr>
            <p:cNvGrpSpPr/>
            <p:nvPr/>
          </p:nvGrpSpPr>
          <p:grpSpPr>
            <a:xfrm>
              <a:off x="3610933" y="852405"/>
              <a:ext cx="4554730" cy="314025"/>
              <a:chOff x="3610933" y="899310"/>
              <a:chExt cx="4554730" cy="3140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FE01C5-8610-584C-AF86-7B0BCC4FE209}"/>
                  </a:ext>
                </a:extLst>
              </p:cNvPr>
              <p:cNvSpPr txBox="1"/>
              <p:nvPr/>
            </p:nvSpPr>
            <p:spPr>
              <a:xfrm>
                <a:off x="7799228" y="90555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8A8B05-8AB5-2148-951E-4C39FCFA0039}"/>
                  </a:ext>
                </a:extLst>
              </p:cNvPr>
              <p:cNvSpPr txBox="1"/>
              <p:nvPr/>
            </p:nvSpPr>
            <p:spPr>
              <a:xfrm>
                <a:off x="6968496" y="90555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956687-CA96-B044-86D5-0F23C7597DC0}"/>
                  </a:ext>
                </a:extLst>
              </p:cNvPr>
              <p:cNvSpPr txBox="1"/>
              <p:nvPr/>
            </p:nvSpPr>
            <p:spPr>
              <a:xfrm>
                <a:off x="6137762" y="90555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FE32DC-E70D-9442-9458-0AC68E5BBA91}"/>
                  </a:ext>
                </a:extLst>
              </p:cNvPr>
              <p:cNvSpPr txBox="1"/>
              <p:nvPr/>
            </p:nvSpPr>
            <p:spPr>
              <a:xfrm>
                <a:off x="5282181" y="905558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1,000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8DBDC0-7850-2A40-8C65-15E76E86EA60}"/>
                  </a:ext>
                </a:extLst>
              </p:cNvPr>
              <p:cNvSpPr txBox="1"/>
              <p:nvPr/>
            </p:nvSpPr>
            <p:spPr>
              <a:xfrm>
                <a:off x="4451732" y="905558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10,000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4BE36-AF61-9E4B-80B5-C8B65AF8EC6E}"/>
                  </a:ext>
                </a:extLst>
              </p:cNvPr>
              <p:cNvSpPr txBox="1"/>
              <p:nvPr/>
            </p:nvSpPr>
            <p:spPr>
              <a:xfrm>
                <a:off x="3610933" y="905558"/>
                <a:ext cx="830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100,000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F3D4C08-8FCE-D441-B0AF-AD06B5CFD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643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26C9856-9DC8-EC42-968B-14A9AFA95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2684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A2F6D8-ED46-C34C-ABFF-C5326780B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3725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C20B50B-2938-D946-8756-8511E910C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4766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AF2633B-47BB-B942-8F86-B1F7211C8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807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D212B7-7BF3-8E43-9683-7ABF63961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846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6CD186-B64B-064D-94D7-650314F67E3A}"/>
                </a:ext>
              </a:extLst>
            </p:cNvPr>
            <p:cNvSpPr txBox="1"/>
            <p:nvPr/>
          </p:nvSpPr>
          <p:spPr>
            <a:xfrm>
              <a:off x="4460480" y="98325"/>
              <a:ext cx="285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19,204 using 0…9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43B2C8-300B-EB4E-91CF-455361594964}"/>
              </a:ext>
            </a:extLst>
          </p:cNvPr>
          <p:cNvGrpSpPr/>
          <p:nvPr/>
        </p:nvGrpSpPr>
        <p:grpSpPr>
          <a:xfrm>
            <a:off x="4320943" y="2737938"/>
            <a:ext cx="4038359" cy="1076531"/>
            <a:chOff x="3869119" y="2862987"/>
            <a:chExt cx="4038359" cy="10765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109EFD-9461-9E42-9E68-770D742298FB}"/>
                </a:ext>
              </a:extLst>
            </p:cNvPr>
            <p:cNvSpPr txBox="1"/>
            <p:nvPr/>
          </p:nvSpPr>
          <p:spPr>
            <a:xfrm>
              <a:off x="4431008" y="2862987"/>
              <a:ext cx="2914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21 using only 0 or 1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E79149B-BE10-C046-B26C-57B32905B566}"/>
                </a:ext>
              </a:extLst>
            </p:cNvPr>
            <p:cNvGrpSpPr/>
            <p:nvPr/>
          </p:nvGrpSpPr>
          <p:grpSpPr>
            <a:xfrm>
              <a:off x="3869119" y="3628480"/>
              <a:ext cx="4038359" cy="311038"/>
              <a:chOff x="4313862" y="3628480"/>
              <a:chExt cx="4038359" cy="31103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DF14824-A204-EE4F-8BF7-9D3BC448B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3862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ED1D1E3-6981-D041-B8AC-22A25EBD7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167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1F3BED0-9C29-CB4E-A950-0A2FA27DB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9576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1B44C6-2667-FD47-A7F2-648EC8E71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0508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44D3599-08AF-C148-B570-2ADF8F974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5831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5AD77AE-7699-914D-973C-9E04D3176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3404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100847-451F-8F4F-9AFA-5CE61DA33437}"/>
                  </a:ext>
                </a:extLst>
              </p:cNvPr>
              <p:cNvSpPr txBox="1"/>
              <p:nvPr/>
            </p:nvSpPr>
            <p:spPr>
              <a:xfrm>
                <a:off x="7985786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D104CE-DFEA-6F42-858B-4426289FFEFF}"/>
                  </a:ext>
                </a:extLst>
              </p:cNvPr>
              <p:cNvSpPr txBox="1"/>
              <p:nvPr/>
            </p:nvSpPr>
            <p:spPr>
              <a:xfrm>
                <a:off x="7235608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757815-1B90-9740-94D0-8A809C548276}"/>
                  </a:ext>
                </a:extLst>
              </p:cNvPr>
              <p:cNvSpPr txBox="1"/>
              <p:nvPr/>
            </p:nvSpPr>
            <p:spPr>
              <a:xfrm>
                <a:off x="6467740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C53AAE-3C0B-3446-9FA8-CB17B5FC4D8C}"/>
                  </a:ext>
                </a:extLst>
              </p:cNvPr>
              <p:cNvSpPr txBox="1"/>
              <p:nvPr/>
            </p:nvSpPr>
            <p:spPr>
              <a:xfrm>
                <a:off x="5791331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91581-C17C-C04E-8507-B9071E39B0B5}"/>
                  </a:ext>
                </a:extLst>
              </p:cNvPr>
              <p:cNvSpPr txBox="1"/>
              <p:nvPr/>
            </p:nvSpPr>
            <p:spPr>
              <a:xfrm>
                <a:off x="5025190" y="363174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F72FFEC-2FC6-0C43-AD32-F6C605831171}"/>
                  </a:ext>
                </a:extLst>
              </p:cNvPr>
              <p:cNvSpPr txBox="1"/>
              <p:nvPr/>
            </p:nvSpPr>
            <p:spPr>
              <a:xfrm>
                <a:off x="4335158" y="363174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32</a:t>
                </a: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84AFDB3-819B-BD44-9B5F-49410A74E7E6}"/>
              </a:ext>
            </a:extLst>
          </p:cNvPr>
          <p:cNvGrpSpPr/>
          <p:nvPr/>
        </p:nvGrpSpPr>
        <p:grpSpPr>
          <a:xfrm>
            <a:off x="4320943" y="4033189"/>
            <a:ext cx="4038359" cy="1076532"/>
            <a:chOff x="3869119" y="3968643"/>
            <a:chExt cx="4038359" cy="1076532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627B6B2-1774-F54E-A49A-8093D783F962}"/>
                </a:ext>
              </a:extLst>
            </p:cNvPr>
            <p:cNvGrpSpPr/>
            <p:nvPr/>
          </p:nvGrpSpPr>
          <p:grpSpPr>
            <a:xfrm>
              <a:off x="3869119" y="4734137"/>
              <a:ext cx="4038359" cy="311038"/>
              <a:chOff x="3642186" y="4734137"/>
              <a:chExt cx="4038359" cy="311038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B34367F-ABD6-4F4C-80D2-1E2F6DFED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2186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D0A2761-BECD-194D-A80F-B5B5469C1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491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BBE7D47-2ED1-6C4B-990E-8E2E7632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7900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50786A-BFAB-8845-928C-1FE1A5F05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832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75B8F35-277E-2940-B0C8-24BA0A390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4155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50196A2-40A1-9C4B-BA60-CFAEB4943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1728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A39C67-522A-F24B-B8A1-C030E73235C6}"/>
                  </a:ext>
                </a:extLst>
              </p:cNvPr>
              <p:cNvSpPr txBox="1"/>
              <p:nvPr/>
            </p:nvSpPr>
            <p:spPr>
              <a:xfrm>
                <a:off x="7314110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1491A2D-DD61-1041-A579-D8CF11FC1B9B}"/>
                  </a:ext>
                </a:extLst>
              </p:cNvPr>
              <p:cNvSpPr txBox="1"/>
              <p:nvPr/>
            </p:nvSpPr>
            <p:spPr>
              <a:xfrm>
                <a:off x="6563932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80366E7-53EF-2848-ADB2-4CD05A80145D}"/>
                  </a:ext>
                </a:extLst>
              </p:cNvPr>
              <p:cNvSpPr txBox="1"/>
              <p:nvPr/>
            </p:nvSpPr>
            <p:spPr>
              <a:xfrm>
                <a:off x="5796064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0D45825-4DBC-A64E-B80E-F7D6A5BA9A7D}"/>
                  </a:ext>
                </a:extLst>
              </p:cNvPr>
              <p:cNvSpPr txBox="1"/>
              <p:nvPr/>
            </p:nvSpPr>
            <p:spPr>
              <a:xfrm>
                <a:off x="5119655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E45C527-CF56-5F4B-B25A-E6B358EEDA0A}"/>
                  </a:ext>
                </a:extLst>
              </p:cNvPr>
              <p:cNvSpPr txBox="1"/>
              <p:nvPr/>
            </p:nvSpPr>
            <p:spPr>
              <a:xfrm>
                <a:off x="4353514" y="473739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856565-1606-6E46-BCC3-AB25BD93025F}"/>
                  </a:ext>
                </a:extLst>
              </p:cNvPr>
              <p:cNvSpPr txBox="1"/>
              <p:nvPr/>
            </p:nvSpPr>
            <p:spPr>
              <a:xfrm>
                <a:off x="3663482" y="473739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32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744292-114A-7443-AA98-DECB090FE92B}"/>
                </a:ext>
              </a:extLst>
            </p:cNvPr>
            <p:cNvSpPr txBox="1"/>
            <p:nvPr/>
          </p:nvSpPr>
          <p:spPr>
            <a:xfrm>
              <a:off x="4431007" y="3968643"/>
              <a:ext cx="2914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46 using only 0 or 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A7C52DF-63BF-2844-8722-674E86779867}"/>
              </a:ext>
            </a:extLst>
          </p:cNvPr>
          <p:cNvGrpSpPr/>
          <p:nvPr/>
        </p:nvGrpSpPr>
        <p:grpSpPr>
          <a:xfrm>
            <a:off x="910376" y="2904346"/>
            <a:ext cx="2790596" cy="1802353"/>
            <a:chOff x="26111" y="1738913"/>
            <a:chExt cx="2790596" cy="18023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39E7D3-8D2D-354E-9693-E3A350FCF77A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Fill in the blanks to represent the indicated values.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8ECBCDC-847B-3C4E-8C35-1DDE118E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28A7742-2951-8B4E-A080-14AB3278D34F}"/>
              </a:ext>
            </a:extLst>
          </p:cNvPr>
          <p:cNvGrpSpPr/>
          <p:nvPr/>
        </p:nvGrpSpPr>
        <p:grpSpPr>
          <a:xfrm>
            <a:off x="4990561" y="1449696"/>
            <a:ext cx="2699123" cy="1069522"/>
            <a:chOff x="4538737" y="1523518"/>
            <a:chExt cx="2699123" cy="106952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DE516F-5FDF-674F-8282-F874A1826DC7}"/>
                </a:ext>
              </a:extLst>
            </p:cNvPr>
            <p:cNvSpPr txBox="1"/>
            <p:nvPr/>
          </p:nvSpPr>
          <p:spPr>
            <a:xfrm>
              <a:off x="4566462" y="1523518"/>
              <a:ext cx="2643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88 using only 0…5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4149483-3683-A143-A809-1D9A31AA920C}"/>
                </a:ext>
              </a:extLst>
            </p:cNvPr>
            <p:cNvGrpSpPr/>
            <p:nvPr/>
          </p:nvGrpSpPr>
          <p:grpSpPr>
            <a:xfrm>
              <a:off x="4538737" y="2272086"/>
              <a:ext cx="2699123" cy="320954"/>
              <a:chOff x="4938139" y="2276647"/>
              <a:chExt cx="2699123" cy="320954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0919CF9-F448-084A-AEC0-245D99AFE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4617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62CBB3F-677C-344A-A266-00F77A9E7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5549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3A4FAA2-B18D-0A4A-8D10-ECE8A2347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0872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3FB82A3-6687-4F48-B790-1B3029278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445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5D7123-7BB4-6443-805E-A578DD0868A7}"/>
                  </a:ext>
                </a:extLst>
              </p:cNvPr>
              <p:cNvSpPr txBox="1"/>
              <p:nvPr/>
            </p:nvSpPr>
            <p:spPr>
              <a:xfrm>
                <a:off x="7270827" y="22898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D5F7C2D-4142-7C43-9D16-0BFC3CEA4722}"/>
                  </a:ext>
                </a:extLst>
              </p:cNvPr>
              <p:cNvSpPr txBox="1"/>
              <p:nvPr/>
            </p:nvSpPr>
            <p:spPr>
              <a:xfrm>
                <a:off x="6513253" y="2289824"/>
                <a:ext cx="263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F3CE342-710B-9146-AA2B-1CFFA209ECCB}"/>
                  </a:ext>
                </a:extLst>
              </p:cNvPr>
              <p:cNvSpPr txBox="1"/>
              <p:nvPr/>
            </p:nvSpPr>
            <p:spPr>
              <a:xfrm>
                <a:off x="5708789" y="22898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DF41F8D-9B9F-9949-92B3-AD4D499A731F}"/>
                  </a:ext>
                </a:extLst>
              </p:cNvPr>
              <p:cNvSpPr txBox="1"/>
              <p:nvPr/>
            </p:nvSpPr>
            <p:spPr>
              <a:xfrm>
                <a:off x="4938139" y="2289824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125</a:t>
                </a:r>
              </a:p>
            </p:txBody>
          </p:sp>
        </p:grpSp>
      </p:grpSp>
      <p:sp>
        <p:nvSpPr>
          <p:cNvPr id="111" name="Title 1">
            <a:extLst>
              <a:ext uri="{FF2B5EF4-FFF2-40B4-BE49-F238E27FC236}">
                <a16:creationId xmlns:a16="http://schemas.microsoft.com/office/drawing/2014/main" id="{C73161C9-EC8D-2B4C-B82D-67E185CD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04" y="2155071"/>
            <a:ext cx="2850011" cy="645300"/>
          </a:xfrm>
        </p:spPr>
        <p:txBody>
          <a:bodyPr/>
          <a:lstStyle/>
          <a:p>
            <a:pPr algn="ctr"/>
            <a:r>
              <a:rPr lang="en-US" sz="3200" dirty="0"/>
              <a:t>Representing</a:t>
            </a:r>
            <a:br>
              <a:rPr lang="en-US" sz="3200" dirty="0"/>
            </a:br>
            <a:r>
              <a:rPr lang="en-US" sz="3200" dirty="0"/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53368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F28E-F69C-AB42-A946-21B719CE16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6EFD3F4-C496-B94A-B5E8-DDBDD4472126}"/>
              </a:ext>
            </a:extLst>
          </p:cNvPr>
          <p:cNvGrpSpPr/>
          <p:nvPr/>
        </p:nvGrpSpPr>
        <p:grpSpPr>
          <a:xfrm>
            <a:off x="4062757" y="162871"/>
            <a:ext cx="4554730" cy="1068105"/>
            <a:chOff x="3610933" y="98325"/>
            <a:chExt cx="4554730" cy="106810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A8C88AA-B859-F449-9DB2-8ACF40103A1B}"/>
                </a:ext>
              </a:extLst>
            </p:cNvPr>
            <p:cNvGrpSpPr/>
            <p:nvPr/>
          </p:nvGrpSpPr>
          <p:grpSpPr>
            <a:xfrm>
              <a:off x="3610933" y="852405"/>
              <a:ext cx="4554730" cy="314025"/>
              <a:chOff x="3610933" y="899310"/>
              <a:chExt cx="4554730" cy="3140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FE01C5-8610-584C-AF86-7B0BCC4FE209}"/>
                  </a:ext>
                </a:extLst>
              </p:cNvPr>
              <p:cNvSpPr txBox="1"/>
              <p:nvPr/>
            </p:nvSpPr>
            <p:spPr>
              <a:xfrm>
                <a:off x="7799228" y="90555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8A8B05-8AB5-2148-951E-4C39FCFA0039}"/>
                  </a:ext>
                </a:extLst>
              </p:cNvPr>
              <p:cNvSpPr txBox="1"/>
              <p:nvPr/>
            </p:nvSpPr>
            <p:spPr>
              <a:xfrm>
                <a:off x="6968496" y="90555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8956687-CA96-B044-86D5-0F23C7597DC0}"/>
                  </a:ext>
                </a:extLst>
              </p:cNvPr>
              <p:cNvSpPr txBox="1"/>
              <p:nvPr/>
            </p:nvSpPr>
            <p:spPr>
              <a:xfrm>
                <a:off x="6137762" y="905558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FE32DC-E70D-9442-9458-0AC68E5BBA91}"/>
                  </a:ext>
                </a:extLst>
              </p:cNvPr>
              <p:cNvSpPr txBox="1"/>
              <p:nvPr/>
            </p:nvSpPr>
            <p:spPr>
              <a:xfrm>
                <a:off x="5282181" y="905558"/>
                <a:ext cx="631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1,000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8DBDC0-7850-2A40-8C65-15E76E86EA60}"/>
                  </a:ext>
                </a:extLst>
              </p:cNvPr>
              <p:cNvSpPr txBox="1"/>
              <p:nvPr/>
            </p:nvSpPr>
            <p:spPr>
              <a:xfrm>
                <a:off x="4451732" y="905558"/>
                <a:ext cx="731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10,000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4BE36-AF61-9E4B-80B5-C8B65AF8EC6E}"/>
                  </a:ext>
                </a:extLst>
              </p:cNvPr>
              <p:cNvSpPr txBox="1"/>
              <p:nvPr/>
            </p:nvSpPr>
            <p:spPr>
              <a:xfrm>
                <a:off x="3610933" y="905558"/>
                <a:ext cx="830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100,000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F3D4C08-8FCE-D441-B0AF-AD06B5CFDD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643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26C9856-9DC8-EC42-968B-14A9AFA95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2684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A2F6D8-ED46-C34C-ABFF-C5326780BB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73725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C20B50B-2938-D946-8756-8511E910C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4766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AF2633B-47BB-B942-8F86-B1F7211C8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807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D212B7-7BF3-8E43-9683-7ABF63961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846" y="89931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6CD186-B64B-064D-94D7-650314F67E3A}"/>
                </a:ext>
              </a:extLst>
            </p:cNvPr>
            <p:cNvSpPr txBox="1"/>
            <p:nvPr/>
          </p:nvSpPr>
          <p:spPr>
            <a:xfrm>
              <a:off x="4460480" y="98325"/>
              <a:ext cx="2855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19,204 using 0…9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43B2C8-300B-EB4E-91CF-455361594964}"/>
              </a:ext>
            </a:extLst>
          </p:cNvPr>
          <p:cNvGrpSpPr/>
          <p:nvPr/>
        </p:nvGrpSpPr>
        <p:grpSpPr>
          <a:xfrm>
            <a:off x="4320943" y="2737938"/>
            <a:ext cx="4038359" cy="1076531"/>
            <a:chOff x="3869119" y="2862987"/>
            <a:chExt cx="4038359" cy="10765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109EFD-9461-9E42-9E68-770D742298FB}"/>
                </a:ext>
              </a:extLst>
            </p:cNvPr>
            <p:cNvSpPr txBox="1"/>
            <p:nvPr/>
          </p:nvSpPr>
          <p:spPr>
            <a:xfrm>
              <a:off x="4431008" y="2862987"/>
              <a:ext cx="2914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21 using only 0 or 1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E79149B-BE10-C046-B26C-57B32905B566}"/>
                </a:ext>
              </a:extLst>
            </p:cNvPr>
            <p:cNvGrpSpPr/>
            <p:nvPr/>
          </p:nvGrpSpPr>
          <p:grpSpPr>
            <a:xfrm>
              <a:off x="3869119" y="3628480"/>
              <a:ext cx="4038359" cy="311038"/>
              <a:chOff x="4313862" y="3628480"/>
              <a:chExt cx="4038359" cy="31103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DF14824-A204-EE4F-8BF7-9D3BC448B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3862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ED1D1E3-6981-D041-B8AC-22A25EBD7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3167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1F3BED0-9C29-CB4E-A950-0A2FA27DB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9576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1B44C6-2667-FD47-A7F2-648EC8E719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0508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44D3599-08AF-C148-B570-2ADF8F974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5831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5AD77AE-7699-914D-973C-9E04D3176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3404" y="3628480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100847-451F-8F4F-9AFA-5CE61DA33437}"/>
                  </a:ext>
                </a:extLst>
              </p:cNvPr>
              <p:cNvSpPr txBox="1"/>
              <p:nvPr/>
            </p:nvSpPr>
            <p:spPr>
              <a:xfrm>
                <a:off x="7985786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9D104CE-DFEA-6F42-858B-4426289FFEFF}"/>
                  </a:ext>
                </a:extLst>
              </p:cNvPr>
              <p:cNvSpPr txBox="1"/>
              <p:nvPr/>
            </p:nvSpPr>
            <p:spPr>
              <a:xfrm>
                <a:off x="7235608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757815-1B90-9740-94D0-8A809C548276}"/>
                  </a:ext>
                </a:extLst>
              </p:cNvPr>
              <p:cNvSpPr txBox="1"/>
              <p:nvPr/>
            </p:nvSpPr>
            <p:spPr>
              <a:xfrm>
                <a:off x="6467740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0C53AAE-3C0B-3446-9FA8-CB17B5FC4D8C}"/>
                  </a:ext>
                </a:extLst>
              </p:cNvPr>
              <p:cNvSpPr txBox="1"/>
              <p:nvPr/>
            </p:nvSpPr>
            <p:spPr>
              <a:xfrm>
                <a:off x="5791331" y="3631741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2391581-C17C-C04E-8507-B9071E39B0B5}"/>
                  </a:ext>
                </a:extLst>
              </p:cNvPr>
              <p:cNvSpPr txBox="1"/>
              <p:nvPr/>
            </p:nvSpPr>
            <p:spPr>
              <a:xfrm>
                <a:off x="5025190" y="363174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F72FFEC-2FC6-0C43-AD32-F6C605831171}"/>
                  </a:ext>
                </a:extLst>
              </p:cNvPr>
              <p:cNvSpPr txBox="1"/>
              <p:nvPr/>
            </p:nvSpPr>
            <p:spPr>
              <a:xfrm>
                <a:off x="4335158" y="363174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32</a:t>
                </a: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84AFDB3-819B-BD44-9B5F-49410A74E7E6}"/>
              </a:ext>
            </a:extLst>
          </p:cNvPr>
          <p:cNvGrpSpPr/>
          <p:nvPr/>
        </p:nvGrpSpPr>
        <p:grpSpPr>
          <a:xfrm>
            <a:off x="4320943" y="4033189"/>
            <a:ext cx="4038359" cy="1076532"/>
            <a:chOff x="3869119" y="3968643"/>
            <a:chExt cx="4038359" cy="1076532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627B6B2-1774-F54E-A49A-8093D783F962}"/>
                </a:ext>
              </a:extLst>
            </p:cNvPr>
            <p:cNvGrpSpPr/>
            <p:nvPr/>
          </p:nvGrpSpPr>
          <p:grpSpPr>
            <a:xfrm>
              <a:off x="3869119" y="4734137"/>
              <a:ext cx="4038359" cy="311038"/>
              <a:chOff x="3642186" y="4734137"/>
              <a:chExt cx="4038359" cy="311038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B34367F-ABD6-4F4C-80D2-1E2F6DFED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2186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D0A2761-BECD-194D-A80F-B5B5469C1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491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BBE7D47-2ED1-6C4B-990E-8E2E763292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7900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050786A-BFAB-8845-928C-1FE1A5F05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832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75B8F35-277E-2940-B0C8-24BA0A390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4155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50196A2-40A1-9C4B-BA60-CFAEB4943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1728" y="473413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8A39C67-522A-F24B-B8A1-C030E73235C6}"/>
                  </a:ext>
                </a:extLst>
              </p:cNvPr>
              <p:cNvSpPr txBox="1"/>
              <p:nvPr/>
            </p:nvSpPr>
            <p:spPr>
              <a:xfrm>
                <a:off x="7314110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1491A2D-DD61-1041-A579-D8CF11FC1B9B}"/>
                  </a:ext>
                </a:extLst>
              </p:cNvPr>
              <p:cNvSpPr txBox="1"/>
              <p:nvPr/>
            </p:nvSpPr>
            <p:spPr>
              <a:xfrm>
                <a:off x="6563932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80366E7-53EF-2848-ADB2-4CD05A80145D}"/>
                  </a:ext>
                </a:extLst>
              </p:cNvPr>
              <p:cNvSpPr txBox="1"/>
              <p:nvPr/>
            </p:nvSpPr>
            <p:spPr>
              <a:xfrm>
                <a:off x="5796064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0D45825-4DBC-A64E-B80E-F7D6A5BA9A7D}"/>
                  </a:ext>
                </a:extLst>
              </p:cNvPr>
              <p:cNvSpPr txBox="1"/>
              <p:nvPr/>
            </p:nvSpPr>
            <p:spPr>
              <a:xfrm>
                <a:off x="5119655" y="473739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E45C527-CF56-5F4B-B25A-E6B358EEDA0A}"/>
                  </a:ext>
                </a:extLst>
              </p:cNvPr>
              <p:cNvSpPr txBox="1"/>
              <p:nvPr/>
            </p:nvSpPr>
            <p:spPr>
              <a:xfrm>
                <a:off x="4353514" y="473739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2856565-1606-6E46-BCC3-AB25BD93025F}"/>
                  </a:ext>
                </a:extLst>
              </p:cNvPr>
              <p:cNvSpPr txBox="1"/>
              <p:nvPr/>
            </p:nvSpPr>
            <p:spPr>
              <a:xfrm>
                <a:off x="3663482" y="4737398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32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744292-114A-7443-AA98-DECB090FE92B}"/>
                </a:ext>
              </a:extLst>
            </p:cNvPr>
            <p:cNvSpPr txBox="1"/>
            <p:nvPr/>
          </p:nvSpPr>
          <p:spPr>
            <a:xfrm>
              <a:off x="4431007" y="3968643"/>
              <a:ext cx="2914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46 using only 0 or 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A7C52DF-63BF-2844-8722-674E86779867}"/>
              </a:ext>
            </a:extLst>
          </p:cNvPr>
          <p:cNvGrpSpPr/>
          <p:nvPr/>
        </p:nvGrpSpPr>
        <p:grpSpPr>
          <a:xfrm>
            <a:off x="910376" y="2904346"/>
            <a:ext cx="2790596" cy="1802353"/>
            <a:chOff x="26111" y="1738913"/>
            <a:chExt cx="2790596" cy="18023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39E7D3-8D2D-354E-9693-E3A350FCF77A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Fill in the blanks to represent the indicated values.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8ECBCDC-847B-3C4E-8C35-1DDE118E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28A7742-2951-8B4E-A080-14AB3278D34F}"/>
              </a:ext>
            </a:extLst>
          </p:cNvPr>
          <p:cNvGrpSpPr/>
          <p:nvPr/>
        </p:nvGrpSpPr>
        <p:grpSpPr>
          <a:xfrm>
            <a:off x="4990561" y="1449696"/>
            <a:ext cx="2699123" cy="1069522"/>
            <a:chOff x="4538737" y="1523518"/>
            <a:chExt cx="2699123" cy="106952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9DE516F-5FDF-674F-8282-F874A1826DC7}"/>
                </a:ext>
              </a:extLst>
            </p:cNvPr>
            <p:cNvSpPr txBox="1"/>
            <p:nvPr/>
          </p:nvSpPr>
          <p:spPr>
            <a:xfrm>
              <a:off x="4566462" y="1523518"/>
              <a:ext cx="26436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88 using only 0…5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4149483-3683-A143-A809-1D9A31AA920C}"/>
                </a:ext>
              </a:extLst>
            </p:cNvPr>
            <p:cNvGrpSpPr/>
            <p:nvPr/>
          </p:nvGrpSpPr>
          <p:grpSpPr>
            <a:xfrm>
              <a:off x="4538737" y="2272086"/>
              <a:ext cx="2699123" cy="320954"/>
              <a:chOff x="4938139" y="2276647"/>
              <a:chExt cx="2699123" cy="320954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0919CF9-F448-084A-AEC0-245D99AFE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4617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62CBB3F-677C-344A-A266-00F77A9E7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5549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3A4FAA2-B18D-0A4A-8D10-ECE8A23472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0872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3FB82A3-6687-4F48-B790-1B3029278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8445" y="2276647"/>
                <a:ext cx="44881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5D7123-7BB4-6443-805E-A578DD0868A7}"/>
                  </a:ext>
                </a:extLst>
              </p:cNvPr>
              <p:cNvSpPr txBox="1"/>
              <p:nvPr/>
            </p:nvSpPr>
            <p:spPr>
              <a:xfrm>
                <a:off x="7270827" y="228982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D5F7C2D-4142-7C43-9D16-0BFC3CEA4722}"/>
                  </a:ext>
                </a:extLst>
              </p:cNvPr>
              <p:cNvSpPr txBox="1"/>
              <p:nvPr/>
            </p:nvSpPr>
            <p:spPr>
              <a:xfrm>
                <a:off x="6513253" y="2289824"/>
                <a:ext cx="263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F3CE342-710B-9146-AA2B-1CFFA209ECCB}"/>
                  </a:ext>
                </a:extLst>
              </p:cNvPr>
              <p:cNvSpPr txBox="1"/>
              <p:nvPr/>
            </p:nvSpPr>
            <p:spPr>
              <a:xfrm>
                <a:off x="5708789" y="2289824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DF41F8D-9B9F-9949-92B3-AD4D499A731F}"/>
                  </a:ext>
                </a:extLst>
              </p:cNvPr>
              <p:cNvSpPr txBox="1"/>
              <p:nvPr/>
            </p:nvSpPr>
            <p:spPr>
              <a:xfrm>
                <a:off x="4938139" y="2289824"/>
                <a:ext cx="4828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125</a:t>
                </a:r>
              </a:p>
            </p:txBody>
          </p:sp>
        </p:grpSp>
      </p:grpSp>
      <p:sp>
        <p:nvSpPr>
          <p:cNvPr id="111" name="Title 1">
            <a:extLst>
              <a:ext uri="{FF2B5EF4-FFF2-40B4-BE49-F238E27FC236}">
                <a16:creationId xmlns:a16="http://schemas.microsoft.com/office/drawing/2014/main" id="{C73161C9-EC8D-2B4C-B82D-67E185CD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04" y="2155071"/>
            <a:ext cx="2850011" cy="645300"/>
          </a:xfrm>
        </p:spPr>
        <p:txBody>
          <a:bodyPr/>
          <a:lstStyle/>
          <a:p>
            <a:pPr algn="ctr"/>
            <a:r>
              <a:rPr lang="en-US" sz="3200" dirty="0"/>
              <a:t>Representing</a:t>
            </a:r>
            <a:br>
              <a:rPr lang="en-US" sz="3200" dirty="0"/>
            </a:br>
            <a:r>
              <a:rPr lang="en-US" sz="3200" dirty="0"/>
              <a:t>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841B8-345E-C449-BFBE-7727DF953FD4}"/>
              </a:ext>
            </a:extLst>
          </p:cNvPr>
          <p:cNvSpPr txBox="1"/>
          <p:nvPr/>
        </p:nvSpPr>
        <p:spPr>
          <a:xfrm>
            <a:off x="5135802" y="5181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8B5B2A-7CC2-124A-B03A-531767CDAD62}"/>
              </a:ext>
            </a:extLst>
          </p:cNvPr>
          <p:cNvSpPr txBox="1"/>
          <p:nvPr/>
        </p:nvSpPr>
        <p:spPr>
          <a:xfrm>
            <a:off x="5920642" y="5181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4EFDA6-A9CF-9445-892C-22AD3D6CDAF5}"/>
              </a:ext>
            </a:extLst>
          </p:cNvPr>
          <p:cNvSpPr txBox="1"/>
          <p:nvPr/>
        </p:nvSpPr>
        <p:spPr>
          <a:xfrm>
            <a:off x="6721477" y="51815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2F5F44-47EC-6D42-9E25-51D13DAC5B06}"/>
              </a:ext>
            </a:extLst>
          </p:cNvPr>
          <p:cNvSpPr txBox="1"/>
          <p:nvPr/>
        </p:nvSpPr>
        <p:spPr>
          <a:xfrm>
            <a:off x="7501953" y="5181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28278E-613A-A348-9299-E258F9251B3D}"/>
              </a:ext>
            </a:extLst>
          </p:cNvPr>
          <p:cNvSpPr txBox="1"/>
          <p:nvPr/>
        </p:nvSpPr>
        <p:spPr>
          <a:xfrm>
            <a:off x="8251052" y="5181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609C80-03F1-164C-A472-A26BA53E6725}"/>
              </a:ext>
            </a:extLst>
          </p:cNvPr>
          <p:cNvSpPr txBox="1"/>
          <p:nvPr/>
        </p:nvSpPr>
        <p:spPr>
          <a:xfrm>
            <a:off x="5068306" y="18197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D3557A-BF34-B74C-9F52-2320BD5F360F}"/>
              </a:ext>
            </a:extLst>
          </p:cNvPr>
          <p:cNvSpPr txBox="1"/>
          <p:nvPr/>
        </p:nvSpPr>
        <p:spPr>
          <a:xfrm>
            <a:off x="4320943" y="5181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DCC378-C892-D149-8E4F-65A15E8EEB93}"/>
              </a:ext>
            </a:extLst>
          </p:cNvPr>
          <p:cNvSpPr txBox="1"/>
          <p:nvPr/>
        </p:nvSpPr>
        <p:spPr>
          <a:xfrm>
            <a:off x="5798412" y="181979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A4B117-8050-7647-BB60-CAA89D3C41F7}"/>
              </a:ext>
            </a:extLst>
          </p:cNvPr>
          <p:cNvSpPr txBox="1"/>
          <p:nvPr/>
        </p:nvSpPr>
        <p:spPr>
          <a:xfrm>
            <a:off x="6565675" y="181979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6FC868-D323-6C48-BEFE-3429350928FB}"/>
              </a:ext>
            </a:extLst>
          </p:cNvPr>
          <p:cNvSpPr txBox="1"/>
          <p:nvPr/>
        </p:nvSpPr>
        <p:spPr>
          <a:xfrm>
            <a:off x="7301608" y="181979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861A267-2F5C-0F43-A7A4-7C0BC08A5150}"/>
              </a:ext>
            </a:extLst>
          </p:cNvPr>
          <p:cNvSpPr txBox="1"/>
          <p:nvPr/>
        </p:nvSpPr>
        <p:spPr>
          <a:xfrm>
            <a:off x="4398343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75D81F-F062-3244-9561-B893373A6D02}"/>
              </a:ext>
            </a:extLst>
          </p:cNvPr>
          <p:cNvSpPr txBox="1"/>
          <p:nvPr/>
        </p:nvSpPr>
        <p:spPr>
          <a:xfrm>
            <a:off x="5087983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FDB10E0-D773-9244-88ED-987AA49772A6}"/>
              </a:ext>
            </a:extLst>
          </p:cNvPr>
          <p:cNvSpPr txBox="1"/>
          <p:nvPr/>
        </p:nvSpPr>
        <p:spPr>
          <a:xfrm>
            <a:off x="6442923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227527D-538F-264D-81D7-0B85D50E14E2}"/>
              </a:ext>
            </a:extLst>
          </p:cNvPr>
          <p:cNvSpPr txBox="1"/>
          <p:nvPr/>
        </p:nvSpPr>
        <p:spPr>
          <a:xfrm>
            <a:off x="7950444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CF4C186-C716-F84C-8169-69C0E8EFEB37}"/>
              </a:ext>
            </a:extLst>
          </p:cNvPr>
          <p:cNvSpPr txBox="1"/>
          <p:nvPr/>
        </p:nvSpPr>
        <p:spPr>
          <a:xfrm>
            <a:off x="5788712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017D8F8-5A12-5848-8F26-3749536BD567}"/>
              </a:ext>
            </a:extLst>
          </p:cNvPr>
          <p:cNvSpPr txBox="1"/>
          <p:nvPr/>
        </p:nvSpPr>
        <p:spPr>
          <a:xfrm>
            <a:off x="7221048" y="31270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E498DC-6DB4-4048-BF30-08163F910B1B}"/>
              </a:ext>
            </a:extLst>
          </p:cNvPr>
          <p:cNvSpPr txBox="1"/>
          <p:nvPr/>
        </p:nvSpPr>
        <p:spPr>
          <a:xfrm>
            <a:off x="4371617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BB71F-376C-0245-841C-39CAEBFCD464}"/>
              </a:ext>
            </a:extLst>
          </p:cNvPr>
          <p:cNvSpPr txBox="1"/>
          <p:nvPr/>
        </p:nvSpPr>
        <p:spPr>
          <a:xfrm>
            <a:off x="5061257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8FB75CA-F3D6-6A46-B076-CF06C82E9064}"/>
              </a:ext>
            </a:extLst>
          </p:cNvPr>
          <p:cNvSpPr txBox="1"/>
          <p:nvPr/>
        </p:nvSpPr>
        <p:spPr>
          <a:xfrm>
            <a:off x="6416197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A8B2725-88CF-2444-9039-C549A7590999}"/>
              </a:ext>
            </a:extLst>
          </p:cNvPr>
          <p:cNvSpPr txBox="1"/>
          <p:nvPr/>
        </p:nvSpPr>
        <p:spPr>
          <a:xfrm>
            <a:off x="7923718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49F32A-796A-3549-B8D7-7623DFF701D4}"/>
              </a:ext>
            </a:extLst>
          </p:cNvPr>
          <p:cNvSpPr txBox="1"/>
          <p:nvPr/>
        </p:nvSpPr>
        <p:spPr>
          <a:xfrm>
            <a:off x="5761986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61DB591-76CA-B446-AFB8-989F26BEBBCA}"/>
              </a:ext>
            </a:extLst>
          </p:cNvPr>
          <p:cNvSpPr txBox="1"/>
          <p:nvPr/>
        </p:nvSpPr>
        <p:spPr>
          <a:xfrm>
            <a:off x="7194322" y="43985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961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BF7D-74CC-A547-84D4-71B6702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6370520" cy="645300"/>
          </a:xfrm>
        </p:spPr>
        <p:txBody>
          <a:bodyPr/>
          <a:lstStyle/>
          <a:p>
            <a:r>
              <a:rPr lang="en-US" dirty="0"/>
              <a:t>Unsigned (non-negative)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96733-E546-5649-BAF3-F6C12FFE00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BC9A21-3AC3-AB47-A0CC-CA8F5954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670">
            <a:off x="6849531" y="412657"/>
            <a:ext cx="9362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F775E18-B2D5-2641-B970-08EDFFC8A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5360" flipH="1">
            <a:off x="7768311" y="1140646"/>
            <a:ext cx="84931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E60EC60-3B89-E046-B870-78AD62516F8B}"/>
              </a:ext>
            </a:extLst>
          </p:cNvPr>
          <p:cNvGrpSpPr/>
          <p:nvPr/>
        </p:nvGrpSpPr>
        <p:grpSpPr>
          <a:xfrm>
            <a:off x="3085620" y="2516250"/>
            <a:ext cx="4232055" cy="923576"/>
            <a:chOff x="4495588" y="2562174"/>
            <a:chExt cx="4232055" cy="9235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64FA44-2DD6-3443-894C-72F98B23C39B}"/>
                </a:ext>
              </a:extLst>
            </p:cNvPr>
            <p:cNvSpPr txBox="1"/>
            <p:nvPr/>
          </p:nvSpPr>
          <p:spPr>
            <a:xfrm>
              <a:off x="4495588" y="2581654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Hundreds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AB3F5D45-A3E4-0F44-B022-52F1BE767817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rot="5400000">
              <a:off x="4611711" y="3077530"/>
              <a:ext cx="534764" cy="28167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48C732-D1E6-A843-948A-7D40EE294613}"/>
                </a:ext>
              </a:extLst>
            </p:cNvPr>
            <p:cNvSpPr txBox="1"/>
            <p:nvPr/>
          </p:nvSpPr>
          <p:spPr>
            <a:xfrm>
              <a:off x="6327928" y="2565628"/>
              <a:ext cx="560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Tens</a:t>
              </a: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DF2A324D-0959-824E-871D-EDFD59A1132B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rot="5400000">
              <a:off x="6222457" y="3040432"/>
              <a:ext cx="491213" cy="28026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2B4B5E-377B-5C4D-A270-D8C627807864}"/>
                </a:ext>
              </a:extLst>
            </p:cNvPr>
            <p:cNvSpPr txBox="1"/>
            <p:nvPr/>
          </p:nvSpPr>
          <p:spPr>
            <a:xfrm>
              <a:off x="8071694" y="2562174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E30CD82-170C-9344-9790-16A744742FE3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rot="5400000">
              <a:off x="7990079" y="3013128"/>
              <a:ext cx="491213" cy="32796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77A9AC-6A0F-B343-BBE8-53FA7E2ADEB9}"/>
              </a:ext>
            </a:extLst>
          </p:cNvPr>
          <p:cNvGrpSpPr/>
          <p:nvPr/>
        </p:nvGrpSpPr>
        <p:grpSpPr>
          <a:xfrm>
            <a:off x="932519" y="3932792"/>
            <a:ext cx="5997670" cy="702780"/>
            <a:chOff x="2220143" y="4102528"/>
            <a:chExt cx="5997670" cy="70278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4276856-4A3E-B242-B2DB-6BDC94BAE551}"/>
                </a:ext>
              </a:extLst>
            </p:cNvPr>
            <p:cNvSpPr/>
            <p:nvPr/>
          </p:nvSpPr>
          <p:spPr>
            <a:xfrm>
              <a:off x="4373244" y="4102528"/>
              <a:ext cx="367357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B00710E-C3DF-5444-B74F-358A35F738AF}"/>
                </a:ext>
              </a:extLst>
            </p:cNvPr>
            <p:cNvSpPr/>
            <p:nvPr/>
          </p:nvSpPr>
          <p:spPr>
            <a:xfrm>
              <a:off x="6021905" y="4102528"/>
              <a:ext cx="367357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105FA84-EDA4-3F44-BAA4-088A2C81D01E}"/>
                </a:ext>
              </a:extLst>
            </p:cNvPr>
            <p:cNvSpPr/>
            <p:nvPr/>
          </p:nvSpPr>
          <p:spPr>
            <a:xfrm>
              <a:off x="7850456" y="4102528"/>
              <a:ext cx="367357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917131-CA40-D842-89E2-A29811E1A557}"/>
                </a:ext>
              </a:extLst>
            </p:cNvPr>
            <p:cNvSpPr txBox="1"/>
            <p:nvPr/>
          </p:nvSpPr>
          <p:spPr>
            <a:xfrm>
              <a:off x="2220143" y="4435976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Base 10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1A184603-B64D-CF4E-93CF-6D054CE6D369}"/>
                </a:ext>
              </a:extLst>
            </p:cNvPr>
            <p:cNvCxnSpPr>
              <a:cxnSpLocks/>
              <a:stCxn id="31" idx="2"/>
              <a:endCxn id="28" idx="2"/>
            </p:cNvCxnSpPr>
            <p:nvPr/>
          </p:nvCxnSpPr>
          <p:spPr>
            <a:xfrm rot="5400000" flipH="1" flipV="1">
              <a:off x="3437986" y="3686371"/>
              <a:ext cx="369332" cy="1868542"/>
            </a:xfrm>
            <a:prstGeom prst="curvedConnector3">
              <a:avLst>
                <a:gd name="adj1" fmla="val -61896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8589AA-981B-FC42-AB51-DC22DDD18636}"/>
              </a:ext>
            </a:extLst>
          </p:cNvPr>
          <p:cNvGrpSpPr/>
          <p:nvPr/>
        </p:nvGrpSpPr>
        <p:grpSpPr>
          <a:xfrm>
            <a:off x="6009244" y="4874436"/>
            <a:ext cx="2093976" cy="261610"/>
            <a:chOff x="0" y="4881890"/>
            <a:chExt cx="2093976" cy="2616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C6C22E-80CB-2140-9A08-DDC804EA9D0D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Images from: </a:t>
              </a:r>
              <a:r>
                <a:rPr lang="en-US" sz="1050" dirty="0">
                  <a:solidFill>
                    <a:schemeClr val="accent4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C6254C0-6777-2C42-A9D0-8895CC5E6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5BC65CE-D388-434B-A110-A7E8C13EDD93}"/>
              </a:ext>
            </a:extLst>
          </p:cNvPr>
          <p:cNvSpPr/>
          <p:nvPr/>
        </p:nvSpPr>
        <p:spPr>
          <a:xfrm>
            <a:off x="1710520" y="3366197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Muli"/>
                <a:sym typeface="Muli"/>
              </a:rPr>
              <a:t>501</a:t>
            </a:r>
            <a:r>
              <a:rPr lang="en-US" sz="1800" baseline="-25000" dirty="0">
                <a:latin typeface="Muli"/>
                <a:sym typeface="Muli"/>
              </a:rPr>
              <a:t>10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9FBFC-8879-A549-BACB-36A4BA84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232" y="1813133"/>
            <a:ext cx="6779143" cy="2506939"/>
          </a:xfrm>
        </p:spPr>
        <p:txBody>
          <a:bodyPr/>
          <a:lstStyle/>
          <a:p>
            <a:r>
              <a:rPr lang="en-US" sz="1800" dirty="0"/>
              <a:t>For </a:t>
            </a:r>
            <a:r>
              <a:rPr lang="en-US" sz="1800" i="1" dirty="0"/>
              <a:t>base 10</a:t>
            </a:r>
            <a:r>
              <a:rPr lang="en-US" sz="1800" dirty="0"/>
              <a:t> (</a:t>
            </a:r>
            <a:r>
              <a:rPr lang="en-US" sz="1800" i="1" dirty="0"/>
              <a:t>decimal</a:t>
            </a:r>
            <a:r>
              <a:rPr lang="en-US" sz="1800" dirty="0"/>
              <a:t>) numbers:</a:t>
            </a:r>
          </a:p>
          <a:p>
            <a:endParaRPr lang="en-US" sz="1800" dirty="0"/>
          </a:p>
          <a:p>
            <a:endParaRPr lang="en-US" sz="1800" dirty="0"/>
          </a:p>
          <a:p>
            <a:pPr marL="596900" lvl="1" indent="0">
              <a:buNone/>
            </a:pPr>
            <a:r>
              <a:rPr lang="en-US" sz="1800" dirty="0"/>
              <a:t>	</a:t>
            </a:r>
          </a:p>
          <a:p>
            <a:pPr lvl="1"/>
            <a:endParaRPr lang="en-US" sz="1800" baseline="30000" dirty="0"/>
          </a:p>
          <a:p>
            <a:pPr marL="596900" lvl="1" indent="0">
              <a:buNone/>
            </a:pPr>
            <a:r>
              <a:rPr lang="en-US" sz="1800" dirty="0"/>
              <a:t>	501</a:t>
            </a:r>
            <a:r>
              <a:rPr lang="en-US" sz="1800" baseline="-25000" dirty="0"/>
              <a:t>10</a:t>
            </a:r>
            <a:r>
              <a:rPr lang="en-US" sz="1800" dirty="0"/>
              <a:t> 	= 5*100 + 	0*10  + 		1*1</a:t>
            </a:r>
          </a:p>
          <a:p>
            <a:pPr marL="596900" lvl="1" indent="0">
              <a:buNone/>
            </a:pPr>
            <a:br>
              <a:rPr lang="en-US" sz="1800" dirty="0"/>
            </a:br>
            <a:r>
              <a:rPr lang="en-US" sz="1800" dirty="0"/>
              <a:t>		= 5*10</a:t>
            </a:r>
            <a:r>
              <a:rPr lang="en-US" sz="1800" baseline="30000" dirty="0"/>
              <a:t>2 </a:t>
            </a:r>
            <a:r>
              <a:rPr lang="en-US" sz="1800" dirty="0"/>
              <a:t> + 	0*10</a:t>
            </a:r>
            <a:r>
              <a:rPr lang="en-US" sz="1800" baseline="30000" dirty="0"/>
              <a:t>1</a:t>
            </a:r>
            <a:r>
              <a:rPr lang="en-US" sz="1800" dirty="0"/>
              <a:t> + 		1*10</a:t>
            </a:r>
            <a:r>
              <a:rPr lang="en-US" sz="1800" baseline="30000" dirty="0"/>
              <a:t>0</a:t>
            </a:r>
          </a:p>
          <a:p>
            <a:pPr lvl="1"/>
            <a:endParaRPr lang="en-US" sz="1800" baseline="30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16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BF7D-74CC-A547-84D4-71B6702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7187365" cy="645300"/>
          </a:xfrm>
        </p:spPr>
        <p:txBody>
          <a:bodyPr/>
          <a:lstStyle/>
          <a:p>
            <a:r>
              <a:rPr lang="en-US" dirty="0"/>
              <a:t>Unsigned (non-negative)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96733-E546-5649-BAF3-F6C12FFE00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F3986CF-940E-0643-A165-27D5A907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356">
            <a:off x="7578105" y="1343178"/>
            <a:ext cx="778437" cy="116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9E26317-C55A-2949-BFBA-291489FBE1B3}"/>
              </a:ext>
            </a:extLst>
          </p:cNvPr>
          <p:cNvGrpSpPr/>
          <p:nvPr/>
        </p:nvGrpSpPr>
        <p:grpSpPr>
          <a:xfrm>
            <a:off x="2103131" y="2428557"/>
            <a:ext cx="4722163" cy="1143787"/>
            <a:chOff x="2103131" y="2428557"/>
            <a:chExt cx="4722163" cy="114378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4276856-4A3E-B242-B2DB-6BDC94BAE551}"/>
                </a:ext>
              </a:extLst>
            </p:cNvPr>
            <p:cNvSpPr/>
            <p:nvPr/>
          </p:nvSpPr>
          <p:spPr>
            <a:xfrm>
              <a:off x="3079100" y="3238896"/>
              <a:ext cx="279091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917131-CA40-D842-89E2-A29811E1A557}"/>
                </a:ext>
              </a:extLst>
            </p:cNvPr>
            <p:cNvSpPr txBox="1"/>
            <p:nvPr/>
          </p:nvSpPr>
          <p:spPr>
            <a:xfrm>
              <a:off x="2103131" y="2428557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Base 2</a:t>
              </a:r>
            </a:p>
          </p:txBody>
        </p: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1A184603-B64D-CF4E-93CF-6D054CE6D369}"/>
                </a:ext>
              </a:extLst>
            </p:cNvPr>
            <p:cNvCxnSpPr>
              <a:cxnSpLocks/>
              <a:stCxn id="31" idx="2"/>
              <a:endCxn id="28" idx="0"/>
            </p:cNvCxnSpPr>
            <p:nvPr/>
          </p:nvCxnSpPr>
          <p:spPr>
            <a:xfrm rot="16200000" flipH="1">
              <a:off x="2600044" y="2620294"/>
              <a:ext cx="502562" cy="73464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EF80539-0A9E-9E47-851E-F48C9A68CAE8}"/>
                </a:ext>
              </a:extLst>
            </p:cNvPr>
            <p:cNvSpPr/>
            <p:nvPr/>
          </p:nvSpPr>
          <p:spPr>
            <a:xfrm>
              <a:off x="4742879" y="3218954"/>
              <a:ext cx="279091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A2EE1D7-5589-C641-870A-2719918F7BF1}"/>
                </a:ext>
              </a:extLst>
            </p:cNvPr>
            <p:cNvSpPr/>
            <p:nvPr/>
          </p:nvSpPr>
          <p:spPr>
            <a:xfrm>
              <a:off x="6546203" y="3218954"/>
              <a:ext cx="279091" cy="333448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B29349-9BA6-0F4C-AC4E-555C39BCBC57}"/>
              </a:ext>
            </a:extLst>
          </p:cNvPr>
          <p:cNvGrpSpPr/>
          <p:nvPr/>
        </p:nvGrpSpPr>
        <p:grpSpPr>
          <a:xfrm>
            <a:off x="3218645" y="4072794"/>
            <a:ext cx="3421608" cy="917034"/>
            <a:chOff x="5616515" y="2096075"/>
            <a:chExt cx="3421608" cy="91703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376C30-1A6A-7146-8113-63D00988EF44}"/>
                </a:ext>
              </a:extLst>
            </p:cNvPr>
            <p:cNvSpPr txBox="1"/>
            <p:nvPr/>
          </p:nvSpPr>
          <p:spPr>
            <a:xfrm>
              <a:off x="5804555" y="2705332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Fours</a:t>
              </a:r>
            </a:p>
          </p:txBody>
        </p: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30AD63F4-26C8-494A-A51A-8E2495EF575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562333" y="2150258"/>
              <a:ext cx="682490" cy="57412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FB1931-61BE-F740-976D-E7CDA0486134}"/>
                </a:ext>
              </a:extLst>
            </p:cNvPr>
            <p:cNvSpPr txBox="1"/>
            <p:nvPr/>
          </p:nvSpPr>
          <p:spPr>
            <a:xfrm>
              <a:off x="6887131" y="2674961"/>
              <a:ext cx="602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Twos</a:t>
              </a: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CC2D2763-49F0-1642-876D-7CA315FF3B9C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rot="5400000" flipH="1" flipV="1">
              <a:off x="6920374" y="2364229"/>
              <a:ext cx="578886" cy="4257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15B583-193D-F548-B421-16DAB56DCE90}"/>
                </a:ext>
              </a:extLst>
            </p:cNvPr>
            <p:cNvSpPr txBox="1"/>
            <p:nvPr/>
          </p:nvSpPr>
          <p:spPr>
            <a:xfrm>
              <a:off x="8382173" y="2630484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Ones</a:t>
              </a:r>
            </a:p>
          </p:txBody>
        </p: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B1B61D4D-1C0F-2C4D-A86B-A8219FC83445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rot="5400000" flipH="1" flipV="1">
              <a:off x="8608372" y="2200734"/>
              <a:ext cx="531527" cy="32797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A1460E-54FE-AE49-BA20-2ECAB282AE1C}"/>
              </a:ext>
            </a:extLst>
          </p:cNvPr>
          <p:cNvGrpSpPr/>
          <p:nvPr/>
        </p:nvGrpSpPr>
        <p:grpSpPr>
          <a:xfrm>
            <a:off x="288131" y="4884067"/>
            <a:ext cx="2093976" cy="253916"/>
            <a:chOff x="0" y="4881890"/>
            <a:chExt cx="2093976" cy="25391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3F0306B-8BFC-8B4A-BFB6-578196AB5938}"/>
                </a:ext>
              </a:extLst>
            </p:cNvPr>
            <p:cNvSpPr txBox="1"/>
            <p:nvPr/>
          </p:nvSpPr>
          <p:spPr>
            <a:xfrm>
              <a:off x="0" y="4881890"/>
              <a:ext cx="18341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 from: </a:t>
              </a:r>
              <a:r>
                <a:rPr lang="en-US" sz="1050" dirty="0">
                  <a:solidFill>
                    <a:schemeClr val="accent4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86F33E0-3052-E74F-81DE-43311394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1A8C772-95E8-C246-8630-7323CE30DB12}"/>
              </a:ext>
            </a:extLst>
          </p:cNvPr>
          <p:cNvSpPr/>
          <p:nvPr/>
        </p:nvSpPr>
        <p:spPr>
          <a:xfrm>
            <a:off x="1388141" y="321453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Muli"/>
                <a:sym typeface="Muli"/>
              </a:rPr>
              <a:t>110</a:t>
            </a:r>
            <a:r>
              <a:rPr lang="en-US" sz="1800" baseline="-25000" dirty="0">
                <a:latin typeface="Muli"/>
                <a:sym typeface="Muli"/>
              </a:rPr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9FBFC-8879-A549-BACB-36A4BA84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232" y="1813133"/>
            <a:ext cx="6779143" cy="2506939"/>
          </a:xfrm>
        </p:spPr>
        <p:txBody>
          <a:bodyPr/>
          <a:lstStyle/>
          <a:p>
            <a:r>
              <a:rPr lang="en-US" sz="1800" dirty="0"/>
              <a:t>For base 2 (</a:t>
            </a:r>
            <a:r>
              <a:rPr lang="en-US" sz="1800" b="1" dirty="0"/>
              <a:t>binary</a:t>
            </a:r>
            <a:r>
              <a:rPr lang="en-US" sz="1800" dirty="0"/>
              <a:t>) numbers:</a:t>
            </a:r>
          </a:p>
          <a:p>
            <a:pPr marL="596900" lvl="1" indent="0">
              <a:buNone/>
            </a:pPr>
            <a:endParaRPr lang="en-US" sz="1800" dirty="0"/>
          </a:p>
          <a:p>
            <a:pPr marL="596900" lvl="1" indent="0">
              <a:buNone/>
            </a:pPr>
            <a:endParaRPr lang="en-US" sz="1800" dirty="0"/>
          </a:p>
          <a:p>
            <a:pPr marL="596900" lvl="1" indent="0">
              <a:buNone/>
            </a:pPr>
            <a:endParaRPr lang="en-US" sz="1800" dirty="0"/>
          </a:p>
          <a:p>
            <a:pPr lvl="1"/>
            <a:endParaRPr lang="en-US" sz="1800" baseline="30000" dirty="0"/>
          </a:p>
          <a:p>
            <a:pPr marL="596900" lvl="1" indent="0">
              <a:buNone/>
            </a:pPr>
            <a:r>
              <a:rPr lang="en-US" sz="1800" dirty="0"/>
              <a:t>110</a:t>
            </a:r>
            <a:r>
              <a:rPr lang="en-US" sz="1800" baseline="-25000" dirty="0"/>
              <a:t>2</a:t>
            </a:r>
            <a:r>
              <a:rPr lang="en-US" sz="1800" dirty="0"/>
              <a:t>  	= 1*2</a:t>
            </a:r>
            <a:r>
              <a:rPr lang="en-US" sz="1800" baseline="30000" dirty="0"/>
              <a:t>2</a:t>
            </a:r>
            <a:r>
              <a:rPr lang="en-US" sz="1800" dirty="0"/>
              <a:t> + 		1*2</a:t>
            </a:r>
            <a:r>
              <a:rPr lang="en-US" sz="1800" baseline="30000" dirty="0"/>
              <a:t>1</a:t>
            </a:r>
            <a:r>
              <a:rPr lang="en-US" sz="1800" dirty="0"/>
              <a:t> +		0*2</a:t>
            </a:r>
            <a:r>
              <a:rPr lang="en-US" sz="1800" baseline="30000" dirty="0"/>
              <a:t>0</a:t>
            </a:r>
            <a:br>
              <a:rPr lang="en-US" sz="1800" baseline="30000" dirty="0"/>
            </a:br>
            <a:r>
              <a:rPr lang="en-US" sz="1800" dirty="0"/>
              <a:t>		</a:t>
            </a:r>
          </a:p>
          <a:p>
            <a:pPr marL="596900" lvl="1" indent="0">
              <a:buNone/>
            </a:pPr>
            <a:r>
              <a:rPr lang="en-US" sz="1800" dirty="0"/>
              <a:t>		= 1*4 + 		1*2 + 		0*1</a:t>
            </a:r>
          </a:p>
          <a:p>
            <a:pPr marL="596900" lvl="1" indent="0">
              <a:buNone/>
            </a:pPr>
            <a:r>
              <a:rPr lang="en-US" sz="1800" dirty="0"/>
              <a:t>		</a:t>
            </a:r>
          </a:p>
          <a:p>
            <a:pPr marL="596900" lvl="1" indent="0">
              <a:buNone/>
            </a:pPr>
            <a:r>
              <a:rPr lang="en-US" sz="1800" dirty="0"/>
              <a:t>		= 6</a:t>
            </a:r>
            <a:r>
              <a:rPr lang="en-US" sz="1800" baseline="-25000" dirty="0"/>
              <a:t>10</a:t>
            </a:r>
          </a:p>
          <a:p>
            <a:pPr marL="596900" lvl="1" indent="0">
              <a:buNone/>
            </a:pPr>
            <a:br>
              <a:rPr lang="en-US" sz="1800" dirty="0"/>
            </a:br>
            <a:r>
              <a:rPr lang="en-US" sz="1800" dirty="0"/>
              <a:t>		</a:t>
            </a:r>
            <a:endParaRPr lang="en-US" sz="1800" baseline="30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01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A083-FB15-104F-BDCD-8C0FEC8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87" y="13379"/>
            <a:ext cx="6263856" cy="645300"/>
          </a:xfrm>
        </p:spPr>
        <p:txBody>
          <a:bodyPr/>
          <a:lstStyle/>
          <a:p>
            <a:r>
              <a:rPr lang="en-US" sz="3200" dirty="0"/>
              <a:t>Unsigned Binary to Decimal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0FA18-2C62-2A42-983D-6EF47F1417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374768-F8C9-0F47-AF2E-6B70246B4920}"/>
              </a:ext>
            </a:extLst>
          </p:cNvPr>
          <p:cNvGrpSpPr/>
          <p:nvPr/>
        </p:nvGrpSpPr>
        <p:grpSpPr>
          <a:xfrm>
            <a:off x="998690" y="881519"/>
            <a:ext cx="2790596" cy="2110129"/>
            <a:chOff x="26111" y="1738913"/>
            <a:chExt cx="2790596" cy="21101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503F2-49BA-DE48-8BF3-9C8F7DC9BF59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Find the base 10 value of each unsigned binary number.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C2E8AD-28AE-6345-B1CC-7FE9EB122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5FBC8B-E4E6-FB45-9469-B73BBC70C79C}"/>
              </a:ext>
            </a:extLst>
          </p:cNvPr>
          <p:cNvSpPr txBox="1"/>
          <p:nvPr/>
        </p:nvSpPr>
        <p:spPr>
          <a:xfrm>
            <a:off x="3217466" y="881519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1011</a:t>
            </a:r>
            <a:r>
              <a:rPr lang="en-US" sz="2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64626-F034-A647-91AD-CC42DFEDCF31}"/>
              </a:ext>
            </a:extLst>
          </p:cNvPr>
          <p:cNvSpPr txBox="1"/>
          <p:nvPr/>
        </p:nvSpPr>
        <p:spPr>
          <a:xfrm>
            <a:off x="1262908" y="294734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1001 0101</a:t>
            </a:r>
            <a:r>
              <a:rPr lang="en-US" sz="2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FF2A7-E1CB-955E-3989-4D10F7586318}"/>
              </a:ext>
            </a:extLst>
          </p:cNvPr>
          <p:cNvSpPr txBox="1"/>
          <p:nvPr/>
        </p:nvSpPr>
        <p:spPr>
          <a:xfrm>
            <a:off x="-177295" y="2843876"/>
            <a:ext cx="1043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Note: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= 32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= 64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7</a:t>
            </a:r>
            <a:r>
              <a:rPr lang="en-US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349003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A083-FB15-104F-BDCD-8C0FEC8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87" y="13379"/>
            <a:ext cx="6263856" cy="645300"/>
          </a:xfrm>
        </p:spPr>
        <p:txBody>
          <a:bodyPr/>
          <a:lstStyle/>
          <a:p>
            <a:r>
              <a:rPr lang="en-US" sz="3200" dirty="0"/>
              <a:t>Unsigned Binary to Decimal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0FA18-2C62-2A42-983D-6EF47F1417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374768-F8C9-0F47-AF2E-6B70246B4920}"/>
              </a:ext>
            </a:extLst>
          </p:cNvPr>
          <p:cNvGrpSpPr/>
          <p:nvPr/>
        </p:nvGrpSpPr>
        <p:grpSpPr>
          <a:xfrm>
            <a:off x="998690" y="881519"/>
            <a:ext cx="2790596" cy="2110129"/>
            <a:chOff x="26111" y="1738913"/>
            <a:chExt cx="2790596" cy="21101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503F2-49BA-DE48-8BF3-9C8F7DC9BF59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Find the base 10 value of each unsigned binary number.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C2E8AD-28AE-6345-B1CC-7FE9EB122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5FBC8B-E4E6-FB45-9469-B73BBC70C79C}"/>
              </a:ext>
            </a:extLst>
          </p:cNvPr>
          <p:cNvSpPr txBox="1"/>
          <p:nvPr/>
        </p:nvSpPr>
        <p:spPr>
          <a:xfrm>
            <a:off x="3217466" y="881519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1011</a:t>
            </a:r>
            <a:r>
              <a:rPr lang="en-US" sz="2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64626-F034-A647-91AD-CC42DFEDCF31}"/>
              </a:ext>
            </a:extLst>
          </p:cNvPr>
          <p:cNvSpPr txBox="1"/>
          <p:nvPr/>
        </p:nvSpPr>
        <p:spPr>
          <a:xfrm>
            <a:off x="1262908" y="2947342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1001 0101</a:t>
            </a:r>
            <a:r>
              <a:rPr lang="en-US" sz="2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3219D-8300-624B-B3D6-1A51F8F20092}"/>
              </a:ext>
            </a:extLst>
          </p:cNvPr>
          <p:cNvSpPr txBox="1"/>
          <p:nvPr/>
        </p:nvSpPr>
        <p:spPr>
          <a:xfrm>
            <a:off x="4405612" y="881519"/>
            <a:ext cx="441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1*2</a:t>
            </a:r>
            <a:r>
              <a:rPr lang="en-US" sz="2800" baseline="30000" dirty="0">
                <a:latin typeface="Courier" pitchFamily="2" charset="0"/>
              </a:rPr>
              <a:t>3</a:t>
            </a:r>
            <a:r>
              <a:rPr lang="en-US" sz="2800" dirty="0">
                <a:latin typeface="Courier" pitchFamily="2" charset="0"/>
              </a:rPr>
              <a:t>+0*2</a:t>
            </a:r>
            <a:r>
              <a:rPr lang="en-US" sz="2800" baseline="30000" dirty="0">
                <a:latin typeface="Courier" pitchFamily="2" charset="0"/>
              </a:rPr>
              <a:t>2</a:t>
            </a:r>
            <a:r>
              <a:rPr lang="en-US" sz="2800" dirty="0">
                <a:latin typeface="Courier" pitchFamily="2" charset="0"/>
              </a:rPr>
              <a:t>+1*2</a:t>
            </a:r>
            <a:r>
              <a:rPr lang="en-US" sz="2800" baseline="30000" dirty="0">
                <a:latin typeface="Courier" pitchFamily="2" charset="0"/>
              </a:rPr>
              <a:t>1</a:t>
            </a:r>
            <a:r>
              <a:rPr lang="en-US" sz="2800" dirty="0">
                <a:latin typeface="Courier" pitchFamily="2" charset="0"/>
              </a:rPr>
              <a:t>+1*2</a:t>
            </a:r>
            <a:r>
              <a:rPr lang="en-US" sz="28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861B6-46D5-AE43-9587-F4DB3CFBAC38}"/>
              </a:ext>
            </a:extLst>
          </p:cNvPr>
          <p:cNvSpPr txBox="1"/>
          <p:nvPr/>
        </p:nvSpPr>
        <p:spPr>
          <a:xfrm>
            <a:off x="4405611" y="1353681"/>
            <a:ext cx="4339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1*8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+0*4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+1*2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+1*1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53699-89A8-B74A-B43D-CDF4C721F4AB}"/>
              </a:ext>
            </a:extLst>
          </p:cNvPr>
          <p:cNvSpPr txBox="1"/>
          <p:nvPr/>
        </p:nvSpPr>
        <p:spPr>
          <a:xfrm>
            <a:off x="4405610" y="1786920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  8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   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   2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03C52-B35B-7E44-8BA3-064EE436E8A7}"/>
              </a:ext>
            </a:extLst>
          </p:cNvPr>
          <p:cNvSpPr txBox="1"/>
          <p:nvPr/>
        </p:nvSpPr>
        <p:spPr>
          <a:xfrm>
            <a:off x="4405609" y="217604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</a:t>
            </a:r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11</a:t>
            </a:r>
            <a:r>
              <a:rPr lang="en-US" sz="2800" b="1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E53CE-10B8-D744-AFE8-A70D4A476BC1}"/>
              </a:ext>
            </a:extLst>
          </p:cNvPr>
          <p:cNvSpPr txBox="1"/>
          <p:nvPr/>
        </p:nvSpPr>
        <p:spPr>
          <a:xfrm>
            <a:off x="3525066" y="2947342"/>
            <a:ext cx="491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1*2</a:t>
            </a:r>
            <a:r>
              <a:rPr lang="en-US" sz="2800" baseline="30000" dirty="0">
                <a:latin typeface="Courier" pitchFamily="2" charset="0"/>
              </a:rPr>
              <a:t>7  </a:t>
            </a:r>
            <a:r>
              <a:rPr lang="en-US" sz="2800" dirty="0">
                <a:latin typeface="Courier" pitchFamily="2" charset="0"/>
              </a:rPr>
              <a:t>+1*2</a:t>
            </a:r>
            <a:r>
              <a:rPr lang="en-US" sz="2800" baseline="30000" dirty="0">
                <a:latin typeface="Courier" pitchFamily="2" charset="0"/>
              </a:rPr>
              <a:t>4</a:t>
            </a:r>
            <a:r>
              <a:rPr lang="en-US" sz="2800" dirty="0">
                <a:latin typeface="Courier" pitchFamily="2" charset="0"/>
              </a:rPr>
              <a:t> +1*2</a:t>
            </a:r>
            <a:r>
              <a:rPr lang="en-US" sz="2800" baseline="30000" dirty="0">
                <a:latin typeface="Courier" pitchFamily="2" charset="0"/>
              </a:rPr>
              <a:t>2</a:t>
            </a:r>
            <a:r>
              <a:rPr lang="en-US" sz="2800" dirty="0">
                <a:latin typeface="Courier" pitchFamily="2" charset="0"/>
              </a:rPr>
              <a:t>+1*2</a:t>
            </a:r>
            <a:r>
              <a:rPr lang="en-US" sz="28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FAB4D-B7C2-2B4E-AA71-8A98F0A15B29}"/>
              </a:ext>
            </a:extLst>
          </p:cNvPr>
          <p:cNvSpPr txBox="1"/>
          <p:nvPr/>
        </p:nvSpPr>
        <p:spPr>
          <a:xfrm>
            <a:off x="3525066" y="3455173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1*128+1*16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+1*4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+1*1</a:t>
            </a:r>
            <a:endParaRPr lang="en-US" sz="2800" baseline="30000" dirty="0">
              <a:latin typeface="Courie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6576C-F71A-A94E-B4EE-99E8FC8BFEB6}"/>
              </a:ext>
            </a:extLst>
          </p:cNvPr>
          <p:cNvSpPr txBox="1"/>
          <p:nvPr/>
        </p:nvSpPr>
        <p:spPr>
          <a:xfrm>
            <a:off x="3525066" y="3980253"/>
            <a:ext cx="476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  128+  16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  4</a:t>
            </a:r>
            <a:r>
              <a:rPr lang="en-US" sz="2800" baseline="30000" dirty="0">
                <a:latin typeface="Courier" pitchFamily="2" charset="0"/>
              </a:rPr>
              <a:t> </a:t>
            </a:r>
            <a:r>
              <a:rPr lang="en-US" sz="2800" dirty="0">
                <a:latin typeface="Courier" pitchFamily="2" charset="0"/>
              </a:rPr>
              <a:t>+  1</a:t>
            </a:r>
            <a:endParaRPr lang="en-US" sz="2800" baseline="30000" dirty="0">
              <a:latin typeface="Courier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36E814-E8ED-5144-948D-C53B208C6C27}"/>
              </a:ext>
            </a:extLst>
          </p:cNvPr>
          <p:cNvSpPr txBox="1"/>
          <p:nvPr/>
        </p:nvSpPr>
        <p:spPr>
          <a:xfrm>
            <a:off x="3525066" y="4486224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" pitchFamily="2" charset="0"/>
              </a:rPr>
              <a:t>= </a:t>
            </a:r>
            <a:r>
              <a:rPr lang="en-US" sz="2800" b="1" dirty="0">
                <a:solidFill>
                  <a:srgbClr val="C00000"/>
                </a:solidFill>
                <a:latin typeface="Courier" pitchFamily="2" charset="0"/>
              </a:rPr>
              <a:t>149</a:t>
            </a:r>
            <a:r>
              <a:rPr lang="en-US" sz="2800" b="1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9CD24-48ED-A9E0-65C0-D0C50184A9F0}"/>
              </a:ext>
            </a:extLst>
          </p:cNvPr>
          <p:cNvSpPr txBox="1"/>
          <p:nvPr/>
        </p:nvSpPr>
        <p:spPr>
          <a:xfrm>
            <a:off x="-177295" y="2843876"/>
            <a:ext cx="1043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Note: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= 32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= 64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7</a:t>
            </a:r>
            <a:r>
              <a:rPr lang="en-US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153374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CE8D-DF7A-FD4F-8B1A-AF51A853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754" y="107436"/>
            <a:ext cx="5477838" cy="645300"/>
          </a:xfrm>
        </p:spPr>
        <p:txBody>
          <a:bodyPr/>
          <a:lstStyle/>
          <a:p>
            <a:r>
              <a:rPr lang="en-US" sz="3200" dirty="0"/>
              <a:t>Decimal to Unsigned Binary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6875-69F2-764D-BEC9-F10584FA6A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86982-4074-0C4E-B5B5-455CA7EE73EA}"/>
              </a:ext>
            </a:extLst>
          </p:cNvPr>
          <p:cNvSpPr txBox="1"/>
          <p:nvPr/>
        </p:nvSpPr>
        <p:spPr>
          <a:xfrm>
            <a:off x="1743799" y="1699666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 = _*2</a:t>
            </a:r>
            <a:r>
              <a:rPr lang="en-US" sz="1800" baseline="30000" dirty="0">
                <a:latin typeface="Courier" pitchFamily="2" charset="0"/>
              </a:rPr>
              <a:t>3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6198474-4E4C-5A4D-A754-DE3C9BD6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797" y="803382"/>
            <a:ext cx="6027004" cy="645300"/>
          </a:xfrm>
        </p:spPr>
        <p:txBody>
          <a:bodyPr/>
          <a:lstStyle/>
          <a:p>
            <a:r>
              <a:rPr lang="en-US" sz="1800" dirty="0"/>
              <a:t>Convert 13</a:t>
            </a:r>
            <a:r>
              <a:rPr lang="en-US" sz="1800" baseline="-25000" dirty="0"/>
              <a:t>10</a:t>
            </a:r>
            <a:r>
              <a:rPr lang="en-US" sz="1800" dirty="0"/>
              <a:t> to 4-bit unsigned binary.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B1615-978F-0E49-BA70-254679F6EC72}"/>
              </a:ext>
            </a:extLst>
          </p:cNvPr>
          <p:cNvSpPr txBox="1"/>
          <p:nvPr/>
        </p:nvSpPr>
        <p:spPr>
          <a:xfrm>
            <a:off x="1715811" y="16996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" pitchFamily="2" charset="0"/>
              </a:rPr>
              <a:t>13</a:t>
            </a:r>
            <a:r>
              <a:rPr lang="en-US" sz="1800" baseline="-25000" dirty="0">
                <a:latin typeface="Courier" pitchFamily="2" charset="0"/>
              </a:rPr>
              <a:t>10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B61BC-B93B-B6F6-0041-1852DE4591E1}"/>
              </a:ext>
            </a:extLst>
          </p:cNvPr>
          <p:cNvSpPr txBox="1"/>
          <p:nvPr/>
        </p:nvSpPr>
        <p:spPr>
          <a:xfrm>
            <a:off x="-177295" y="2843876"/>
            <a:ext cx="1043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Note: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= 32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= 64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7</a:t>
            </a:r>
            <a:r>
              <a:rPr lang="en-US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29484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CE8D-DF7A-FD4F-8B1A-AF51A853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754" y="107436"/>
            <a:ext cx="5477838" cy="645300"/>
          </a:xfrm>
        </p:spPr>
        <p:txBody>
          <a:bodyPr/>
          <a:lstStyle/>
          <a:p>
            <a:r>
              <a:rPr lang="en-US" sz="3200" dirty="0"/>
              <a:t>Decimal to Unsigned Binary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26875-69F2-764D-BEC9-F10584FA6AA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86982-4074-0C4E-B5B5-455CA7EE73EA}"/>
              </a:ext>
            </a:extLst>
          </p:cNvPr>
          <p:cNvSpPr txBox="1"/>
          <p:nvPr/>
        </p:nvSpPr>
        <p:spPr>
          <a:xfrm>
            <a:off x="1743799" y="1699666"/>
            <a:ext cx="524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 = _*2</a:t>
            </a:r>
            <a:r>
              <a:rPr lang="en-US" sz="1800" baseline="30000" dirty="0">
                <a:latin typeface="Courier" pitchFamily="2" charset="0"/>
              </a:rPr>
              <a:t>3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550D8-5C65-7C4C-8077-1140FD0A0ED3}"/>
              </a:ext>
            </a:extLst>
          </p:cNvPr>
          <p:cNvSpPr txBox="1"/>
          <p:nvPr/>
        </p:nvSpPr>
        <p:spPr>
          <a:xfrm>
            <a:off x="1743799" y="2198454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_*8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8159B-A56E-CF4D-8FB4-40D2F80DF452}"/>
              </a:ext>
            </a:extLst>
          </p:cNvPr>
          <p:cNvSpPr txBox="1"/>
          <p:nvPr/>
        </p:nvSpPr>
        <p:spPr>
          <a:xfrm>
            <a:off x="1743797" y="2697242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D7DC5-47D8-144F-8155-0DA7256DA240}"/>
              </a:ext>
            </a:extLst>
          </p:cNvPr>
          <p:cNvSpPr txBox="1"/>
          <p:nvPr/>
        </p:nvSpPr>
        <p:spPr>
          <a:xfrm>
            <a:off x="7583474" y="2422362"/>
            <a:ext cx="598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13</a:t>
            </a:r>
          </a:p>
          <a:p>
            <a:r>
              <a:rPr lang="en-US" sz="1800" u="sng" dirty="0">
                <a:latin typeface="Courier" pitchFamily="2" charset="0"/>
              </a:rPr>
              <a:t>- 8</a:t>
            </a:r>
          </a:p>
          <a:p>
            <a:r>
              <a:rPr lang="en-US" sz="1800" dirty="0">
                <a:latin typeface="Courier" pitchFamily="2" charset="0"/>
              </a:rPr>
              <a:t> 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A3DA7-09BD-4741-ABEA-84F94182C6B1}"/>
              </a:ext>
            </a:extLst>
          </p:cNvPr>
          <p:cNvSpPr txBox="1"/>
          <p:nvPr/>
        </p:nvSpPr>
        <p:spPr>
          <a:xfrm>
            <a:off x="1743797" y="3196030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307A1-49B0-A745-BF40-093F330D6AEF}"/>
              </a:ext>
            </a:extLst>
          </p:cNvPr>
          <p:cNvSpPr txBox="1"/>
          <p:nvPr/>
        </p:nvSpPr>
        <p:spPr>
          <a:xfrm>
            <a:off x="7583472" y="3242196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Courier" pitchFamily="2" charset="0"/>
              </a:rPr>
              <a:t>- 4</a:t>
            </a:r>
          </a:p>
          <a:p>
            <a:r>
              <a:rPr lang="en-US" sz="1800" dirty="0">
                <a:latin typeface="Courier" pitchFamily="2" charset="0"/>
              </a:rPr>
              <a:t> 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DCF0C-A090-AE48-8206-151F44CB174C}"/>
              </a:ext>
            </a:extLst>
          </p:cNvPr>
          <p:cNvSpPr txBox="1"/>
          <p:nvPr/>
        </p:nvSpPr>
        <p:spPr>
          <a:xfrm>
            <a:off x="1743797" y="3694818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0*2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_*1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D5CBC-4D0D-6D4A-B9CA-482DCDFFEE07}"/>
              </a:ext>
            </a:extLst>
          </p:cNvPr>
          <p:cNvSpPr txBox="1"/>
          <p:nvPr/>
        </p:nvSpPr>
        <p:spPr>
          <a:xfrm>
            <a:off x="1743797" y="4193606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0*2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E6EE4-789A-734B-8C1E-F1CF6222AFD1}"/>
              </a:ext>
            </a:extLst>
          </p:cNvPr>
          <p:cNvSpPr txBox="1"/>
          <p:nvPr/>
        </p:nvSpPr>
        <p:spPr>
          <a:xfrm>
            <a:off x="7591815" y="377160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latin typeface="Courier" pitchFamily="2" charset="0"/>
              </a:rPr>
              <a:t>- 1</a:t>
            </a:r>
          </a:p>
          <a:p>
            <a:r>
              <a:rPr lang="en-US" sz="1800" dirty="0">
                <a:latin typeface="Courier" pitchFamily="2" charset="0"/>
              </a:rPr>
              <a:t> 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0DEB0-E211-D842-949E-C4B95C247B17}"/>
              </a:ext>
            </a:extLst>
          </p:cNvPr>
          <p:cNvSpPr txBox="1"/>
          <p:nvPr/>
        </p:nvSpPr>
        <p:spPr>
          <a:xfrm>
            <a:off x="1743797" y="469239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</a:t>
            </a:r>
            <a:r>
              <a:rPr lang="en-US" sz="1800" baseline="-25000" dirty="0">
                <a:latin typeface="Courier" pitchFamily="2" charset="0"/>
              </a:rPr>
              <a:t>  </a:t>
            </a:r>
            <a:r>
              <a:rPr lang="en-US" sz="1800" dirty="0">
                <a:latin typeface="Courier" pitchFamily="2" charset="0"/>
              </a:rPr>
              <a:t> = </a:t>
            </a:r>
            <a:r>
              <a:rPr lang="en-US" sz="1800" b="1" dirty="0">
                <a:solidFill>
                  <a:srgbClr val="C00000"/>
                </a:solidFill>
                <a:latin typeface="Courier" pitchFamily="2" charset="0"/>
              </a:rPr>
              <a:t>1101</a:t>
            </a:r>
            <a:r>
              <a:rPr lang="en-US" sz="1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6198474-4E4C-5A4D-A754-DE3C9BD6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797" y="803382"/>
            <a:ext cx="6027004" cy="645300"/>
          </a:xfrm>
        </p:spPr>
        <p:txBody>
          <a:bodyPr/>
          <a:lstStyle/>
          <a:p>
            <a:r>
              <a:rPr lang="en-US" sz="1800" dirty="0"/>
              <a:t>Convert 13</a:t>
            </a:r>
            <a:r>
              <a:rPr lang="en-US" sz="1800" baseline="-25000" dirty="0"/>
              <a:t>10</a:t>
            </a:r>
            <a:r>
              <a:rPr lang="en-US" sz="1800" dirty="0"/>
              <a:t> </a:t>
            </a:r>
            <a:r>
              <a:rPr lang="en-US" sz="1800" dirty="0" err="1"/>
              <a:t>tp</a:t>
            </a:r>
            <a:r>
              <a:rPr lang="en-US" sz="1800" dirty="0"/>
              <a:t> 4-bit unsigned binary.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BB1615-978F-0E49-BA70-254679F6EC72}"/>
              </a:ext>
            </a:extLst>
          </p:cNvPr>
          <p:cNvSpPr txBox="1"/>
          <p:nvPr/>
        </p:nvSpPr>
        <p:spPr>
          <a:xfrm>
            <a:off x="1715811" y="16996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" pitchFamily="2" charset="0"/>
              </a:rPr>
              <a:t>13</a:t>
            </a:r>
            <a:r>
              <a:rPr lang="en-US" sz="1800" baseline="-25000" dirty="0">
                <a:latin typeface="Courier" pitchFamily="2" charset="0"/>
              </a:rPr>
              <a:t>10</a:t>
            </a:r>
            <a:endParaRPr lang="en-US" sz="1800" baseline="30000" dirty="0">
              <a:latin typeface="Couri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C98A3-5A73-171A-44DC-40094E145411}"/>
              </a:ext>
            </a:extLst>
          </p:cNvPr>
          <p:cNvSpPr txBox="1"/>
          <p:nvPr/>
        </p:nvSpPr>
        <p:spPr>
          <a:xfrm>
            <a:off x="-177295" y="2843876"/>
            <a:ext cx="1043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Note: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= 32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= 64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7</a:t>
            </a:r>
            <a:r>
              <a:rPr lang="en-US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2714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5225-D2F0-4947-874A-F97061F9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to Unsigned Binary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0E7A-E385-FA40-ABA4-7AA0CB840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83A79-CAE7-A347-933F-C53F61EA1925}"/>
              </a:ext>
            </a:extLst>
          </p:cNvPr>
          <p:cNvGrpSpPr/>
          <p:nvPr/>
        </p:nvGrpSpPr>
        <p:grpSpPr>
          <a:xfrm>
            <a:off x="5723068" y="169004"/>
            <a:ext cx="3231951" cy="1842486"/>
            <a:chOff x="-415244" y="1698780"/>
            <a:chExt cx="3231951" cy="18424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C3BDB8-9704-1648-A04C-44EBBEF2F917}"/>
                </a:ext>
              </a:extLst>
            </p:cNvPr>
            <p:cNvSpPr txBox="1"/>
            <p:nvPr/>
          </p:nvSpPr>
          <p:spPr>
            <a:xfrm>
              <a:off x="-415244" y="2525603"/>
              <a:ext cx="3231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Convert the decimal value 77 to unsigned binary using 8 bits.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68D026-C4DF-F045-B43D-CD79FCFF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135" y="1698780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FF8C49-CC38-134C-9C85-46DF608470CB}"/>
              </a:ext>
            </a:extLst>
          </p:cNvPr>
          <p:cNvSpPr txBox="1"/>
          <p:nvPr/>
        </p:nvSpPr>
        <p:spPr>
          <a:xfrm>
            <a:off x="1299185" y="16250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urier" pitchFamily="2" charset="0"/>
              </a:rPr>
              <a:t>77</a:t>
            </a:r>
            <a:r>
              <a:rPr lang="en-US" sz="2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4FB78A-B1D3-86A4-B220-14CA66A1D224}"/>
              </a:ext>
            </a:extLst>
          </p:cNvPr>
          <p:cNvSpPr txBox="1"/>
          <p:nvPr/>
        </p:nvSpPr>
        <p:spPr>
          <a:xfrm>
            <a:off x="-177295" y="2843876"/>
            <a:ext cx="1043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Note: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4</a:t>
            </a:r>
            <a:r>
              <a:rPr lang="en-US" dirty="0"/>
              <a:t> = 16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5</a:t>
            </a:r>
            <a:r>
              <a:rPr lang="en-US" dirty="0"/>
              <a:t> = 32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6</a:t>
            </a:r>
            <a:r>
              <a:rPr lang="en-US" dirty="0"/>
              <a:t> = 64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2</a:t>
            </a:r>
            <a:r>
              <a:rPr lang="en-US" baseline="30000" dirty="0"/>
              <a:t>7</a:t>
            </a:r>
            <a:r>
              <a:rPr lang="en-US" dirty="0"/>
              <a:t> = 128</a:t>
            </a:r>
          </a:p>
        </p:txBody>
      </p:sp>
    </p:spTree>
    <p:extLst>
      <p:ext uri="{BB962C8B-B14F-4D97-AF65-F5344CB8AC3E}">
        <p14:creationId xmlns:p14="http://schemas.microsoft.com/office/powerpoint/2010/main" val="146330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5225-D2F0-4947-874A-F97061F9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to Unsigned Binary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0E7A-E385-FA40-ABA4-7AA0CB840D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383A79-CAE7-A347-933F-C53F61EA1925}"/>
              </a:ext>
            </a:extLst>
          </p:cNvPr>
          <p:cNvGrpSpPr/>
          <p:nvPr/>
        </p:nvGrpSpPr>
        <p:grpSpPr>
          <a:xfrm>
            <a:off x="5723068" y="169004"/>
            <a:ext cx="3231951" cy="1842486"/>
            <a:chOff x="-415244" y="1698780"/>
            <a:chExt cx="3231951" cy="18424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C3BDB8-9704-1648-A04C-44EBBEF2F917}"/>
                </a:ext>
              </a:extLst>
            </p:cNvPr>
            <p:cNvSpPr txBox="1"/>
            <p:nvPr/>
          </p:nvSpPr>
          <p:spPr>
            <a:xfrm>
              <a:off x="-415244" y="2525603"/>
              <a:ext cx="32319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Convert the decimal value 77 to unsigned binary using 8 bits.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68D026-C4DF-F045-B43D-CD79FCFF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135" y="1698780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FF8C49-CC38-134C-9C85-46DF608470CB}"/>
              </a:ext>
            </a:extLst>
          </p:cNvPr>
          <p:cNvSpPr txBox="1"/>
          <p:nvPr/>
        </p:nvSpPr>
        <p:spPr>
          <a:xfrm>
            <a:off x="1299185" y="162506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urier" pitchFamily="2" charset="0"/>
              </a:rPr>
              <a:t>77</a:t>
            </a:r>
            <a:r>
              <a:rPr lang="en-US" sz="2800" baseline="-25000" dirty="0">
                <a:latin typeface="Courier" pitchFamily="2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F7EBA-4C9E-9D43-AAE4-0A743C4AA155}"/>
              </a:ext>
            </a:extLst>
          </p:cNvPr>
          <p:cNvSpPr txBox="1"/>
          <p:nvPr/>
        </p:nvSpPr>
        <p:spPr>
          <a:xfrm>
            <a:off x="449913" y="2388415"/>
            <a:ext cx="754565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= _*2</a:t>
            </a:r>
            <a:r>
              <a:rPr lang="en-US" sz="1800" baseline="30000" dirty="0">
                <a:latin typeface="Courier" pitchFamily="2" charset="0"/>
              </a:rPr>
              <a:t>7</a:t>
            </a:r>
            <a:r>
              <a:rPr lang="en-US" sz="1800" dirty="0">
                <a:latin typeface="Courier" pitchFamily="2" charset="0"/>
              </a:rPr>
              <a:t>  + _*2</a:t>
            </a:r>
            <a:r>
              <a:rPr lang="en-US" sz="1800" baseline="30000" dirty="0">
                <a:latin typeface="Courier" pitchFamily="2" charset="0"/>
              </a:rPr>
              <a:t>6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5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4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3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0</a:t>
            </a:r>
            <a:endParaRPr lang="en-US" sz="1800" dirty="0">
              <a:latin typeface="Courier" pitchFamily="2" charset="0"/>
            </a:endParaRP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= _*128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_*64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_*32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_*16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_*1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= 0*128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+ 1*64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_*32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_*16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_*8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_*1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= 0*128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+ 1*64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+ 0*32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+ 0*16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_*1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= 0*128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+ 1*64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+ 0*32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+ 0*16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+ 1*8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+ 1*4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+ 0*2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+ 1*1</a:t>
            </a:r>
          </a:p>
          <a:p>
            <a:endParaRPr lang="en-US" sz="800" dirty="0">
              <a:latin typeface="Courier" pitchFamily="2" charset="0"/>
            </a:endParaRPr>
          </a:p>
          <a:p>
            <a:r>
              <a:rPr lang="en-US" sz="1800" dirty="0">
                <a:latin typeface="Courier" pitchFamily="2" charset="0"/>
              </a:rPr>
              <a:t>= </a:t>
            </a:r>
            <a:r>
              <a:rPr lang="en-US" sz="1800" b="1" dirty="0">
                <a:solidFill>
                  <a:srgbClr val="C00000"/>
                </a:solidFill>
                <a:latin typeface="Courier" pitchFamily="2" charset="0"/>
              </a:rPr>
              <a:t>0100 1101</a:t>
            </a:r>
            <a:r>
              <a:rPr lang="en-US" sz="1800" b="1" baseline="-25000" dirty="0">
                <a:latin typeface="Courier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EDCA4-22B4-994A-AB42-1467B4D6FFD3}"/>
              </a:ext>
            </a:extLst>
          </p:cNvPr>
          <p:cNvSpPr txBox="1"/>
          <p:nvPr/>
        </p:nvSpPr>
        <p:spPr>
          <a:xfrm>
            <a:off x="8356778" y="2389087"/>
            <a:ext cx="5982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77</a:t>
            </a:r>
          </a:p>
          <a:p>
            <a:r>
              <a:rPr lang="en-US" sz="1800" u="sng" dirty="0">
                <a:latin typeface="Courier" pitchFamily="2" charset="0"/>
              </a:rPr>
              <a:t>-64</a:t>
            </a:r>
          </a:p>
          <a:p>
            <a:r>
              <a:rPr lang="en-US" sz="1800" dirty="0">
                <a:latin typeface="Courier" pitchFamily="2" charset="0"/>
              </a:rPr>
              <a:t> 13</a:t>
            </a:r>
          </a:p>
          <a:p>
            <a:r>
              <a:rPr lang="en-US" sz="1800" u="sng" dirty="0">
                <a:latin typeface="Courier" pitchFamily="2" charset="0"/>
              </a:rPr>
              <a:t>- 8</a:t>
            </a:r>
          </a:p>
          <a:p>
            <a:r>
              <a:rPr lang="en-US" sz="1800" dirty="0">
                <a:latin typeface="Courier" pitchFamily="2" charset="0"/>
              </a:rPr>
              <a:t>  5</a:t>
            </a:r>
          </a:p>
          <a:p>
            <a:r>
              <a:rPr lang="en-US" sz="1800" u="sng" dirty="0">
                <a:latin typeface="Courier" pitchFamily="2" charset="0"/>
              </a:rPr>
              <a:t>- 4</a:t>
            </a:r>
          </a:p>
          <a:p>
            <a:r>
              <a:rPr lang="en-US" sz="1800" dirty="0">
                <a:latin typeface="Courier" pitchFamily="2" charset="0"/>
              </a:rPr>
              <a:t>  1</a:t>
            </a:r>
          </a:p>
          <a:p>
            <a:r>
              <a:rPr lang="en-US" sz="1800" u="sng" dirty="0">
                <a:latin typeface="Courier" pitchFamily="2" charset="0"/>
              </a:rPr>
              <a:t>- 1</a:t>
            </a:r>
          </a:p>
          <a:p>
            <a:r>
              <a:rPr lang="en-US" sz="1800" dirty="0">
                <a:latin typeface="Courier" pitchFamily="2" charset="0"/>
              </a:rPr>
              <a:t>  0</a:t>
            </a:r>
          </a:p>
        </p:txBody>
      </p:sp>
    </p:spTree>
    <p:extLst>
      <p:ext uri="{BB962C8B-B14F-4D97-AF65-F5344CB8AC3E}">
        <p14:creationId xmlns:p14="http://schemas.microsoft.com/office/powerpoint/2010/main" val="318034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48E7A-9E84-CF45-9B31-E765359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Abstractions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A4F9B-0155-3643-A59A-66C826FB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499" y="1238252"/>
            <a:ext cx="5794375" cy="3025108"/>
          </a:xfrm>
        </p:spPr>
        <p:txBody>
          <a:bodyPr/>
          <a:lstStyle/>
          <a:p>
            <a:r>
              <a:rPr lang="en-US" sz="2400" b="1" i="1" dirty="0"/>
              <a:t>Data Abstractions </a:t>
            </a:r>
            <a:r>
              <a:rPr lang="en-US" sz="2400" dirty="0"/>
              <a:t>deal with how computers use 1’s and 0’ to represent all of the data and information that they store and manipulate. </a:t>
            </a:r>
          </a:p>
          <a:p>
            <a:pPr lvl="1"/>
            <a:r>
              <a:rPr lang="en-US" sz="2000" dirty="0"/>
              <a:t>For Example:</a:t>
            </a:r>
          </a:p>
          <a:p>
            <a:pPr lvl="2"/>
            <a:r>
              <a:rPr lang="en-US" sz="1800" dirty="0"/>
              <a:t>Non-negative (unsigned) whole numbers.</a:t>
            </a:r>
          </a:p>
          <a:p>
            <a:pPr lvl="2"/>
            <a:r>
              <a:rPr lang="en-US" sz="1800" dirty="0"/>
              <a:t>Colors, Images, Videos, Characters, Sounds.</a:t>
            </a:r>
          </a:p>
          <a:p>
            <a:pPr lvl="2"/>
            <a:r>
              <a:rPr lang="en-US" sz="1800" dirty="0"/>
              <a:t>Negative whole numbers.</a:t>
            </a:r>
          </a:p>
          <a:p>
            <a:pPr lvl="2"/>
            <a:r>
              <a:rPr lang="en-US" sz="1800" dirty="0"/>
              <a:t>Decimal numbers.</a:t>
            </a:r>
          </a:p>
          <a:p>
            <a:pPr lvl="2"/>
            <a:r>
              <a:rPr lang="en-US" sz="1800" dirty="0"/>
              <a:t>Program Instructions (next topic).</a:t>
            </a:r>
          </a:p>
          <a:p>
            <a:pPr lvl="2"/>
            <a:r>
              <a:rPr lang="en-US" sz="1800" dirty="0"/>
              <a:t>and more…</a:t>
            </a:r>
          </a:p>
        </p:txBody>
      </p:sp>
    </p:spTree>
    <p:extLst>
      <p:ext uri="{BB962C8B-B14F-4D97-AF65-F5344CB8AC3E}">
        <p14:creationId xmlns:p14="http://schemas.microsoft.com/office/powerpoint/2010/main" val="312327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201A-B918-E649-AF05-56086491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Binary Addition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57CCF-CCF7-7947-803B-3239F0969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1" y="1557338"/>
            <a:ext cx="6027004" cy="645300"/>
          </a:xfrm>
        </p:spPr>
        <p:txBody>
          <a:bodyPr/>
          <a:lstStyle/>
          <a:p>
            <a:r>
              <a:rPr lang="en-US" sz="1800" dirty="0"/>
              <a:t>Addition can be performed directly in binary.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B94E-AACE-F843-AB33-DFA686BFC6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C4EE-FE44-5549-916D-881C6F8790EA}"/>
              </a:ext>
            </a:extLst>
          </p:cNvPr>
          <p:cNvSpPr txBox="1"/>
          <p:nvPr/>
        </p:nvSpPr>
        <p:spPr>
          <a:xfrm>
            <a:off x="230981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0100    </a:t>
            </a:r>
          </a:p>
          <a:p>
            <a:r>
              <a:rPr lang="en-US" sz="2400" u="sng" dirty="0">
                <a:latin typeface="Courier" pitchFamily="2" charset="0"/>
              </a:rPr>
              <a:t>+ 0101</a:t>
            </a:r>
            <a:r>
              <a:rPr lang="en-US" sz="2400" dirty="0">
                <a:latin typeface="Courier" pitchFamily="2" charset="0"/>
              </a:rPr>
              <a:t>  </a:t>
            </a:r>
            <a:r>
              <a:rPr lang="en-US" sz="2400" u="sng" dirty="0">
                <a:latin typeface="Courier" pitchFamily="2" charset="0"/>
              </a:rPr>
              <a:t>+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9F6D5-69C6-9F4C-8126-1EEE7C6AC092}"/>
              </a:ext>
            </a:extLst>
          </p:cNvPr>
          <p:cNvSpPr txBox="1"/>
          <p:nvPr/>
        </p:nvSpPr>
        <p:spPr>
          <a:xfrm>
            <a:off x="3285941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0011     </a:t>
            </a:r>
          </a:p>
          <a:p>
            <a:r>
              <a:rPr lang="en-US" sz="2400" u="sng" dirty="0">
                <a:latin typeface="Courier" pitchFamily="2" charset="0"/>
              </a:rPr>
              <a:t>+ 1010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4ABF2-EED3-8C4B-AFD4-C76034DE82FC}"/>
              </a:ext>
            </a:extLst>
          </p:cNvPr>
          <p:cNvSpPr txBox="1"/>
          <p:nvPr/>
        </p:nvSpPr>
        <p:spPr>
          <a:xfrm>
            <a:off x="6522040" y="2705098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0111     </a:t>
            </a:r>
          </a:p>
          <a:p>
            <a:r>
              <a:rPr lang="en-US" sz="2400" u="sng" dirty="0">
                <a:latin typeface="Courier" pitchFamily="2" charset="0"/>
              </a:rPr>
              <a:t>+ 0011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8286A-15EA-7544-B37D-8109B6838948}"/>
              </a:ext>
            </a:extLst>
          </p:cNvPr>
          <p:cNvSpPr txBox="1"/>
          <p:nvPr/>
        </p:nvSpPr>
        <p:spPr>
          <a:xfrm>
            <a:off x="1863447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13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201A-B918-E649-AF05-56086491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57CCF-CCF7-7947-803B-3239F0969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1" y="1557338"/>
            <a:ext cx="6027004" cy="645300"/>
          </a:xfrm>
        </p:spPr>
        <p:txBody>
          <a:bodyPr/>
          <a:lstStyle/>
          <a:p>
            <a:r>
              <a:rPr lang="en-US" sz="1800" dirty="0"/>
              <a:t>Addition can be performed directly in binary.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B94E-AACE-F843-AB33-DFA686BFC6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C4EE-FE44-5549-916D-881C6F8790EA}"/>
              </a:ext>
            </a:extLst>
          </p:cNvPr>
          <p:cNvSpPr txBox="1"/>
          <p:nvPr/>
        </p:nvSpPr>
        <p:spPr>
          <a:xfrm>
            <a:off x="230981" y="2705098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0100    4</a:t>
            </a:r>
          </a:p>
          <a:p>
            <a:r>
              <a:rPr lang="en-US" sz="2400" u="sng" dirty="0">
                <a:latin typeface="Courier" pitchFamily="2" charset="0"/>
              </a:rPr>
              <a:t>+ 0101</a:t>
            </a:r>
            <a:r>
              <a:rPr lang="en-US" sz="2400" dirty="0">
                <a:latin typeface="Courier" pitchFamily="2" charset="0"/>
              </a:rPr>
              <a:t>  </a:t>
            </a:r>
            <a:r>
              <a:rPr lang="en-US" sz="2400" u="sng" dirty="0">
                <a:latin typeface="Courier" pitchFamily="2" charset="0"/>
              </a:rPr>
              <a:t>+ 5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9F6D5-69C6-9F4C-8126-1EEE7C6AC092}"/>
              </a:ext>
            </a:extLst>
          </p:cNvPr>
          <p:cNvSpPr txBox="1"/>
          <p:nvPr/>
        </p:nvSpPr>
        <p:spPr>
          <a:xfrm>
            <a:off x="3285941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0011     3</a:t>
            </a:r>
          </a:p>
          <a:p>
            <a:r>
              <a:rPr lang="en-US" sz="2400" u="sng" dirty="0">
                <a:latin typeface="Courier" pitchFamily="2" charset="0"/>
              </a:rPr>
              <a:t>+ 1010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4ABF2-EED3-8C4B-AFD4-C76034DE82FC}"/>
              </a:ext>
            </a:extLst>
          </p:cNvPr>
          <p:cNvSpPr txBox="1"/>
          <p:nvPr/>
        </p:nvSpPr>
        <p:spPr>
          <a:xfrm>
            <a:off x="6522040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0111     7</a:t>
            </a:r>
          </a:p>
          <a:p>
            <a:r>
              <a:rPr lang="en-US" sz="2400" u="sng" dirty="0">
                <a:latin typeface="Courier" pitchFamily="2" charset="0"/>
              </a:rPr>
              <a:t>+ 0011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8286A-15EA-7544-B37D-8109B6838948}"/>
              </a:ext>
            </a:extLst>
          </p:cNvPr>
          <p:cNvSpPr txBox="1"/>
          <p:nvPr/>
        </p:nvSpPr>
        <p:spPr>
          <a:xfrm>
            <a:off x="1863447" y="344733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82017-4CEA-FB46-AD7E-639B2AF7F183}"/>
              </a:ext>
            </a:extLst>
          </p:cNvPr>
          <p:cNvSpPr txBox="1"/>
          <p:nvPr/>
        </p:nvSpPr>
        <p:spPr>
          <a:xfrm>
            <a:off x="590914" y="344733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1001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EC536-34B9-054D-97D2-F2F3F763DACA}"/>
              </a:ext>
            </a:extLst>
          </p:cNvPr>
          <p:cNvSpPr txBox="1"/>
          <p:nvPr/>
        </p:nvSpPr>
        <p:spPr>
          <a:xfrm>
            <a:off x="3649820" y="344733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1101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32141-E0D1-5B40-95AB-5B76014F6E9A}"/>
              </a:ext>
            </a:extLst>
          </p:cNvPr>
          <p:cNvSpPr txBox="1"/>
          <p:nvPr/>
        </p:nvSpPr>
        <p:spPr>
          <a:xfrm>
            <a:off x="5126848" y="344155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205FCB-CA38-F34C-ABE0-45BC2F94AC68}"/>
              </a:ext>
            </a:extLst>
          </p:cNvPr>
          <p:cNvSpPr txBox="1"/>
          <p:nvPr/>
        </p:nvSpPr>
        <p:spPr>
          <a:xfrm>
            <a:off x="3834326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3BDA5-55ED-E74A-A8D1-912E4DC42EBD}"/>
              </a:ext>
            </a:extLst>
          </p:cNvPr>
          <p:cNvSpPr txBox="1"/>
          <p:nvPr/>
        </p:nvSpPr>
        <p:spPr>
          <a:xfrm>
            <a:off x="6891552" y="3441509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1010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F802FB-CFEF-FE49-A06D-3C6321E59639}"/>
              </a:ext>
            </a:extLst>
          </p:cNvPr>
          <p:cNvSpPr txBox="1"/>
          <p:nvPr/>
        </p:nvSpPr>
        <p:spPr>
          <a:xfrm>
            <a:off x="8389270" y="344150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251A11-295F-3247-A6CB-74CC385C3BE6}"/>
              </a:ext>
            </a:extLst>
          </p:cNvPr>
          <p:cNvSpPr txBox="1"/>
          <p:nvPr/>
        </p:nvSpPr>
        <p:spPr>
          <a:xfrm>
            <a:off x="7251039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406B3-D558-324D-B81E-7C2D132EEE34}"/>
              </a:ext>
            </a:extLst>
          </p:cNvPr>
          <p:cNvSpPr txBox="1"/>
          <p:nvPr/>
        </p:nvSpPr>
        <p:spPr>
          <a:xfrm>
            <a:off x="7055865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6155EC-3742-A442-9F9B-EE8052804970}"/>
              </a:ext>
            </a:extLst>
          </p:cNvPr>
          <p:cNvSpPr txBox="1"/>
          <p:nvPr/>
        </p:nvSpPr>
        <p:spPr>
          <a:xfrm>
            <a:off x="6860691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1B836C-B482-8248-8658-A7BD2E8132EC}"/>
              </a:ext>
            </a:extLst>
          </p:cNvPr>
          <p:cNvSpPr txBox="1"/>
          <p:nvPr/>
        </p:nvSpPr>
        <p:spPr>
          <a:xfrm>
            <a:off x="598227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86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B778-ED1B-634B-B4F0-78A91746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99" y="603838"/>
            <a:ext cx="6035983" cy="645300"/>
          </a:xfrm>
        </p:spPr>
        <p:txBody>
          <a:bodyPr/>
          <a:lstStyle/>
          <a:p>
            <a:r>
              <a:rPr lang="en-US" dirty="0"/>
              <a:t>Example: Unsigned Binary to Decimal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F6E0F-314B-5B4E-A4F7-7C5BA4A27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849" y="1741800"/>
            <a:ext cx="7079829" cy="1659900"/>
          </a:xfrm>
        </p:spPr>
        <p:txBody>
          <a:bodyPr/>
          <a:lstStyle/>
          <a:p>
            <a:r>
              <a:rPr lang="en-US" sz="1800" dirty="0"/>
              <a:t>What is the decimal value of the unsigned binary number: 1011</a:t>
            </a:r>
            <a:r>
              <a:rPr lang="en-US" sz="1800" baseline="-25000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A60DA-04D3-F742-BD06-89E42815F17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26D1C-FADA-C340-A9F1-B21E5F53D5EB}"/>
              </a:ext>
            </a:extLst>
          </p:cNvPr>
          <p:cNvSpPr txBox="1"/>
          <p:nvPr/>
        </p:nvSpPr>
        <p:spPr>
          <a:xfrm>
            <a:off x="1870335" y="2598952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1011</a:t>
            </a:r>
            <a:r>
              <a:rPr lang="en-US" sz="1800" baseline="-25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= 1*2</a:t>
            </a:r>
            <a:r>
              <a:rPr lang="en-US" sz="1800" baseline="30000" dirty="0">
                <a:latin typeface="Courier" pitchFamily="2" charset="0"/>
              </a:rPr>
              <a:t>3</a:t>
            </a:r>
            <a:r>
              <a:rPr lang="en-US" sz="1800" dirty="0">
                <a:latin typeface="Courier" pitchFamily="2" charset="0"/>
              </a:rPr>
              <a:t>  +  0*2</a:t>
            </a:r>
            <a:r>
              <a:rPr lang="en-US" sz="1800" baseline="30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 +  1*2</a:t>
            </a:r>
            <a:r>
              <a:rPr lang="en-US" sz="1800" baseline="30000" dirty="0">
                <a:latin typeface="Courier" pitchFamily="2" charset="0"/>
              </a:rPr>
              <a:t>1</a:t>
            </a:r>
            <a:r>
              <a:rPr lang="en-US" sz="1800" dirty="0">
                <a:latin typeface="Courier" pitchFamily="2" charset="0"/>
              </a:rPr>
              <a:t>  +  1*2</a:t>
            </a:r>
            <a:r>
              <a:rPr lang="en-US" sz="1800" baseline="30000" dirty="0">
                <a:latin typeface="Courier" pitchFamily="2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60A1-6B45-5F4A-BA07-C4DFB41C956B}"/>
              </a:ext>
            </a:extLst>
          </p:cNvPr>
          <p:cNvSpPr txBox="1"/>
          <p:nvPr/>
        </p:nvSpPr>
        <p:spPr>
          <a:xfrm>
            <a:off x="1870335" y="3113036"/>
            <a:ext cx="533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</a:t>
            </a:r>
            <a:r>
              <a:rPr lang="en-US" sz="1800" baseline="-25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= 1*8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0*4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1*2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1*1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8EB91-EBB9-5544-A26F-4475250D98A6}"/>
              </a:ext>
            </a:extLst>
          </p:cNvPr>
          <p:cNvSpPr txBox="1"/>
          <p:nvPr/>
        </p:nvSpPr>
        <p:spPr>
          <a:xfrm>
            <a:off x="1870335" y="3627120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</a:t>
            </a:r>
            <a:r>
              <a:rPr lang="en-US" sz="1800" baseline="-25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=  8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 +   0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 2 </a:t>
            </a:r>
            <a:r>
              <a:rPr lang="en-US" sz="1800" baseline="30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+   1</a:t>
            </a:r>
            <a:r>
              <a:rPr lang="en-US" sz="1800" baseline="30000" dirty="0">
                <a:latin typeface="Courier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40FC9-5A8F-224F-9130-5873334A59A2}"/>
              </a:ext>
            </a:extLst>
          </p:cNvPr>
          <p:cNvSpPr txBox="1"/>
          <p:nvPr/>
        </p:nvSpPr>
        <p:spPr>
          <a:xfrm>
            <a:off x="1870335" y="414120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   </a:t>
            </a:r>
            <a:r>
              <a:rPr lang="en-US" sz="1800" baseline="-25000" dirty="0">
                <a:latin typeface="Courier" pitchFamily="2" charset="0"/>
              </a:rPr>
              <a:t> </a:t>
            </a:r>
            <a:r>
              <a:rPr lang="en-US" sz="1800" dirty="0">
                <a:latin typeface="Courier" pitchFamily="2" charset="0"/>
              </a:rPr>
              <a:t>  =  11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5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201A-B918-E649-AF05-56086491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57CCF-CCF7-7947-803B-3239F0969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1" y="1557338"/>
            <a:ext cx="6027004" cy="645300"/>
          </a:xfrm>
        </p:spPr>
        <p:txBody>
          <a:bodyPr/>
          <a:lstStyle/>
          <a:p>
            <a:r>
              <a:rPr lang="en-US" sz="1800" dirty="0"/>
              <a:t>Addition can be performed directly in binary.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FB94E-AACE-F843-AB33-DFA686BFC65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EC4EE-FE44-5549-916D-881C6F8790EA}"/>
              </a:ext>
            </a:extLst>
          </p:cNvPr>
          <p:cNvSpPr txBox="1"/>
          <p:nvPr/>
        </p:nvSpPr>
        <p:spPr>
          <a:xfrm>
            <a:off x="230981" y="2705098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1100   12</a:t>
            </a:r>
          </a:p>
          <a:p>
            <a:r>
              <a:rPr lang="en-US" sz="2400" u="sng" dirty="0">
                <a:latin typeface="Courier" pitchFamily="2" charset="0"/>
              </a:rPr>
              <a:t>+ 0001</a:t>
            </a:r>
            <a:r>
              <a:rPr lang="en-US" sz="2400" dirty="0">
                <a:latin typeface="Courier" pitchFamily="2" charset="0"/>
              </a:rPr>
              <a:t>  </a:t>
            </a:r>
            <a:r>
              <a:rPr lang="en-US" sz="2400" u="sng" dirty="0">
                <a:latin typeface="Courier" pitchFamily="2" charset="0"/>
              </a:rPr>
              <a:t>+ 1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59F6D5-69C6-9F4C-8126-1EEE7C6AC092}"/>
              </a:ext>
            </a:extLst>
          </p:cNvPr>
          <p:cNvSpPr txBox="1"/>
          <p:nvPr/>
        </p:nvSpPr>
        <p:spPr>
          <a:xfrm>
            <a:off x="3285941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0011     3</a:t>
            </a:r>
          </a:p>
          <a:p>
            <a:r>
              <a:rPr lang="en-US" sz="2400" u="sng" dirty="0">
                <a:latin typeface="Courier" pitchFamily="2" charset="0"/>
              </a:rPr>
              <a:t>+ 1010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4ABF2-EED3-8C4B-AFD4-C76034DE82FC}"/>
              </a:ext>
            </a:extLst>
          </p:cNvPr>
          <p:cNvSpPr txBox="1"/>
          <p:nvPr/>
        </p:nvSpPr>
        <p:spPr>
          <a:xfrm>
            <a:off x="6522040" y="270509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  0111     7</a:t>
            </a:r>
          </a:p>
          <a:p>
            <a:r>
              <a:rPr lang="en-US" sz="2400" u="sng" dirty="0">
                <a:latin typeface="Courier" pitchFamily="2" charset="0"/>
              </a:rPr>
              <a:t>+ 0011</a:t>
            </a:r>
            <a:r>
              <a:rPr lang="en-US" sz="2400" dirty="0">
                <a:latin typeface="Courier" pitchFamily="2" charset="0"/>
              </a:rPr>
              <a:t>   </a:t>
            </a:r>
            <a:r>
              <a:rPr lang="en-US" sz="2400" u="sng" dirty="0">
                <a:latin typeface="Courier" pitchFamily="2" charset="0"/>
              </a:rPr>
              <a:t>+ 3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8286A-15EA-7544-B37D-8109B6838948}"/>
              </a:ext>
            </a:extLst>
          </p:cNvPr>
          <p:cNvSpPr txBox="1"/>
          <p:nvPr/>
        </p:nvSpPr>
        <p:spPr>
          <a:xfrm>
            <a:off x="1863447" y="344733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9F3ED-C5FA-CA46-9D92-612D12672B94}"/>
              </a:ext>
            </a:extLst>
          </p:cNvPr>
          <p:cNvSpPr txBox="1"/>
          <p:nvPr/>
        </p:nvSpPr>
        <p:spPr>
          <a:xfrm>
            <a:off x="1144785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CB8DE-B512-C34F-8F04-A6652BA916B6}"/>
              </a:ext>
            </a:extLst>
          </p:cNvPr>
          <p:cNvSpPr txBox="1"/>
          <p:nvPr/>
        </p:nvSpPr>
        <p:spPr>
          <a:xfrm>
            <a:off x="960279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F4DEA-DDB5-F74E-9172-59B0D8BEBE86}"/>
              </a:ext>
            </a:extLst>
          </p:cNvPr>
          <p:cNvSpPr txBox="1"/>
          <p:nvPr/>
        </p:nvSpPr>
        <p:spPr>
          <a:xfrm>
            <a:off x="775420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82017-4CEA-FB46-AD7E-639B2AF7F183}"/>
              </a:ext>
            </a:extLst>
          </p:cNvPr>
          <p:cNvSpPr txBox="1"/>
          <p:nvPr/>
        </p:nvSpPr>
        <p:spPr>
          <a:xfrm>
            <a:off x="590914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F8CB1-F9C3-1B46-B2F3-79176875069A}"/>
              </a:ext>
            </a:extLst>
          </p:cNvPr>
          <p:cNvSpPr txBox="1"/>
          <p:nvPr/>
        </p:nvSpPr>
        <p:spPr>
          <a:xfrm>
            <a:off x="4203691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6CE59-5E48-B449-81BA-835CE368CBCE}"/>
              </a:ext>
            </a:extLst>
          </p:cNvPr>
          <p:cNvSpPr txBox="1"/>
          <p:nvPr/>
        </p:nvSpPr>
        <p:spPr>
          <a:xfrm>
            <a:off x="4019185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C57D36-D232-414B-8124-878DF0825BA9}"/>
              </a:ext>
            </a:extLst>
          </p:cNvPr>
          <p:cNvSpPr txBox="1"/>
          <p:nvPr/>
        </p:nvSpPr>
        <p:spPr>
          <a:xfrm>
            <a:off x="3834326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EC536-34B9-054D-97D2-F2F3F763DACA}"/>
              </a:ext>
            </a:extLst>
          </p:cNvPr>
          <p:cNvSpPr txBox="1"/>
          <p:nvPr/>
        </p:nvSpPr>
        <p:spPr>
          <a:xfrm>
            <a:off x="3649820" y="344733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032141-E0D1-5B40-95AB-5B76014F6E9A}"/>
              </a:ext>
            </a:extLst>
          </p:cNvPr>
          <p:cNvSpPr txBox="1"/>
          <p:nvPr/>
        </p:nvSpPr>
        <p:spPr>
          <a:xfrm>
            <a:off x="5126848" y="344155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205FCB-CA38-F34C-ABE0-45BC2F94AC68}"/>
              </a:ext>
            </a:extLst>
          </p:cNvPr>
          <p:cNvSpPr txBox="1"/>
          <p:nvPr/>
        </p:nvSpPr>
        <p:spPr>
          <a:xfrm>
            <a:off x="3834326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38A365-5EFE-FA42-AE3C-15F4D0F759CA}"/>
              </a:ext>
            </a:extLst>
          </p:cNvPr>
          <p:cNvSpPr txBox="1"/>
          <p:nvPr/>
        </p:nvSpPr>
        <p:spPr>
          <a:xfrm>
            <a:off x="7445423" y="344150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6728E8-037F-F248-B3C6-2709F10C8551}"/>
              </a:ext>
            </a:extLst>
          </p:cNvPr>
          <p:cNvSpPr txBox="1"/>
          <p:nvPr/>
        </p:nvSpPr>
        <p:spPr>
          <a:xfrm>
            <a:off x="7260917" y="344150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49941-056D-1B46-9CE0-25F5212BC712}"/>
              </a:ext>
            </a:extLst>
          </p:cNvPr>
          <p:cNvSpPr txBox="1"/>
          <p:nvPr/>
        </p:nvSpPr>
        <p:spPr>
          <a:xfrm>
            <a:off x="7076058" y="344150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3BDA5-55ED-E74A-A8D1-912E4DC42EBD}"/>
              </a:ext>
            </a:extLst>
          </p:cNvPr>
          <p:cNvSpPr txBox="1"/>
          <p:nvPr/>
        </p:nvSpPr>
        <p:spPr>
          <a:xfrm>
            <a:off x="6891552" y="344150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F802FB-CFEF-FE49-A06D-3C6321E59639}"/>
              </a:ext>
            </a:extLst>
          </p:cNvPr>
          <p:cNvSpPr txBox="1"/>
          <p:nvPr/>
        </p:nvSpPr>
        <p:spPr>
          <a:xfrm>
            <a:off x="8389270" y="344150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251A11-295F-3247-A6CB-74CC385C3BE6}"/>
              </a:ext>
            </a:extLst>
          </p:cNvPr>
          <p:cNvSpPr txBox="1"/>
          <p:nvPr/>
        </p:nvSpPr>
        <p:spPr>
          <a:xfrm>
            <a:off x="7251039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406B3-D558-324D-B81E-7C2D132EEE34}"/>
              </a:ext>
            </a:extLst>
          </p:cNvPr>
          <p:cNvSpPr txBox="1"/>
          <p:nvPr/>
        </p:nvSpPr>
        <p:spPr>
          <a:xfrm>
            <a:off x="7055865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6155EC-3742-A442-9F9B-EE8052804970}"/>
              </a:ext>
            </a:extLst>
          </p:cNvPr>
          <p:cNvSpPr txBox="1"/>
          <p:nvPr/>
        </p:nvSpPr>
        <p:spPr>
          <a:xfrm>
            <a:off x="6860691" y="241254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ourier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601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FA584BB-704A-034B-891C-C44EE3359477}"/>
              </a:ext>
            </a:extLst>
          </p:cNvPr>
          <p:cNvSpPr/>
          <p:nvPr/>
        </p:nvSpPr>
        <p:spPr>
          <a:xfrm>
            <a:off x="6484903" y="3635634"/>
            <a:ext cx="1919065" cy="422562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D288DD-6A49-C440-8FD6-EFE93FCB5C07}"/>
              </a:ext>
            </a:extLst>
          </p:cNvPr>
          <p:cNvGrpSpPr/>
          <p:nvPr/>
        </p:nvGrpSpPr>
        <p:grpSpPr>
          <a:xfrm>
            <a:off x="8192547" y="3631538"/>
            <a:ext cx="733940" cy="1118188"/>
            <a:chOff x="7194925" y="3608422"/>
            <a:chExt cx="733940" cy="111818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419D41-8B82-534A-9440-0E0CA8505AFD}"/>
                </a:ext>
              </a:extLst>
            </p:cNvPr>
            <p:cNvSpPr txBox="1"/>
            <p:nvPr/>
          </p:nvSpPr>
          <p:spPr>
            <a:xfrm>
              <a:off x="7306579" y="4418833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LSb</a:t>
              </a:r>
              <a:r>
                <a:rPr lang="en-US" dirty="0"/>
                <a:t>)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B519BECC-55B9-B246-8862-8691A3611D58}"/>
                </a:ext>
              </a:extLst>
            </p:cNvPr>
            <p:cNvCxnSpPr>
              <a:cxnSpLocks/>
              <a:stCxn id="35" idx="0"/>
              <a:endCxn id="43" idx="2"/>
            </p:cNvCxnSpPr>
            <p:nvPr/>
          </p:nvCxnSpPr>
          <p:spPr>
            <a:xfrm rot="16200000" flipV="1">
              <a:off x="7275255" y="4076366"/>
              <a:ext cx="387849" cy="29708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B6CD7FA-EFBD-3E4A-A35A-9D15AEB0665C}"/>
                </a:ext>
              </a:extLst>
            </p:cNvPr>
            <p:cNvSpPr/>
            <p:nvPr/>
          </p:nvSpPr>
          <p:spPr>
            <a:xfrm>
              <a:off x="7194925" y="3608422"/>
              <a:ext cx="251422" cy="42256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B434405-385F-BC45-8F61-B5FECF6748E1}"/>
              </a:ext>
            </a:extLst>
          </p:cNvPr>
          <p:cNvSpPr txBox="1"/>
          <p:nvPr/>
        </p:nvSpPr>
        <p:spPr>
          <a:xfrm>
            <a:off x="6456167" y="3555613"/>
            <a:ext cx="20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0110 1101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87ED9C-AD1A-2745-B722-2AFC420CF117}"/>
              </a:ext>
            </a:extLst>
          </p:cNvPr>
          <p:cNvGrpSpPr/>
          <p:nvPr/>
        </p:nvGrpSpPr>
        <p:grpSpPr>
          <a:xfrm>
            <a:off x="7184167" y="3623551"/>
            <a:ext cx="818509" cy="1132034"/>
            <a:chOff x="7184167" y="3623551"/>
            <a:chExt cx="818509" cy="113203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AD27D9-FB72-FF42-8D33-13E96F926536}"/>
                </a:ext>
              </a:extLst>
            </p:cNvPr>
            <p:cNvSpPr txBox="1"/>
            <p:nvPr/>
          </p:nvSpPr>
          <p:spPr>
            <a:xfrm>
              <a:off x="7399626" y="4447808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Bit(s)</a:t>
              </a: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A7EA75DF-412F-314D-983D-6B75BC574EAA}"/>
                </a:ext>
              </a:extLst>
            </p:cNvPr>
            <p:cNvCxnSpPr>
              <a:cxnSpLocks/>
              <a:stCxn id="38" idx="0"/>
              <a:endCxn id="42" idx="2"/>
            </p:cNvCxnSpPr>
            <p:nvPr/>
          </p:nvCxnSpPr>
          <p:spPr>
            <a:xfrm rot="5400000" flipH="1" flipV="1">
              <a:off x="7569879" y="4177386"/>
              <a:ext cx="401695" cy="13915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3922FFF0-9D5F-7846-B404-F5D4355E11A6}"/>
                </a:ext>
              </a:extLst>
            </p:cNvPr>
            <p:cNvCxnSpPr>
              <a:cxnSpLocks/>
              <a:stCxn id="38" idx="0"/>
              <a:endCxn id="41" idx="2"/>
            </p:cNvCxnSpPr>
            <p:nvPr/>
          </p:nvCxnSpPr>
          <p:spPr>
            <a:xfrm rot="16200000" flipV="1">
              <a:off x="7307861" y="4054517"/>
              <a:ext cx="395308" cy="3912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66206A-F9A5-F64F-A401-A0E0C1091B64}"/>
                </a:ext>
              </a:extLst>
            </p:cNvPr>
            <p:cNvSpPr/>
            <p:nvPr/>
          </p:nvSpPr>
          <p:spPr>
            <a:xfrm>
              <a:off x="7184167" y="3629938"/>
              <a:ext cx="251422" cy="42256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1816FE4-9A4C-2647-9942-CBB2461A4D93}"/>
                </a:ext>
              </a:extLst>
            </p:cNvPr>
            <p:cNvSpPr/>
            <p:nvPr/>
          </p:nvSpPr>
          <p:spPr>
            <a:xfrm>
              <a:off x="7730650" y="3623551"/>
              <a:ext cx="219304" cy="42256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3AC5E45-DF6B-124A-972F-60332AB21ADF}"/>
              </a:ext>
            </a:extLst>
          </p:cNvPr>
          <p:cNvGrpSpPr/>
          <p:nvPr/>
        </p:nvGrpSpPr>
        <p:grpSpPr>
          <a:xfrm>
            <a:off x="315876" y="2424678"/>
            <a:ext cx="2110355" cy="1635624"/>
            <a:chOff x="315876" y="2424678"/>
            <a:chExt cx="2110355" cy="16356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81EA1A-693D-B14F-899E-370D01566DC7}"/>
                </a:ext>
              </a:extLst>
            </p:cNvPr>
            <p:cNvSpPr txBox="1"/>
            <p:nvPr/>
          </p:nvSpPr>
          <p:spPr>
            <a:xfrm>
              <a:off x="315876" y="2424678"/>
              <a:ext cx="11015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Most </a:t>
              </a:r>
            </a:p>
            <a:p>
              <a:pPr algn="ctr"/>
              <a:r>
                <a:rPr lang="en-US" dirty="0"/>
                <a:t>Significant</a:t>
              </a:r>
            </a:p>
            <a:p>
              <a:pPr algn="ctr"/>
              <a:r>
                <a:rPr lang="en-US" dirty="0"/>
                <a:t>Byte (MSB)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BCC1742F-6ED0-B240-AE14-57BE81739E1E}"/>
                </a:ext>
              </a:extLst>
            </p:cNvPr>
            <p:cNvSpPr/>
            <p:nvPr/>
          </p:nvSpPr>
          <p:spPr>
            <a:xfrm>
              <a:off x="507166" y="3637740"/>
              <a:ext cx="1919065" cy="422562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Curved Connector 59">
              <a:extLst>
                <a:ext uri="{FF2B5EF4-FFF2-40B4-BE49-F238E27FC236}">
                  <a16:creationId xmlns:a16="http://schemas.microsoft.com/office/drawing/2014/main" id="{C3F189DC-737B-D24C-BCD8-5897A71A8BFA}"/>
                </a:ext>
              </a:extLst>
            </p:cNvPr>
            <p:cNvCxnSpPr>
              <a:cxnSpLocks/>
              <a:stCxn id="9" idx="2"/>
              <a:endCxn id="59" idx="0"/>
            </p:cNvCxnSpPr>
            <p:nvPr/>
          </p:nvCxnSpPr>
          <p:spPr>
            <a:xfrm rot="16200000" flipH="1">
              <a:off x="929484" y="3100525"/>
              <a:ext cx="474398" cy="600031"/>
            </a:xfrm>
            <a:prstGeom prst="curvedConnector3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1F5A54-4259-B747-A7A3-658ED2A0C4A6}"/>
              </a:ext>
            </a:extLst>
          </p:cNvPr>
          <p:cNvGrpSpPr/>
          <p:nvPr/>
        </p:nvGrpSpPr>
        <p:grpSpPr>
          <a:xfrm>
            <a:off x="342066" y="3662885"/>
            <a:ext cx="1598515" cy="1366927"/>
            <a:chOff x="6983426" y="3629938"/>
            <a:chExt cx="1598515" cy="13669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9B1233-1771-3A45-A541-BCB0A6D8DB0D}"/>
                </a:ext>
              </a:extLst>
            </p:cNvPr>
            <p:cNvSpPr txBox="1"/>
            <p:nvPr/>
          </p:nvSpPr>
          <p:spPr>
            <a:xfrm>
              <a:off x="6983426" y="4473645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Most Significant</a:t>
              </a:r>
            </a:p>
            <a:p>
              <a:r>
                <a:rPr lang="en-US" dirty="0"/>
                <a:t>Bit position (</a:t>
              </a:r>
              <a:r>
                <a:rPr lang="en-US" dirty="0" err="1"/>
                <a:t>MSb</a:t>
              </a:r>
              <a:r>
                <a:rPr lang="en-US" dirty="0"/>
                <a:t>)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9D7B833A-4600-744E-B3E1-402504079AF1}"/>
                </a:ext>
              </a:extLst>
            </p:cNvPr>
            <p:cNvCxnSpPr>
              <a:cxnSpLocks/>
              <a:stCxn id="28" idx="0"/>
              <a:endCxn id="31" idx="2"/>
            </p:cNvCxnSpPr>
            <p:nvPr/>
          </p:nvCxnSpPr>
          <p:spPr>
            <a:xfrm rot="16200000" flipV="1">
              <a:off x="7335709" y="4026670"/>
              <a:ext cx="421145" cy="47280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590B337-7F5A-EE4F-98F8-B62F7DA903AB}"/>
                </a:ext>
              </a:extLst>
            </p:cNvPr>
            <p:cNvSpPr/>
            <p:nvPr/>
          </p:nvSpPr>
          <p:spPr>
            <a:xfrm>
              <a:off x="7184167" y="3629938"/>
              <a:ext cx="251422" cy="422562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F4E579-C2C4-1D41-82B1-99B6BC28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Helpful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4498F-0227-5442-BEF4-6025E9DD0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1" y="1448478"/>
            <a:ext cx="5629610" cy="25449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Muli"/>
            </a:pPr>
            <a:r>
              <a:rPr lang="en-US" sz="2000" b="1" i="1" dirty="0">
                <a:latin typeface="Muli"/>
                <a:ea typeface="Muli"/>
                <a:cs typeface="Muli"/>
                <a:sym typeface="Muli"/>
              </a:rPr>
              <a:t>Binary (base 2/radix 2)</a:t>
            </a:r>
            <a:r>
              <a:rPr lang="en-US" sz="2000" b="1" dirty="0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-US" sz="2000" dirty="0">
                <a:latin typeface="Muli"/>
                <a:ea typeface="Muli"/>
                <a:cs typeface="Muli"/>
                <a:sym typeface="Muli"/>
              </a:rPr>
              <a:t>is a representation of data or information using only 0’s and 1’s.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C589-DB59-4040-B1E9-CF357A9127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53A9A37-11D1-C04A-8B48-B3BC0331ACE6}"/>
              </a:ext>
            </a:extLst>
          </p:cNvPr>
          <p:cNvGrpSpPr/>
          <p:nvPr/>
        </p:nvGrpSpPr>
        <p:grpSpPr>
          <a:xfrm>
            <a:off x="7602336" y="1737647"/>
            <a:ext cx="1195279" cy="1909711"/>
            <a:chOff x="7602336" y="1737647"/>
            <a:chExt cx="1195279" cy="19097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955D04-99BD-F44A-B908-41963B4559F0}"/>
                </a:ext>
              </a:extLst>
            </p:cNvPr>
            <p:cNvSpPr txBox="1"/>
            <p:nvPr/>
          </p:nvSpPr>
          <p:spPr>
            <a:xfrm>
              <a:off x="7745724" y="1737647"/>
              <a:ext cx="105189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Least </a:t>
              </a:r>
            </a:p>
            <a:p>
              <a:pPr algn="ctr"/>
              <a:r>
                <a:rPr lang="en-US" dirty="0"/>
                <a:t>Significant</a:t>
              </a:r>
            </a:p>
            <a:p>
              <a:pPr algn="ctr"/>
              <a:r>
                <a:rPr lang="en-US" dirty="0"/>
                <a:t>Byte (LSB)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BC92C2AB-F4BC-104C-A6B4-98822B42B686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5400000">
              <a:off x="7351480" y="2727167"/>
              <a:ext cx="1171047" cy="669335"/>
            </a:xfrm>
            <a:prstGeom prst="curvedConnector3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9758B4-C695-7648-8A35-19EAE45E9F6D}"/>
              </a:ext>
            </a:extLst>
          </p:cNvPr>
          <p:cNvSpPr txBox="1"/>
          <p:nvPr/>
        </p:nvSpPr>
        <p:spPr>
          <a:xfrm>
            <a:off x="4891496" y="240703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Byte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FF7DA5-8AFA-D44E-9A59-3BC5D10101D1}"/>
              </a:ext>
            </a:extLst>
          </p:cNvPr>
          <p:cNvGrpSpPr/>
          <p:nvPr/>
        </p:nvGrpSpPr>
        <p:grpSpPr>
          <a:xfrm>
            <a:off x="464946" y="2714813"/>
            <a:ext cx="8113118" cy="1437658"/>
            <a:chOff x="464946" y="2714813"/>
            <a:chExt cx="8113118" cy="1437658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DF700A2-1F64-6C40-8312-9693210363C4}"/>
                </a:ext>
              </a:extLst>
            </p:cNvPr>
            <p:cNvSpPr/>
            <p:nvPr/>
          </p:nvSpPr>
          <p:spPr>
            <a:xfrm>
              <a:off x="2522134" y="3647356"/>
              <a:ext cx="1919065" cy="422562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D0494862-1607-1A4C-B35C-FF678988EE3F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rot="5400000">
              <a:off x="3856245" y="2340235"/>
              <a:ext cx="932544" cy="168169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4EFCF3-F6EB-504D-9F71-A7FCA11F0D39}"/>
                </a:ext>
              </a:extLst>
            </p:cNvPr>
            <p:cNvSpPr txBox="1"/>
            <p:nvPr/>
          </p:nvSpPr>
          <p:spPr>
            <a:xfrm>
              <a:off x="464946" y="3567696"/>
              <a:ext cx="81131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0011 0011 1010 1101 1010 0000 0110 1101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44B9D8D2-CF8D-AB43-8553-0BFE75E8E91C}"/>
              </a:ext>
            </a:extLst>
          </p:cNvPr>
          <p:cNvSpPr/>
          <p:nvPr/>
        </p:nvSpPr>
        <p:spPr>
          <a:xfrm>
            <a:off x="5163671" y="2732442"/>
            <a:ext cx="1678193" cy="935915"/>
          </a:xfrm>
          <a:custGeom>
            <a:avLst/>
            <a:gdLst>
              <a:gd name="connsiteX0" fmla="*/ 0 w 1914861"/>
              <a:gd name="connsiteY0" fmla="*/ 0 h 892885"/>
              <a:gd name="connsiteX1" fmla="*/ 688489 w 1914861"/>
              <a:gd name="connsiteY1" fmla="*/ 408791 h 892885"/>
              <a:gd name="connsiteX2" fmla="*/ 1484555 w 1914861"/>
              <a:gd name="connsiteY2" fmla="*/ 484094 h 892885"/>
              <a:gd name="connsiteX3" fmla="*/ 1914861 w 1914861"/>
              <a:gd name="connsiteY3" fmla="*/ 892885 h 892885"/>
              <a:gd name="connsiteX0" fmla="*/ 0 w 1678193"/>
              <a:gd name="connsiteY0" fmla="*/ 0 h 935915"/>
              <a:gd name="connsiteX1" fmla="*/ 688489 w 1678193"/>
              <a:gd name="connsiteY1" fmla="*/ 408791 h 935915"/>
              <a:gd name="connsiteX2" fmla="*/ 1484555 w 1678193"/>
              <a:gd name="connsiteY2" fmla="*/ 484094 h 935915"/>
              <a:gd name="connsiteX3" fmla="*/ 1678193 w 1678193"/>
              <a:gd name="connsiteY3" fmla="*/ 935915 h 935915"/>
              <a:gd name="connsiteX0" fmla="*/ 0 w 1678193"/>
              <a:gd name="connsiteY0" fmla="*/ 0 h 935915"/>
              <a:gd name="connsiteX1" fmla="*/ 688489 w 1678193"/>
              <a:gd name="connsiteY1" fmla="*/ 408791 h 935915"/>
              <a:gd name="connsiteX2" fmla="*/ 1290917 w 1678193"/>
              <a:gd name="connsiteY2" fmla="*/ 559398 h 935915"/>
              <a:gd name="connsiteX3" fmla="*/ 1678193 w 1678193"/>
              <a:gd name="connsiteY3" fmla="*/ 935915 h 935915"/>
              <a:gd name="connsiteX0" fmla="*/ 0 w 1678193"/>
              <a:gd name="connsiteY0" fmla="*/ 0 h 935915"/>
              <a:gd name="connsiteX1" fmla="*/ 688489 w 1678193"/>
              <a:gd name="connsiteY1" fmla="*/ 408791 h 935915"/>
              <a:gd name="connsiteX2" fmla="*/ 1430766 w 1678193"/>
              <a:gd name="connsiteY2" fmla="*/ 559398 h 935915"/>
              <a:gd name="connsiteX3" fmla="*/ 1678193 w 1678193"/>
              <a:gd name="connsiteY3" fmla="*/ 935915 h 935915"/>
              <a:gd name="connsiteX0" fmla="*/ 0 w 1678193"/>
              <a:gd name="connsiteY0" fmla="*/ 0 h 935915"/>
              <a:gd name="connsiteX1" fmla="*/ 688489 w 1678193"/>
              <a:gd name="connsiteY1" fmla="*/ 408791 h 935915"/>
              <a:gd name="connsiteX2" fmla="*/ 1204855 w 1678193"/>
              <a:gd name="connsiteY2" fmla="*/ 602429 h 935915"/>
              <a:gd name="connsiteX3" fmla="*/ 1678193 w 1678193"/>
              <a:gd name="connsiteY3" fmla="*/ 935915 h 935915"/>
              <a:gd name="connsiteX0" fmla="*/ 0 w 1678193"/>
              <a:gd name="connsiteY0" fmla="*/ 0 h 935915"/>
              <a:gd name="connsiteX1" fmla="*/ 494852 w 1678193"/>
              <a:gd name="connsiteY1" fmla="*/ 419549 h 935915"/>
              <a:gd name="connsiteX2" fmla="*/ 1204855 w 1678193"/>
              <a:gd name="connsiteY2" fmla="*/ 602429 h 935915"/>
              <a:gd name="connsiteX3" fmla="*/ 1678193 w 1678193"/>
              <a:gd name="connsiteY3" fmla="*/ 935915 h 9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93" h="935915">
                <a:moveTo>
                  <a:pt x="0" y="0"/>
                </a:moveTo>
                <a:cubicBezTo>
                  <a:pt x="220531" y="164054"/>
                  <a:pt x="294043" y="319144"/>
                  <a:pt x="494852" y="419549"/>
                </a:cubicBezTo>
                <a:cubicBezTo>
                  <a:pt x="695661" y="519954"/>
                  <a:pt x="1000460" y="521747"/>
                  <a:pt x="1204855" y="602429"/>
                </a:cubicBezTo>
                <a:cubicBezTo>
                  <a:pt x="1409250" y="683111"/>
                  <a:pt x="1565237" y="771860"/>
                  <a:pt x="1678193" y="935915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E579-C2C4-1D41-82B1-99B6BC28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Helpful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4498F-0227-5442-BEF4-6025E9DD0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1" y="1448478"/>
            <a:ext cx="5629610" cy="25449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Muli"/>
            </a:pPr>
            <a:r>
              <a:rPr lang="en-US" sz="2000" b="1" i="1" dirty="0">
                <a:latin typeface="Muli"/>
                <a:ea typeface="Muli"/>
                <a:cs typeface="Muli"/>
              </a:rPr>
              <a:t>Binary (base 2/radix 2) </a:t>
            </a:r>
            <a:r>
              <a:rPr lang="en-US" sz="2000" dirty="0">
                <a:latin typeface="Muli"/>
                <a:ea typeface="Muli"/>
                <a:cs typeface="Muli"/>
              </a:rPr>
              <a:t>is a representation of data or information using only 0’s and 1’s.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DC589-DB59-4040-B1E9-CF357A9127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995193-6AB5-9D46-926C-ABCD0C169D03}"/>
              </a:ext>
            </a:extLst>
          </p:cNvPr>
          <p:cNvGrpSpPr/>
          <p:nvPr/>
        </p:nvGrpSpPr>
        <p:grpSpPr>
          <a:xfrm>
            <a:off x="6503437" y="2764132"/>
            <a:ext cx="1059822" cy="1316179"/>
            <a:chOff x="6503437" y="2764132"/>
            <a:chExt cx="1059822" cy="13161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D4F6E01-F2C0-F547-AEA8-211936D9B59A}"/>
                </a:ext>
              </a:extLst>
            </p:cNvPr>
            <p:cNvSpPr/>
            <p:nvPr/>
          </p:nvSpPr>
          <p:spPr>
            <a:xfrm>
              <a:off x="6503437" y="3657749"/>
              <a:ext cx="991827" cy="422562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29F621-BCEC-DE43-8D8C-7419674E0EA4}"/>
                </a:ext>
              </a:extLst>
            </p:cNvPr>
            <p:cNvSpPr txBox="1"/>
            <p:nvPr/>
          </p:nvSpPr>
          <p:spPr>
            <a:xfrm>
              <a:off x="6768763" y="2764132"/>
              <a:ext cx="794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Nibble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1B2EED59-B6CD-F74A-A0F7-B0BA835FAC34}"/>
                </a:ext>
              </a:extLst>
            </p:cNvPr>
            <p:cNvCxnSpPr>
              <a:cxnSpLocks/>
              <a:stCxn id="19" idx="2"/>
              <a:endCxn id="18" idx="0"/>
            </p:cNvCxnSpPr>
            <p:nvPr/>
          </p:nvCxnSpPr>
          <p:spPr>
            <a:xfrm rot="5400000">
              <a:off x="6789761" y="3281499"/>
              <a:ext cx="585840" cy="166660"/>
            </a:xfrm>
            <a:prstGeom prst="curvedConnector3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B65143-815A-E84E-9C94-3B8B2CBF9484}"/>
              </a:ext>
            </a:extLst>
          </p:cNvPr>
          <p:cNvGrpSpPr/>
          <p:nvPr/>
        </p:nvGrpSpPr>
        <p:grpSpPr>
          <a:xfrm>
            <a:off x="506511" y="3899617"/>
            <a:ext cx="8022152" cy="825141"/>
            <a:chOff x="506511" y="3899617"/>
            <a:chExt cx="8022152" cy="825141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C5FF08EE-63C1-7243-9E05-443D16061591}"/>
                </a:ext>
              </a:extLst>
            </p:cNvPr>
            <p:cNvSpPr/>
            <p:nvPr/>
          </p:nvSpPr>
          <p:spPr>
            <a:xfrm rot="5400000">
              <a:off x="4233272" y="172856"/>
              <a:ext cx="568629" cy="8022152"/>
            </a:xfrm>
            <a:prstGeom prst="rightBrac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07BCD5-5825-5145-AEAD-6A021C7DA5F5}"/>
                </a:ext>
              </a:extLst>
            </p:cNvPr>
            <p:cNvSpPr txBox="1"/>
            <p:nvPr/>
          </p:nvSpPr>
          <p:spPr>
            <a:xfrm>
              <a:off x="4192282" y="4416981"/>
              <a:ext cx="609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Word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C155E-8FC6-324C-A15B-469D157A2584}"/>
              </a:ext>
            </a:extLst>
          </p:cNvPr>
          <p:cNvGrpSpPr/>
          <p:nvPr/>
        </p:nvGrpSpPr>
        <p:grpSpPr>
          <a:xfrm>
            <a:off x="561975" y="2747742"/>
            <a:ext cx="3879395" cy="1332569"/>
            <a:chOff x="561975" y="2747742"/>
            <a:chExt cx="3879395" cy="13325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955D04-99BD-F44A-B908-41963B4559F0}"/>
                </a:ext>
              </a:extLst>
            </p:cNvPr>
            <p:cNvSpPr txBox="1"/>
            <p:nvPr/>
          </p:nvSpPr>
          <p:spPr>
            <a:xfrm>
              <a:off x="1444871" y="2747742"/>
              <a:ext cx="9780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Half Word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BC92C2AB-F4BC-104C-A6B4-98822B42B686}"/>
                </a:ext>
              </a:extLst>
            </p:cNvPr>
            <p:cNvCxnSpPr>
              <a:cxnSpLocks/>
              <a:stCxn id="11" idx="2"/>
              <a:endCxn id="24" idx="0"/>
            </p:cNvCxnSpPr>
            <p:nvPr/>
          </p:nvCxnSpPr>
          <p:spPr>
            <a:xfrm rot="16200000" flipH="1">
              <a:off x="1916679" y="3072755"/>
              <a:ext cx="602230" cy="56775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516EB1-7FAC-F04C-B6D0-B95D9F258757}"/>
                </a:ext>
              </a:extLst>
            </p:cNvPr>
            <p:cNvSpPr/>
            <p:nvPr/>
          </p:nvSpPr>
          <p:spPr>
            <a:xfrm>
              <a:off x="561975" y="3657749"/>
              <a:ext cx="3879395" cy="42256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87815D-C878-304D-9EB7-974C755AD373}"/>
              </a:ext>
            </a:extLst>
          </p:cNvPr>
          <p:cNvSpPr txBox="1"/>
          <p:nvPr/>
        </p:nvSpPr>
        <p:spPr>
          <a:xfrm>
            <a:off x="675023" y="463773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Double Word: 64 bits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4EFCF3-F6EB-504D-9F71-A7FCA11F0D39}"/>
              </a:ext>
            </a:extLst>
          </p:cNvPr>
          <p:cNvSpPr txBox="1"/>
          <p:nvPr/>
        </p:nvSpPr>
        <p:spPr>
          <a:xfrm>
            <a:off x="464946" y="3567696"/>
            <a:ext cx="8214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1011 0011 1010 1101 1010 0000 0110 1101</a:t>
            </a:r>
          </a:p>
        </p:txBody>
      </p:sp>
    </p:spTree>
    <p:extLst>
      <p:ext uri="{BB962C8B-B14F-4D97-AF65-F5344CB8AC3E}">
        <p14:creationId xmlns:p14="http://schemas.microsoft.com/office/powerpoint/2010/main" val="41865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8C7E-A13D-F941-8FEA-5C8668A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Just 1’s and 0’s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83B9B-64C7-0642-96A1-FE2A3434D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 does the byte 1001 0100 mean?</a:t>
            </a:r>
          </a:p>
          <a:p>
            <a:endParaRPr lang="en-US" sz="1800" dirty="0"/>
          </a:p>
          <a:p>
            <a:r>
              <a:rPr lang="en-US" sz="1800" dirty="0"/>
              <a:t>Kind of like asking what does “pie”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C40F4-2A7F-6245-AAB5-7F1FDC3690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BAF81F-BD23-CF47-953D-DFA29642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2671164"/>
            <a:ext cx="1578947" cy="10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EBDDB7-497B-114F-8903-49484193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64" y="2809611"/>
            <a:ext cx="1235269" cy="10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A9AC454-47D8-5F4F-ABCC-EEFCA490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82" y="3547095"/>
            <a:ext cx="1990039" cy="13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8F10B7-D3D1-EA4D-B5CF-5AC59AC5AB7F}"/>
              </a:ext>
            </a:extLst>
          </p:cNvPr>
          <p:cNvGrpSpPr/>
          <p:nvPr/>
        </p:nvGrpSpPr>
        <p:grpSpPr>
          <a:xfrm>
            <a:off x="457257" y="4881890"/>
            <a:ext cx="2093976" cy="261610"/>
            <a:chOff x="0" y="4881890"/>
            <a:chExt cx="2093976" cy="2616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EF5230-7455-E044-9CA0-40F067B1D2E1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Images from: </a:t>
              </a:r>
              <a:r>
                <a:rPr lang="en-US" sz="1050" dirty="0">
                  <a:solidFill>
                    <a:schemeClr val="accent4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D7CFEB-A80B-F245-B0D3-28CBAE835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B2BE3729-615B-9F58-80A2-0056EC9F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610">
            <a:off x="6110295" y="2847793"/>
            <a:ext cx="2606658" cy="16599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0DB27-C7D3-D492-86BE-D2647DA3E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3330177"/>
            <a:ext cx="1196961" cy="15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8C7E-A13D-F941-8FEA-5C8668A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Just 1’s and 0’s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83B9B-64C7-0642-96A1-FE2A3434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457" y="1533216"/>
            <a:ext cx="6032694" cy="3150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dirty="0"/>
              <a:t>So then what does the byte 1001 0100 mean?</a:t>
            </a:r>
          </a:p>
          <a:p>
            <a:pPr lvl="1"/>
            <a:endParaRPr lang="en-US" sz="1800" dirty="0"/>
          </a:p>
          <a:p>
            <a:r>
              <a:rPr lang="en-US" sz="1800" dirty="0"/>
              <a:t>Some possible interpretations:</a:t>
            </a:r>
          </a:p>
          <a:p>
            <a:pPr lvl="1"/>
            <a:r>
              <a:rPr lang="en-US" sz="1800" dirty="0"/>
              <a:t>148	94	20	107	</a:t>
            </a:r>
          </a:p>
          <a:p>
            <a:pPr lvl="1"/>
            <a:r>
              <a:rPr lang="en-US" sz="1800" dirty="0"/>
              <a:t>9.25	4.5x2</a:t>
            </a:r>
            <a:r>
              <a:rPr lang="en-US" sz="1800" baseline="30000" dirty="0"/>
              <a:t>-3</a:t>
            </a:r>
          </a:p>
          <a:p>
            <a:pPr lvl="1"/>
            <a:r>
              <a:rPr lang="en-US" sz="1800" dirty="0"/>
              <a:t>‘m’				</a:t>
            </a:r>
          </a:p>
          <a:p>
            <a:pPr lvl="1"/>
            <a:r>
              <a:rPr lang="en-US" sz="1800" dirty="0"/>
              <a:t>A medium dark grey</a:t>
            </a:r>
          </a:p>
          <a:p>
            <a:pPr lvl="1"/>
            <a:r>
              <a:rPr lang="en-US" sz="1800" dirty="0"/>
              <a:t>An instruction the computer to perform an addition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C40F4-2A7F-6245-AAB5-7F1FDC3690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7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8C7E-A13D-F941-8FEA-5C8668AA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5582500" cy="645300"/>
          </a:xfrm>
        </p:spPr>
        <p:txBody>
          <a:bodyPr/>
          <a:lstStyle/>
          <a:p>
            <a:r>
              <a:rPr lang="en-US" sz="2800" dirty="0"/>
              <a:t>It’s Really is All Just 1’s and 0’s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83B9B-64C7-0642-96A1-FE2A3434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456" y="1281289"/>
            <a:ext cx="6104229" cy="31507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Come on… Just tell me… what does the byte 1001 0100  actually mean?!?!?</a:t>
            </a:r>
          </a:p>
          <a:p>
            <a:pPr lvl="1"/>
            <a:r>
              <a:rPr lang="en-US" sz="1800" dirty="0"/>
              <a:t>Depends on the </a:t>
            </a:r>
            <a:r>
              <a:rPr lang="en-US" sz="1800" i="1" dirty="0"/>
              <a:t>representation</a:t>
            </a:r>
            <a:r>
              <a:rPr lang="en-US" sz="1800" dirty="0"/>
              <a:t> we use to interpret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C40F4-2A7F-6245-AAB5-7F1FDC3690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3BF85D-D2C4-654D-B2BC-5185D8BB0077}"/>
              </a:ext>
            </a:extLst>
          </p:cNvPr>
          <p:cNvSpPr txBox="1">
            <a:spLocks/>
          </p:cNvSpPr>
          <p:nvPr/>
        </p:nvSpPr>
        <p:spPr bwMode="auto">
          <a:xfrm>
            <a:off x="2103604" y="2389446"/>
            <a:ext cx="3289494" cy="25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1750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sz="1400"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r>
              <a:rPr lang="en-US" kern="0" dirty="0"/>
              <a:t>Non-Negative Integers</a:t>
            </a:r>
          </a:p>
          <a:p>
            <a:pPr lvl="1"/>
            <a:r>
              <a:rPr lang="en-US" kern="0" dirty="0"/>
              <a:t>Unsigned Binary</a:t>
            </a:r>
          </a:p>
          <a:p>
            <a:pPr lvl="1"/>
            <a:r>
              <a:rPr lang="en-US" kern="0" dirty="0"/>
              <a:t>Binary Coded Decimal</a:t>
            </a:r>
          </a:p>
          <a:p>
            <a:r>
              <a:rPr lang="en-US" kern="0" dirty="0"/>
              <a:t>Signed Integers</a:t>
            </a:r>
          </a:p>
          <a:p>
            <a:pPr lvl="1"/>
            <a:r>
              <a:rPr lang="en-US" kern="0" dirty="0"/>
              <a:t>Sign Magnitude</a:t>
            </a:r>
          </a:p>
          <a:p>
            <a:pPr lvl="1"/>
            <a:r>
              <a:rPr lang="en-US" kern="0" dirty="0"/>
              <a:t>Two’s Complement</a:t>
            </a:r>
          </a:p>
          <a:p>
            <a:r>
              <a:rPr lang="en-US" kern="0" dirty="0"/>
              <a:t>Decimal Numbers</a:t>
            </a:r>
          </a:p>
          <a:p>
            <a:pPr lvl="1"/>
            <a:r>
              <a:rPr lang="en-US" kern="0" dirty="0"/>
              <a:t>Fixed Point</a:t>
            </a:r>
          </a:p>
          <a:p>
            <a:pPr lvl="1"/>
            <a:r>
              <a:rPr lang="en-US" kern="0" dirty="0"/>
              <a:t>Floating Point</a:t>
            </a:r>
          </a:p>
          <a:p>
            <a:pPr lvl="1"/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8F8385-49AA-1542-9CB8-FAA296378CB8}"/>
              </a:ext>
            </a:extLst>
          </p:cNvPr>
          <p:cNvSpPr txBox="1">
            <a:spLocks/>
          </p:cNvSpPr>
          <p:nvPr/>
        </p:nvSpPr>
        <p:spPr>
          <a:xfrm>
            <a:off x="4991398" y="2390256"/>
            <a:ext cx="3079586" cy="25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457200" lvl="0" indent="-317500" eaLnBrk="1" hangingPunct="1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 kern="0">
                <a:solidFill>
                  <a:srgbClr val="174769"/>
                </a:solidFill>
                <a:latin typeface="Muli"/>
                <a:ea typeface="Muli"/>
                <a:cs typeface="Muli"/>
              </a:defRPr>
            </a:lvl1pPr>
            <a:lvl2pPr marL="914400" lvl="1" indent="-31750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￭"/>
              <a:defRPr kern="0">
                <a:latin typeface="Muli"/>
                <a:ea typeface="Muli"/>
                <a:cs typeface="Muli"/>
              </a:defRPr>
            </a:lvl2pPr>
            <a:lvl3pPr marL="1371600" lvl="2" indent="-31750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</a:defRPr>
            </a:lvl3pPr>
            <a:lvl4pPr marL="1828800" lvl="3" indent="-31750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</a:defRPr>
            </a:lvl4pPr>
            <a:lvl5pPr marL="2286000" lvl="4" indent="-317500" eaLnBrk="1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</a:defRPr>
            </a:lvl5pPr>
            <a:lvl6pPr marL="2743200" marR="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b="0" i="0" u="none" strike="noStrike" cap="none">
                <a:latin typeface="Muli"/>
                <a:ea typeface="Muli"/>
                <a:cs typeface="Muli"/>
              </a:defRPr>
            </a:lvl6pPr>
            <a:lvl7pPr marL="3200400" marR="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  <a:defRPr b="0" i="0" u="none" strike="noStrike" cap="none">
                <a:latin typeface="Muli"/>
                <a:ea typeface="Muli"/>
                <a:cs typeface="Muli"/>
              </a:defRPr>
            </a:lvl7pPr>
            <a:lvl8pPr marL="3657600" marR="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○"/>
              <a:defRPr b="0" i="0" u="none" strike="noStrike" cap="none">
                <a:latin typeface="Muli"/>
                <a:ea typeface="Muli"/>
                <a:cs typeface="Muli"/>
              </a:defRPr>
            </a:lvl8pPr>
            <a:lvl9pPr marL="4114800" marR="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  <a:defRPr b="0" i="0" u="none" strike="noStrike" cap="none">
                <a:latin typeface="Muli"/>
                <a:ea typeface="Muli"/>
                <a:cs typeface="Muli"/>
              </a:defRPr>
            </a:lvl9pPr>
          </a:lstStyle>
          <a:p>
            <a:r>
              <a:rPr lang="en-US" dirty="0"/>
              <a:t>Text Data</a:t>
            </a:r>
          </a:p>
          <a:p>
            <a:pPr lvl="1"/>
            <a:r>
              <a:rPr lang="en-US" dirty="0"/>
              <a:t>EBCDIC</a:t>
            </a:r>
          </a:p>
          <a:p>
            <a:pPr lvl="1"/>
            <a:r>
              <a:rPr lang="en-US" dirty="0"/>
              <a:t>ASCII</a:t>
            </a:r>
          </a:p>
          <a:p>
            <a:pPr lvl="1"/>
            <a:r>
              <a:rPr lang="en-US" dirty="0"/>
              <a:t>Unicode</a:t>
            </a:r>
          </a:p>
          <a:p>
            <a:r>
              <a:rPr lang="en-US" dirty="0"/>
              <a:t>Colors</a:t>
            </a:r>
          </a:p>
          <a:p>
            <a:pPr lvl="1"/>
            <a:r>
              <a:rPr lang="en-US" dirty="0"/>
              <a:t>RGB </a:t>
            </a:r>
          </a:p>
          <a:p>
            <a:pPr lvl="1"/>
            <a:r>
              <a:rPr lang="en-US" dirty="0"/>
              <a:t>CMYK</a:t>
            </a:r>
          </a:p>
          <a:p>
            <a:pPr lvl="1"/>
            <a:r>
              <a:rPr lang="en-US" dirty="0"/>
              <a:t>HSV</a:t>
            </a:r>
          </a:p>
          <a:p>
            <a:r>
              <a:rPr lang="en-US" dirty="0"/>
              <a:t>Instructions</a:t>
            </a:r>
          </a:p>
          <a:p>
            <a:pPr lvl="1"/>
            <a:r>
              <a:rPr lang="en-US" dirty="0"/>
              <a:t>Processor dependent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5F155D-EF1A-0B4E-9B32-CBC48A4F2941}"/>
              </a:ext>
            </a:extLst>
          </p:cNvPr>
          <p:cNvSpPr/>
          <p:nvPr/>
        </p:nvSpPr>
        <p:spPr>
          <a:xfrm>
            <a:off x="2555674" y="2486025"/>
            <a:ext cx="2263976" cy="790575"/>
          </a:xfrm>
          <a:prstGeom prst="roundRect">
            <a:avLst/>
          </a:prstGeom>
          <a:solidFill>
            <a:srgbClr val="00B0F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8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306B-09E1-A448-A10F-E37177F0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050" y="172563"/>
            <a:ext cx="4944300" cy="645300"/>
          </a:xfrm>
        </p:spPr>
        <p:txBody>
          <a:bodyPr/>
          <a:lstStyle/>
          <a:p>
            <a:r>
              <a:rPr lang="en-US" sz="3200" dirty="0"/>
              <a:t>Making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281F-B595-C341-BDC8-D9CE470C07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94DC1F-6A82-A54F-B57A-7450E2D54A3A}"/>
              </a:ext>
            </a:extLst>
          </p:cNvPr>
          <p:cNvGrpSpPr/>
          <p:nvPr/>
        </p:nvGrpSpPr>
        <p:grpSpPr>
          <a:xfrm>
            <a:off x="712582" y="1279279"/>
            <a:ext cx="2790596" cy="1802353"/>
            <a:chOff x="26111" y="1738913"/>
            <a:chExt cx="2790596" cy="18023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49DB5-8927-F74F-9BED-1254B18C440D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Using 0, 1 or 2 of each coin make a total of 54 cents.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C67EDA-D336-3B4F-AEE3-599A8303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C578C-5B21-C540-9E19-4B16049B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46" y="2297452"/>
            <a:ext cx="533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DB0DA-75F2-704B-866D-AA62CF798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93" y="2259352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312C8C-57A3-5949-9291-C350333F6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841" y="2233952"/>
            <a:ext cx="660400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85D547-8D8E-8B45-81F2-8CBDC17D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789" y="2259352"/>
            <a:ext cx="6223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3253B-A632-D545-806E-2578D50D1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437" y="2202202"/>
            <a:ext cx="736600" cy="723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574BB-9218-5844-9E35-15057A868008}"/>
              </a:ext>
            </a:extLst>
          </p:cNvPr>
          <p:cNvGrpSpPr/>
          <p:nvPr/>
        </p:nvGrpSpPr>
        <p:grpSpPr>
          <a:xfrm>
            <a:off x="712582" y="3341147"/>
            <a:ext cx="3116759" cy="1802353"/>
            <a:chOff x="26110" y="1738913"/>
            <a:chExt cx="3116759" cy="18023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2D189B-1D45-CB42-AC24-B6CACA5D7925}"/>
                </a:ext>
              </a:extLst>
            </p:cNvPr>
            <p:cNvSpPr txBox="1"/>
            <p:nvPr/>
          </p:nvSpPr>
          <p:spPr>
            <a:xfrm>
              <a:off x="26110" y="2525603"/>
              <a:ext cx="31167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much money does the given “number” represent?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F5CB99-291F-1E49-9F23-43720DE5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049D986-E112-D145-84FE-C6701141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46" y="4373941"/>
            <a:ext cx="533400" cy="533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EDBE2-A29D-3B4C-ABB1-E31472F44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93" y="4335841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BB0DBB-C419-A240-B599-E9259BA9A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841" y="4310441"/>
            <a:ext cx="660400" cy="660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04156A-4D24-2349-847E-8503C4449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789" y="4335841"/>
            <a:ext cx="6223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B409B7-0C99-684B-96FB-16A25409D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437" y="4278691"/>
            <a:ext cx="736600" cy="723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EE31160-AD5A-8D49-9602-1753F314E17B}"/>
              </a:ext>
            </a:extLst>
          </p:cNvPr>
          <p:cNvSpPr txBox="1"/>
          <p:nvPr/>
        </p:nvSpPr>
        <p:spPr>
          <a:xfrm>
            <a:off x="4251157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B29D33-9046-2541-8EFC-AE7662ED608F}"/>
              </a:ext>
            </a:extLst>
          </p:cNvPr>
          <p:cNvSpPr txBox="1"/>
          <p:nvPr/>
        </p:nvSpPr>
        <p:spPr>
          <a:xfrm>
            <a:off x="5323359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BF389-8847-F44B-9B16-2AEEBA23528E}"/>
              </a:ext>
            </a:extLst>
          </p:cNvPr>
          <p:cNvSpPr txBox="1"/>
          <p:nvPr/>
        </p:nvSpPr>
        <p:spPr>
          <a:xfrm>
            <a:off x="6357461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03827E-A4D0-504D-A5E8-932B6502C32F}"/>
              </a:ext>
            </a:extLst>
          </p:cNvPr>
          <p:cNvSpPr txBox="1"/>
          <p:nvPr/>
        </p:nvSpPr>
        <p:spPr>
          <a:xfrm>
            <a:off x="7385213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0A3CA-B299-2345-98EA-2AB865C43793}"/>
              </a:ext>
            </a:extLst>
          </p:cNvPr>
          <p:cNvSpPr txBox="1"/>
          <p:nvPr/>
        </p:nvSpPr>
        <p:spPr>
          <a:xfrm>
            <a:off x="8325433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3AA3A7-0E7F-ED4C-96EE-4C2E0C3B92A3}"/>
              </a:ext>
            </a:extLst>
          </p:cNvPr>
          <p:cNvCxnSpPr>
            <a:cxnSpLocks/>
          </p:cNvCxnSpPr>
          <p:nvPr/>
        </p:nvCxnSpPr>
        <p:spPr>
          <a:xfrm>
            <a:off x="4202066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D4ACE5-BDA5-C745-92E0-C95B6E0BD41D}"/>
              </a:ext>
            </a:extLst>
          </p:cNvPr>
          <p:cNvCxnSpPr>
            <a:cxnSpLocks/>
          </p:cNvCxnSpPr>
          <p:nvPr/>
        </p:nvCxnSpPr>
        <p:spPr>
          <a:xfrm>
            <a:off x="5257837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5A9633-9A0A-714C-A32D-93174636E9B9}"/>
              </a:ext>
            </a:extLst>
          </p:cNvPr>
          <p:cNvCxnSpPr>
            <a:cxnSpLocks/>
          </p:cNvCxnSpPr>
          <p:nvPr/>
        </p:nvCxnSpPr>
        <p:spPr>
          <a:xfrm>
            <a:off x="6324366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4D5A01-06A2-814E-87E8-6A1C9C7D73E5}"/>
              </a:ext>
            </a:extLst>
          </p:cNvPr>
          <p:cNvCxnSpPr>
            <a:cxnSpLocks/>
          </p:cNvCxnSpPr>
          <p:nvPr/>
        </p:nvCxnSpPr>
        <p:spPr>
          <a:xfrm>
            <a:off x="7358621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690744-0F49-CF41-A91A-180E272B00E5}"/>
              </a:ext>
            </a:extLst>
          </p:cNvPr>
          <p:cNvCxnSpPr>
            <a:cxnSpLocks/>
          </p:cNvCxnSpPr>
          <p:nvPr/>
        </p:nvCxnSpPr>
        <p:spPr>
          <a:xfrm>
            <a:off x="8253022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5C1A26-97CA-EC4E-A1D0-BEB208CAEC06}"/>
              </a:ext>
            </a:extLst>
          </p:cNvPr>
          <p:cNvCxnSpPr>
            <a:cxnSpLocks/>
          </p:cNvCxnSpPr>
          <p:nvPr/>
        </p:nvCxnSpPr>
        <p:spPr>
          <a:xfrm>
            <a:off x="4227132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518758-8C23-754D-88EF-FCFA184EEA2F}"/>
              </a:ext>
            </a:extLst>
          </p:cNvPr>
          <p:cNvCxnSpPr>
            <a:cxnSpLocks/>
          </p:cNvCxnSpPr>
          <p:nvPr/>
        </p:nvCxnSpPr>
        <p:spPr>
          <a:xfrm>
            <a:off x="5282903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1A1789-1B3E-E74E-9BA4-1E3E742C503C}"/>
              </a:ext>
            </a:extLst>
          </p:cNvPr>
          <p:cNvCxnSpPr>
            <a:cxnSpLocks/>
          </p:cNvCxnSpPr>
          <p:nvPr/>
        </p:nvCxnSpPr>
        <p:spPr>
          <a:xfrm>
            <a:off x="6349432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D60A38-42B5-0A41-AB62-E45B123ED9F2}"/>
              </a:ext>
            </a:extLst>
          </p:cNvPr>
          <p:cNvCxnSpPr>
            <a:cxnSpLocks/>
          </p:cNvCxnSpPr>
          <p:nvPr/>
        </p:nvCxnSpPr>
        <p:spPr>
          <a:xfrm>
            <a:off x="7383687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90E4E8-F4A1-D440-AD4B-AFFA6D54DE91}"/>
              </a:ext>
            </a:extLst>
          </p:cNvPr>
          <p:cNvCxnSpPr>
            <a:cxnSpLocks/>
          </p:cNvCxnSpPr>
          <p:nvPr/>
        </p:nvCxnSpPr>
        <p:spPr>
          <a:xfrm>
            <a:off x="8278088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81829D-F3D2-814E-91C1-3878D2755497}"/>
              </a:ext>
            </a:extLst>
          </p:cNvPr>
          <p:cNvGrpSpPr/>
          <p:nvPr/>
        </p:nvGrpSpPr>
        <p:grpSpPr>
          <a:xfrm>
            <a:off x="7016798" y="4907341"/>
            <a:ext cx="2093976" cy="253916"/>
            <a:chOff x="0" y="4881890"/>
            <a:chExt cx="2093976" cy="2539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CB13DA-A221-1141-BE69-E5007DFB85AF}"/>
                </a:ext>
              </a:extLst>
            </p:cNvPr>
            <p:cNvSpPr txBox="1"/>
            <p:nvPr/>
          </p:nvSpPr>
          <p:spPr>
            <a:xfrm>
              <a:off x="0" y="4881890"/>
              <a:ext cx="18341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 from: </a:t>
              </a:r>
              <a:r>
                <a:rPr lang="en-US" sz="1050" dirty="0">
                  <a:solidFill>
                    <a:schemeClr val="accent4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5A4468C-3187-5748-957F-1E97D33D4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2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306B-09E1-A448-A10F-E37177F0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050" y="172563"/>
            <a:ext cx="4944300" cy="645300"/>
          </a:xfrm>
        </p:spPr>
        <p:txBody>
          <a:bodyPr/>
          <a:lstStyle/>
          <a:p>
            <a:r>
              <a:rPr lang="en-US" sz="3200" dirty="0"/>
              <a:t>Making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281F-B595-C341-BDC8-D9CE470C073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94DC1F-6A82-A54F-B57A-7450E2D54A3A}"/>
              </a:ext>
            </a:extLst>
          </p:cNvPr>
          <p:cNvGrpSpPr/>
          <p:nvPr/>
        </p:nvGrpSpPr>
        <p:grpSpPr>
          <a:xfrm>
            <a:off x="712582" y="1279279"/>
            <a:ext cx="2790596" cy="1802353"/>
            <a:chOff x="26111" y="1738913"/>
            <a:chExt cx="2790596" cy="18023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49DB5-8927-F74F-9BED-1254B18C440D}"/>
                </a:ext>
              </a:extLst>
            </p:cNvPr>
            <p:cNvSpPr txBox="1"/>
            <p:nvPr/>
          </p:nvSpPr>
          <p:spPr>
            <a:xfrm>
              <a:off x="26111" y="2525603"/>
              <a:ext cx="27905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Using 0, 1 or 2 of each coin make a total of 54 cents.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C67EDA-D336-3B4F-AEE3-599A8303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C578C-5B21-C540-9E19-4B16049B6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46" y="2297452"/>
            <a:ext cx="533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DB0DA-75F2-704B-866D-AA62CF798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93" y="2259352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312C8C-57A3-5949-9291-C350333F6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841" y="2233952"/>
            <a:ext cx="660400" cy="660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85D547-8D8E-8B45-81F2-8CBDC17D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789" y="2259352"/>
            <a:ext cx="6223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23253B-A632-D545-806E-2578D50D13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437" y="2202202"/>
            <a:ext cx="736600" cy="723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E6574BB-9218-5844-9E35-15057A868008}"/>
              </a:ext>
            </a:extLst>
          </p:cNvPr>
          <p:cNvGrpSpPr/>
          <p:nvPr/>
        </p:nvGrpSpPr>
        <p:grpSpPr>
          <a:xfrm>
            <a:off x="712582" y="3341147"/>
            <a:ext cx="3116759" cy="1802353"/>
            <a:chOff x="26110" y="1738913"/>
            <a:chExt cx="3116759" cy="180235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2D189B-1D45-CB42-AC24-B6CACA5D7925}"/>
                </a:ext>
              </a:extLst>
            </p:cNvPr>
            <p:cNvSpPr txBox="1"/>
            <p:nvPr/>
          </p:nvSpPr>
          <p:spPr>
            <a:xfrm>
              <a:off x="26110" y="2525603"/>
              <a:ext cx="31167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much money does the given “number” represent?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F5CB99-291F-1E49-9F23-43720DE5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813" y="1738913"/>
              <a:ext cx="649191" cy="682714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049D986-E112-D145-84FE-C6701141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346" y="4373941"/>
            <a:ext cx="533400" cy="533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EDBE2-A29D-3B4C-ABB1-E31472F44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93" y="4335841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BB0DBB-C419-A240-B599-E9259BA9A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841" y="4310441"/>
            <a:ext cx="660400" cy="660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04156A-4D24-2349-847E-8503C4449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5789" y="4335841"/>
            <a:ext cx="6223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B409B7-0C99-684B-96FB-16A25409D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437" y="4278691"/>
            <a:ext cx="736600" cy="7239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EE31160-AD5A-8D49-9602-1753F314E17B}"/>
              </a:ext>
            </a:extLst>
          </p:cNvPr>
          <p:cNvSpPr txBox="1"/>
          <p:nvPr/>
        </p:nvSpPr>
        <p:spPr>
          <a:xfrm>
            <a:off x="4251157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B29D33-9046-2541-8EFC-AE7662ED608F}"/>
              </a:ext>
            </a:extLst>
          </p:cNvPr>
          <p:cNvSpPr txBox="1"/>
          <p:nvPr/>
        </p:nvSpPr>
        <p:spPr>
          <a:xfrm>
            <a:off x="5323359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BF389-8847-F44B-9B16-2AEEBA23528E}"/>
              </a:ext>
            </a:extLst>
          </p:cNvPr>
          <p:cNvSpPr txBox="1"/>
          <p:nvPr/>
        </p:nvSpPr>
        <p:spPr>
          <a:xfrm>
            <a:off x="6357461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03827E-A4D0-504D-A5E8-932B6502C32F}"/>
              </a:ext>
            </a:extLst>
          </p:cNvPr>
          <p:cNvSpPr txBox="1"/>
          <p:nvPr/>
        </p:nvSpPr>
        <p:spPr>
          <a:xfrm>
            <a:off x="7385213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0A3CA-B299-2345-98EA-2AB865C43793}"/>
              </a:ext>
            </a:extLst>
          </p:cNvPr>
          <p:cNvSpPr txBox="1"/>
          <p:nvPr/>
        </p:nvSpPr>
        <p:spPr>
          <a:xfrm>
            <a:off x="8325433" y="3679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3AA3A7-0E7F-ED4C-96EE-4C2E0C3B92A3}"/>
              </a:ext>
            </a:extLst>
          </p:cNvPr>
          <p:cNvCxnSpPr>
            <a:cxnSpLocks/>
          </p:cNvCxnSpPr>
          <p:nvPr/>
        </p:nvCxnSpPr>
        <p:spPr>
          <a:xfrm>
            <a:off x="4202066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D4ACE5-BDA5-C745-92E0-C95B6E0BD41D}"/>
              </a:ext>
            </a:extLst>
          </p:cNvPr>
          <p:cNvCxnSpPr>
            <a:cxnSpLocks/>
          </p:cNvCxnSpPr>
          <p:nvPr/>
        </p:nvCxnSpPr>
        <p:spPr>
          <a:xfrm>
            <a:off x="5257837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5A9633-9A0A-714C-A32D-93174636E9B9}"/>
              </a:ext>
            </a:extLst>
          </p:cNvPr>
          <p:cNvCxnSpPr>
            <a:cxnSpLocks/>
          </p:cNvCxnSpPr>
          <p:nvPr/>
        </p:nvCxnSpPr>
        <p:spPr>
          <a:xfrm>
            <a:off x="6324366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4D5A01-06A2-814E-87E8-6A1C9C7D73E5}"/>
              </a:ext>
            </a:extLst>
          </p:cNvPr>
          <p:cNvCxnSpPr>
            <a:cxnSpLocks/>
          </p:cNvCxnSpPr>
          <p:nvPr/>
        </p:nvCxnSpPr>
        <p:spPr>
          <a:xfrm>
            <a:off x="7358621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A690744-0F49-CF41-A91A-180E272B00E5}"/>
              </a:ext>
            </a:extLst>
          </p:cNvPr>
          <p:cNvCxnSpPr>
            <a:cxnSpLocks/>
          </p:cNvCxnSpPr>
          <p:nvPr/>
        </p:nvCxnSpPr>
        <p:spPr>
          <a:xfrm>
            <a:off x="8253022" y="424458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5C1A26-97CA-EC4E-A1D0-BEB208CAEC06}"/>
              </a:ext>
            </a:extLst>
          </p:cNvPr>
          <p:cNvCxnSpPr>
            <a:cxnSpLocks/>
          </p:cNvCxnSpPr>
          <p:nvPr/>
        </p:nvCxnSpPr>
        <p:spPr>
          <a:xfrm>
            <a:off x="4227132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F518758-8C23-754D-88EF-FCFA184EEA2F}"/>
              </a:ext>
            </a:extLst>
          </p:cNvPr>
          <p:cNvCxnSpPr>
            <a:cxnSpLocks/>
          </p:cNvCxnSpPr>
          <p:nvPr/>
        </p:nvCxnSpPr>
        <p:spPr>
          <a:xfrm>
            <a:off x="5282903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1A1789-1B3E-E74E-9BA4-1E3E742C503C}"/>
              </a:ext>
            </a:extLst>
          </p:cNvPr>
          <p:cNvCxnSpPr>
            <a:cxnSpLocks/>
          </p:cNvCxnSpPr>
          <p:nvPr/>
        </p:nvCxnSpPr>
        <p:spPr>
          <a:xfrm>
            <a:off x="6349432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D60A38-42B5-0A41-AB62-E45B123ED9F2}"/>
              </a:ext>
            </a:extLst>
          </p:cNvPr>
          <p:cNvCxnSpPr>
            <a:cxnSpLocks/>
          </p:cNvCxnSpPr>
          <p:nvPr/>
        </p:nvCxnSpPr>
        <p:spPr>
          <a:xfrm>
            <a:off x="7383687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90E4E8-F4A1-D440-AD4B-AFFA6D54DE91}"/>
              </a:ext>
            </a:extLst>
          </p:cNvPr>
          <p:cNvCxnSpPr>
            <a:cxnSpLocks/>
          </p:cNvCxnSpPr>
          <p:nvPr/>
        </p:nvCxnSpPr>
        <p:spPr>
          <a:xfrm>
            <a:off x="8278088" y="2159170"/>
            <a:ext cx="44881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82530B-C869-284D-B82A-3DF4CB3E0D97}"/>
              </a:ext>
            </a:extLst>
          </p:cNvPr>
          <p:cNvSpPr txBox="1"/>
          <p:nvPr/>
        </p:nvSpPr>
        <p:spPr>
          <a:xfrm>
            <a:off x="4247226" y="16050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E4374-8CC4-FB43-9F70-373ECC9E8389}"/>
              </a:ext>
            </a:extLst>
          </p:cNvPr>
          <p:cNvSpPr txBox="1"/>
          <p:nvPr/>
        </p:nvSpPr>
        <p:spPr>
          <a:xfrm>
            <a:off x="5319428" y="16050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02A473-994C-854F-AEE5-33BDD37176AF}"/>
              </a:ext>
            </a:extLst>
          </p:cNvPr>
          <p:cNvSpPr txBox="1"/>
          <p:nvPr/>
        </p:nvSpPr>
        <p:spPr>
          <a:xfrm>
            <a:off x="6353530" y="16050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9A22FD-A4D0-1C44-9861-03EF75CCAE15}"/>
              </a:ext>
            </a:extLst>
          </p:cNvPr>
          <p:cNvSpPr txBox="1"/>
          <p:nvPr/>
        </p:nvSpPr>
        <p:spPr>
          <a:xfrm>
            <a:off x="7381282" y="16050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BE7FA6-8EE7-5B4B-96E8-EA95635A29B3}"/>
              </a:ext>
            </a:extLst>
          </p:cNvPr>
          <p:cNvSpPr txBox="1"/>
          <p:nvPr/>
        </p:nvSpPr>
        <p:spPr>
          <a:xfrm>
            <a:off x="8321502" y="160508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FFFB8-E680-3D4F-806B-6F0F8BAF562E}"/>
              </a:ext>
            </a:extLst>
          </p:cNvPr>
          <p:cNvSpPr txBox="1"/>
          <p:nvPr/>
        </p:nvSpPr>
        <p:spPr>
          <a:xfrm>
            <a:off x="2792646" y="3331108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47 Cents </a:t>
            </a:r>
            <a:r>
              <a:rPr lang="en-US" sz="2000" dirty="0">
                <a:solidFill>
                  <a:schemeClr val="tx1"/>
                </a:solidFill>
              </a:rPr>
              <a:t>=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/>
              <a:t>1*20   +  2*10   +   1*5    +    0*2   +   2*1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78347F-C400-E54C-ADC6-126AE431047B}"/>
              </a:ext>
            </a:extLst>
          </p:cNvPr>
          <p:cNvSpPr txBox="1"/>
          <p:nvPr/>
        </p:nvSpPr>
        <p:spPr>
          <a:xfrm>
            <a:off x="2790471" y="1202523"/>
            <a:ext cx="611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54 Cents </a:t>
            </a:r>
            <a:r>
              <a:rPr lang="en-US" sz="2000" dirty="0">
                <a:solidFill>
                  <a:schemeClr val="tx1"/>
                </a:solidFill>
              </a:rPr>
              <a:t>= 2</a:t>
            </a:r>
            <a:r>
              <a:rPr lang="en-US" sz="2000" dirty="0"/>
              <a:t>*20   +  1*10   +   0*5    </a:t>
            </a:r>
            <a:r>
              <a:rPr lang="en-US" sz="2000"/>
              <a:t>+    2*2   </a:t>
            </a:r>
            <a:r>
              <a:rPr lang="en-US" sz="2000" dirty="0"/>
              <a:t>+   0*1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199BD5A-B542-D24F-AB23-2CCB92410433}"/>
              </a:ext>
            </a:extLst>
          </p:cNvPr>
          <p:cNvGrpSpPr/>
          <p:nvPr/>
        </p:nvGrpSpPr>
        <p:grpSpPr>
          <a:xfrm>
            <a:off x="7016798" y="4907341"/>
            <a:ext cx="2093976" cy="253916"/>
            <a:chOff x="0" y="4881890"/>
            <a:chExt cx="2093976" cy="25391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9C2DF5-8809-5446-85AB-A80C65F8732D}"/>
                </a:ext>
              </a:extLst>
            </p:cNvPr>
            <p:cNvSpPr txBox="1"/>
            <p:nvPr/>
          </p:nvSpPr>
          <p:spPr>
            <a:xfrm>
              <a:off x="0" y="4881890"/>
              <a:ext cx="18341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 from: </a:t>
              </a:r>
              <a:r>
                <a:rPr lang="en-US" sz="1050" dirty="0">
                  <a:solidFill>
                    <a:schemeClr val="accent4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BFFAA68-337D-3E41-8F41-CA7DDF67B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853158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1870</TotalTime>
  <Words>3011</Words>
  <Application>Microsoft Macintosh PowerPoint</Application>
  <PresentationFormat>On-screen Show (16:9)</PresentationFormat>
  <Paragraphs>581</Paragraphs>
  <Slides>24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DA1 - Unsigned Binary   Numbers</vt:lpstr>
      <vt:lpstr>Data Abstractions</vt:lpstr>
      <vt:lpstr>Some Helpful Terminology</vt:lpstr>
      <vt:lpstr>Some Helpful Terminology</vt:lpstr>
      <vt:lpstr>It’s All Just 1’s and 0’s</vt:lpstr>
      <vt:lpstr>It’s All Just 1’s and 0’s</vt:lpstr>
      <vt:lpstr>It’s Really is All Just 1’s and 0’s</vt:lpstr>
      <vt:lpstr>Making Change</vt:lpstr>
      <vt:lpstr>Making Change</vt:lpstr>
      <vt:lpstr>Representing Numbers</vt:lpstr>
      <vt:lpstr>Representing Numbers</vt:lpstr>
      <vt:lpstr>Unsigned (non-negative) Numbers</vt:lpstr>
      <vt:lpstr>Unsigned (non-negative) Numbers</vt:lpstr>
      <vt:lpstr>Unsigned Binary to Decimal</vt:lpstr>
      <vt:lpstr>Unsigned Binary to Decimal</vt:lpstr>
      <vt:lpstr>Decimal to Unsigned Binary</vt:lpstr>
      <vt:lpstr>Decimal to Unsigned Binary</vt:lpstr>
      <vt:lpstr>Decimal to Unsigned Binary</vt:lpstr>
      <vt:lpstr>Decimal to Unsigned Binary</vt:lpstr>
      <vt:lpstr>Unsigned Binary Addition</vt:lpstr>
      <vt:lpstr>Binary Addition</vt:lpstr>
      <vt:lpstr>Acknowledgments</vt:lpstr>
      <vt:lpstr>Example: Unsigned Binary to Decimal</vt:lpstr>
      <vt:lpstr>Binary Addition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05 - Non-Negative Binary   Numbers</dc:title>
  <dc:creator>Braught, Grant</dc:creator>
  <cp:lastModifiedBy>Braught, Grant</cp:lastModifiedBy>
  <cp:revision>135</cp:revision>
  <dcterms:created xsi:type="dcterms:W3CDTF">2020-08-24T12:09:50Z</dcterms:created>
  <dcterms:modified xsi:type="dcterms:W3CDTF">2023-02-01T16:06:29Z</dcterms:modified>
</cp:coreProperties>
</file>