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7" r:id="rId1"/>
  </p:sldMasterIdLst>
  <p:notesMasterIdLst>
    <p:notesMasterId r:id="rId27"/>
  </p:notesMasterIdLst>
  <p:sldIdLst>
    <p:sldId id="256" r:id="rId2"/>
    <p:sldId id="316" r:id="rId3"/>
    <p:sldId id="317" r:id="rId4"/>
    <p:sldId id="315" r:id="rId5"/>
    <p:sldId id="318" r:id="rId6"/>
    <p:sldId id="322" r:id="rId7"/>
    <p:sldId id="323" r:id="rId8"/>
    <p:sldId id="293" r:id="rId9"/>
    <p:sldId id="326" r:id="rId10"/>
    <p:sldId id="295" r:id="rId11"/>
    <p:sldId id="296" r:id="rId12"/>
    <p:sldId id="298" r:id="rId13"/>
    <p:sldId id="297" r:id="rId14"/>
    <p:sldId id="300" r:id="rId15"/>
    <p:sldId id="301" r:id="rId16"/>
    <p:sldId id="302" r:id="rId17"/>
    <p:sldId id="299" r:id="rId18"/>
    <p:sldId id="328" r:id="rId19"/>
    <p:sldId id="313" r:id="rId20"/>
    <p:sldId id="289" r:id="rId21"/>
    <p:sldId id="288" r:id="rId22"/>
    <p:sldId id="290" r:id="rId23"/>
    <p:sldId id="321" r:id="rId24"/>
    <p:sldId id="294" r:id="rId25"/>
    <p:sldId id="324" r:id="rId26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CF129D1-CFC4-4525-B9B3-FEDFE205BFE7}">
  <a:tblStyle styleId="{9CF129D1-CFC4-4525-B9B3-FEDFE205BFE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63"/>
    <p:restoredTop sz="82247"/>
  </p:normalViewPr>
  <p:slideViewPr>
    <p:cSldViewPr snapToGrid="0" snapToObjects="1">
      <p:cViewPr varScale="1">
        <p:scale>
          <a:sx n="129" d="100"/>
          <a:sy n="129" d="100"/>
        </p:scale>
        <p:origin x="200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3;n">
            <a:extLst>
              <a:ext uri="{FF2B5EF4-FFF2-40B4-BE49-F238E27FC236}">
                <a16:creationId xmlns:a16="http://schemas.microsoft.com/office/drawing/2014/main" id="{457E33E3-1131-7943-ACA3-ED5E978759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Google Shape;4;n">
            <a:extLst>
              <a:ext uri="{FF2B5EF4-FFF2-40B4-BE49-F238E27FC236}">
                <a16:creationId xmlns:a16="http://schemas.microsoft.com/office/drawing/2014/main" id="{FA42C5B4-DB87-0B40-BC40-E3BE2A2D9A5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Fractional or non-whole numbers</a:t>
            </a:r>
          </a:p>
          <a:p>
            <a:r>
              <a:rPr lang="en-US" dirty="0"/>
              <a:t> - 12.34</a:t>
            </a:r>
          </a:p>
          <a:p>
            <a:r>
              <a:rPr lang="en-US" dirty="0"/>
              <a:t> - 3.14</a:t>
            </a:r>
          </a:p>
          <a:p>
            <a:r>
              <a:rPr lang="en-US" dirty="0"/>
              <a:t> - -29.93</a:t>
            </a:r>
          </a:p>
          <a:p>
            <a:r>
              <a:rPr lang="en-US" dirty="0" err="1"/>
              <a:t>Etc</a:t>
            </a: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9795204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fixed point values serve as the foundation for how computers represent decimal values.</a:t>
            </a:r>
          </a:p>
          <a:p>
            <a:r>
              <a:rPr lang="en-US" dirty="0"/>
              <a:t>  - But to get the full picture we need to do a little more.</a:t>
            </a:r>
          </a:p>
          <a:p>
            <a:r>
              <a:rPr lang="en-US" dirty="0"/>
              <a:t>  - They use something more like scientific notation.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Note the E notation.</a:t>
            </a:r>
          </a:p>
          <a:p>
            <a:r>
              <a:rPr lang="en-US" dirty="0"/>
              <a:t>  - You have probably seen this somewhere along the line.</a:t>
            </a:r>
          </a:p>
          <a:p>
            <a:r>
              <a:rPr lang="en-US" dirty="0"/>
              <a:t>  - but if not…</a:t>
            </a:r>
          </a:p>
          <a:p>
            <a:r>
              <a:rPr lang="en-US" dirty="0"/>
              <a:t>    - The notation E9</a:t>
            </a:r>
          </a:p>
          <a:p>
            <a:r>
              <a:rPr lang="en-US" dirty="0"/>
              <a:t>    - is just a convenient way for the computer to indicate the x10^9</a:t>
            </a:r>
          </a:p>
          <a:p>
            <a:endParaRPr lang="en-US" dirty="0"/>
          </a:p>
          <a:p>
            <a:r>
              <a:rPr lang="en-US" dirty="0"/>
              <a:t>Notice that in scientific notation there are lots of equivalent representations for the same value.</a:t>
            </a:r>
          </a:p>
          <a:p>
            <a:r>
              <a:rPr lang="en-US" dirty="0"/>
              <a:t> - When we move the decimal point we  adjust the exponent up or down accordingly.</a:t>
            </a:r>
          </a:p>
          <a:p>
            <a:r>
              <a:rPr lang="en-US" dirty="0"/>
              <a:t>    - When we move the decimal right it makes the number 10x larger</a:t>
            </a:r>
          </a:p>
          <a:p>
            <a:r>
              <a:rPr lang="en-US" dirty="0"/>
              <a:t>      - So we decrease the exponent by 1.</a:t>
            </a:r>
          </a:p>
          <a:p>
            <a:r>
              <a:rPr lang="en-US" dirty="0"/>
              <a:t>    - When we move the decimal point left it makes the number 10x smaller.</a:t>
            </a:r>
          </a:p>
          <a:p>
            <a:r>
              <a:rPr lang="en-US" dirty="0"/>
              <a:t>      - So we increase the exponent by 1.</a:t>
            </a:r>
          </a:p>
          <a:p>
            <a:endParaRPr lang="en-US" dirty="0"/>
          </a:p>
          <a:p>
            <a:r>
              <a:rPr lang="en-US" dirty="0"/>
              <a:t> - Each position we move the decimal </a:t>
            </a:r>
          </a:p>
          <a:p>
            <a:r>
              <a:rPr lang="en-US" dirty="0"/>
              <a:t>  - is effectively multiplying (move right) or dividing (move left) the number by 10.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- so we decrease or increase the exponent by 1 to compensate for that change.</a:t>
            </a:r>
          </a:p>
          <a:p>
            <a:endParaRPr lang="en-US" dirty="0"/>
          </a:p>
          <a:p>
            <a:r>
              <a:rPr lang="en-US" dirty="0"/>
              <a:t>We can do the exact same thing with binary…</a:t>
            </a:r>
          </a:p>
          <a:p>
            <a:r>
              <a:rPr lang="en-US" dirty="0"/>
              <a:t>  - Shouldn’t be too surprising here that we will parallel base 10 operations again…</a:t>
            </a:r>
          </a:p>
        </p:txBody>
      </p:sp>
    </p:spTree>
    <p:extLst>
      <p:ext uri="{BB962C8B-B14F-4D97-AF65-F5344CB8AC3E}">
        <p14:creationId xmlns:p14="http://schemas.microsoft.com/office/powerpoint/2010/main" val="3167466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Again, we have lots of equivalent representations when we use scientific notation.</a:t>
            </a:r>
          </a:p>
          <a:p>
            <a:r>
              <a:rPr lang="en-US" dirty="0"/>
              <a:t>  - Every move of the binary point is a multiplication (move right) or a division (move left) by 2.</a:t>
            </a:r>
          </a:p>
          <a:p>
            <a:r>
              <a:rPr lang="en-US" dirty="0"/>
              <a:t>  - We adjust the exponent on the 2 to compensate</a:t>
            </a:r>
          </a:p>
          <a:p>
            <a:r>
              <a:rPr lang="en-US" dirty="0"/>
              <a:t>    - If we move the binary point right the value is multiplied by 2</a:t>
            </a:r>
          </a:p>
          <a:p>
            <a:r>
              <a:rPr lang="en-US" dirty="0"/>
              <a:t>      - so we decrease the exponent by 1</a:t>
            </a:r>
          </a:p>
          <a:p>
            <a:r>
              <a:rPr lang="en-US" dirty="0"/>
              <a:t>    - If we move the binary point left, the value is divided by 2</a:t>
            </a:r>
          </a:p>
          <a:p>
            <a:r>
              <a:rPr lang="en-US" dirty="0"/>
              <a:t>      - so we increase the exponent by 1</a:t>
            </a:r>
          </a:p>
          <a:p>
            <a:endParaRPr lang="en-US" dirty="0"/>
          </a:p>
          <a:p>
            <a:r>
              <a:rPr lang="en-US" dirty="0"/>
              <a:t>This representation is called Floating point</a:t>
            </a:r>
          </a:p>
          <a:p>
            <a:r>
              <a:rPr lang="en-US" dirty="0"/>
              <a:t>  - because the point ”floats around”</a:t>
            </a:r>
          </a:p>
          <a:p>
            <a:r>
              <a:rPr lang="en-US" dirty="0"/>
              <a:t>  - this is where the datatype name float comes from in Java and other languages.</a:t>
            </a:r>
          </a:p>
          <a:p>
            <a:r>
              <a:rPr lang="en-US" dirty="0"/>
              <a:t>  - double is just a floating point value that uses twice as many bits as a float.</a:t>
            </a:r>
          </a:p>
          <a:p>
            <a:r>
              <a:rPr lang="en-US" dirty="0"/>
              <a:t>    - i.e. double the number of bits.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5927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Notice that while there are many different ways to write the same number in scientific notation</a:t>
            </a:r>
          </a:p>
          <a:p>
            <a:r>
              <a:rPr lang="en-US" dirty="0"/>
              <a:t>The normalized form is unique.  </a:t>
            </a:r>
          </a:p>
          <a:p>
            <a:r>
              <a:rPr lang="en-US" dirty="0"/>
              <a:t>  - That is, there is only one normalized form for each number.</a:t>
            </a:r>
          </a:p>
          <a:p>
            <a:r>
              <a:rPr lang="en-US" dirty="0"/>
              <a:t>   </a:t>
            </a:r>
          </a:p>
          <a:p>
            <a:r>
              <a:rPr lang="en-US" dirty="0"/>
              <a:t>This uniqueness is critical to representing the value in binary</a:t>
            </a:r>
          </a:p>
          <a:p>
            <a:r>
              <a:rPr lang="en-US" dirty="0"/>
              <a:t>  - Notice, that we can not write the binary point (.)</a:t>
            </a:r>
          </a:p>
          <a:p>
            <a:r>
              <a:rPr lang="en-US" dirty="0"/>
              <a:t>    - Because we can only use 0’s and 1’s.</a:t>
            </a:r>
          </a:p>
          <a:p>
            <a:endParaRPr lang="en-US" dirty="0"/>
          </a:p>
          <a:p>
            <a:r>
              <a:rPr lang="en-US" dirty="0"/>
              <a:t>  - So we need some way to know where the binary point is!</a:t>
            </a:r>
          </a:p>
          <a:p>
            <a:r>
              <a:rPr lang="en-US" dirty="0"/>
              <a:t>    - You might imagine we could just use a 0 or a 1 for the binary point…</a:t>
            </a:r>
          </a:p>
          <a:p>
            <a:r>
              <a:rPr lang="en-US" dirty="0"/>
              <a:t>      - What’s the problem with that?</a:t>
            </a:r>
          </a:p>
          <a:p>
            <a:endParaRPr lang="en-US" dirty="0"/>
          </a:p>
          <a:p>
            <a:r>
              <a:rPr lang="en-US" dirty="0"/>
              <a:t>  - With normalized form we will always know where the binary (or decimal) point is!</a:t>
            </a:r>
          </a:p>
          <a:p>
            <a:r>
              <a:rPr lang="en-US" dirty="0"/>
              <a:t>    - In normalized form, the binary (or decimal) point is always immediately to the right of the first bit (or digit).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5864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going to see how to represent numbers like this one…</a:t>
            </a:r>
          </a:p>
          <a:p>
            <a:r>
              <a:rPr lang="en-US" dirty="0"/>
              <a:t>  - In normalized binary scientific notation using 14 bits.</a:t>
            </a:r>
          </a:p>
          <a:p>
            <a:r>
              <a:rPr lang="en-US" dirty="0"/>
              <a:t>  - In most computers today</a:t>
            </a:r>
          </a:p>
          <a:p>
            <a:r>
              <a:rPr lang="en-US" dirty="0"/>
              <a:t>    - float data types use 32 bits</a:t>
            </a:r>
          </a:p>
          <a:p>
            <a:r>
              <a:rPr lang="en-US" dirty="0"/>
              <a:t>    - double data types use 64 bits</a:t>
            </a:r>
          </a:p>
          <a:p>
            <a:r>
              <a:rPr lang="en-US" dirty="0"/>
              <a:t>    - newer standards also define quadruple and octuple datatypes with 128 or 256 bits.</a:t>
            </a:r>
          </a:p>
          <a:p>
            <a:endParaRPr lang="en-US" dirty="0"/>
          </a:p>
          <a:p>
            <a:r>
              <a:rPr lang="en-US" dirty="0"/>
              <a:t>We do it here using just 14 bits.</a:t>
            </a:r>
          </a:p>
          <a:p>
            <a:r>
              <a:rPr lang="en-US" dirty="0"/>
              <a:t>  - This keep it manageable to do examples by hand.</a:t>
            </a:r>
          </a:p>
          <a:p>
            <a:r>
              <a:rPr lang="en-US" dirty="0"/>
              <a:t>  - All of the concepts are the same as they are in the larger 32 or 64 bit systems.</a:t>
            </a:r>
          </a:p>
          <a:p>
            <a:endParaRPr lang="en-US" dirty="0"/>
          </a:p>
          <a:p>
            <a:r>
              <a:rPr lang="en-US" dirty="0"/>
              <a:t>We divide the 14 bits into fields</a:t>
            </a:r>
          </a:p>
          <a:p>
            <a:r>
              <a:rPr lang="en-US" dirty="0"/>
              <a:t>  - one bit for the sign</a:t>
            </a:r>
          </a:p>
          <a:p>
            <a:r>
              <a:rPr lang="en-US" dirty="0"/>
              <a:t>  - 5 bits to represent the exponent on the 2</a:t>
            </a:r>
          </a:p>
          <a:p>
            <a:r>
              <a:rPr lang="en-US" dirty="0"/>
              <a:t>  - 8 bits to represent the bits in the number.</a:t>
            </a:r>
          </a:p>
          <a:p>
            <a:endParaRPr lang="en-US" dirty="0"/>
          </a:p>
          <a:p>
            <a:r>
              <a:rPr lang="en-US" dirty="0"/>
              <a:t>Sign – just like sign magnitude</a:t>
            </a:r>
          </a:p>
          <a:p>
            <a:r>
              <a:rPr lang="en-US" dirty="0"/>
              <a:t>  - 0 means positive</a:t>
            </a:r>
          </a:p>
          <a:p>
            <a:r>
              <a:rPr lang="en-US" dirty="0"/>
              <a:t>  - 1 means negative</a:t>
            </a:r>
          </a:p>
          <a:p>
            <a:endParaRPr lang="en-US" dirty="0"/>
          </a:p>
          <a:p>
            <a:r>
              <a:rPr lang="en-US" dirty="0"/>
              <a:t>Exponent – we will use 5-bit 2’s complement representation </a:t>
            </a:r>
          </a:p>
          <a:p>
            <a:r>
              <a:rPr lang="en-US" dirty="0"/>
              <a:t>  - This allows us to have both positive and negative exponents.</a:t>
            </a:r>
          </a:p>
          <a:p>
            <a:r>
              <a:rPr lang="en-US" dirty="0"/>
              <a:t>  - Note that modern computers do it a little differently for some technical reasons that we won’t go into.</a:t>
            </a:r>
          </a:p>
          <a:p>
            <a:r>
              <a:rPr lang="en-US" dirty="0"/>
              <a:t>    - COMP/MATH 241 again </a:t>
            </a:r>
            <a:r>
              <a:rPr lang="en-US" dirty="0">
                <a:sym typeface="Wingdings" pitchFamily="2" charset="2"/>
              </a:rPr>
              <a:t></a:t>
            </a:r>
          </a:p>
          <a:p>
            <a:endParaRPr lang="en-US" dirty="0"/>
          </a:p>
          <a:p>
            <a:r>
              <a:rPr lang="en-US" dirty="0"/>
              <a:t>Significand</a:t>
            </a:r>
          </a:p>
          <a:p>
            <a:r>
              <a:rPr lang="en-US" dirty="0"/>
              <a:t>  - Represented using 8-bits in normalized form.</a:t>
            </a:r>
          </a:p>
          <a:p>
            <a:r>
              <a:rPr lang="en-US" dirty="0"/>
              <a:t>  - So the left most bit is a 1</a:t>
            </a:r>
          </a:p>
          <a:p>
            <a:r>
              <a:rPr lang="en-US" dirty="0"/>
              <a:t>  - The binary point comes next</a:t>
            </a:r>
          </a:p>
          <a:p>
            <a:r>
              <a:rPr lang="en-US" dirty="0"/>
              <a:t>  - Then the remaining 7 bits are to the right of the binary point.</a:t>
            </a:r>
          </a:p>
          <a:p>
            <a:r>
              <a:rPr lang="en-US" dirty="0"/>
              <a:t>  - e.g. 1.0110 101</a:t>
            </a:r>
          </a:p>
          <a:p>
            <a:endParaRPr lang="en-US" dirty="0"/>
          </a:p>
          <a:p>
            <a:r>
              <a:rPr lang="en-US" dirty="0"/>
              <a:t>Given a 14 bit floating point number</a:t>
            </a:r>
          </a:p>
          <a:p>
            <a:r>
              <a:rPr lang="en-US" dirty="0"/>
              <a:t>  - we divide it into its fields</a:t>
            </a:r>
          </a:p>
          <a:p>
            <a:r>
              <a:rPr lang="en-US" dirty="0"/>
              <a:t>  - and use the formula here to compute its base 10 value.</a:t>
            </a:r>
          </a:p>
          <a:p>
            <a:endParaRPr lang="en-US" dirty="0"/>
          </a:p>
          <a:p>
            <a:r>
              <a:rPr lang="en-US" dirty="0"/>
              <a:t>The formula is the same as at the top just rearranged.</a:t>
            </a:r>
          </a:p>
          <a:p>
            <a:endParaRPr lang="en-US" dirty="0"/>
          </a:p>
          <a:p>
            <a:r>
              <a:rPr lang="en-US" dirty="0"/>
              <a:t>  - The sign</a:t>
            </a:r>
          </a:p>
          <a:p>
            <a:r>
              <a:rPr lang="en-US" dirty="0"/>
              <a:t>    - (-1)^sign is just a clever way of getting +1 or -1</a:t>
            </a:r>
          </a:p>
          <a:p>
            <a:r>
              <a:rPr lang="en-US" dirty="0"/>
              <a:t>    - (-1)^0 = 1 and (-1)^1 = 1</a:t>
            </a:r>
          </a:p>
          <a:p>
            <a:r>
              <a:rPr lang="en-US" dirty="0"/>
              <a:t>    - So we multiply by either 1 or -1.</a:t>
            </a:r>
          </a:p>
          <a:p>
            <a:endParaRPr lang="en-US" dirty="0"/>
          </a:p>
          <a:p>
            <a:r>
              <a:rPr lang="en-US" dirty="0"/>
              <a:t>  - Exponent is the power of 2</a:t>
            </a:r>
          </a:p>
          <a:p>
            <a:r>
              <a:rPr lang="en-US" dirty="0"/>
              <a:t>    - Just using 5-bit twos complement.</a:t>
            </a:r>
          </a:p>
          <a:p>
            <a:endParaRPr lang="en-US" dirty="0"/>
          </a:p>
          <a:p>
            <a:r>
              <a:rPr lang="en-US" dirty="0"/>
              <a:t>  - Significant</a:t>
            </a:r>
          </a:p>
          <a:p>
            <a:r>
              <a:rPr lang="en-US" dirty="0"/>
              <a:t>    - The value to multiply by by the power of 2.</a:t>
            </a:r>
          </a:p>
        </p:txBody>
      </p:sp>
    </p:spTree>
    <p:extLst>
      <p:ext uri="{BB962C8B-B14F-4D97-AF65-F5344CB8AC3E}">
        <p14:creationId xmlns:p14="http://schemas.microsoft.com/office/powerpoint/2010/main" val="41422531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do an example.</a:t>
            </a:r>
          </a:p>
          <a:p>
            <a:endParaRPr lang="en-US" dirty="0"/>
          </a:p>
          <a:p>
            <a:r>
              <a:rPr lang="en-US" dirty="0"/>
              <a:t>Here are the steps to follow:</a:t>
            </a:r>
          </a:p>
          <a:p>
            <a:r>
              <a:rPr lang="en-US" dirty="0"/>
              <a:t>  1. Write out the formula</a:t>
            </a:r>
          </a:p>
          <a:p>
            <a:r>
              <a:rPr lang="en-US" dirty="0"/>
              <a:t>  2. Insert the bits for the sign, exponent and significand.</a:t>
            </a:r>
          </a:p>
          <a:p>
            <a:r>
              <a:rPr lang="en-US" dirty="0"/>
              <a:t>    - also add the binary point to the significand (remember it’s in normalized form).</a:t>
            </a:r>
          </a:p>
          <a:p>
            <a:r>
              <a:rPr lang="en-US" dirty="0"/>
              <a:t>  3. Evaluate -1^sign to get +1 or -1</a:t>
            </a:r>
          </a:p>
          <a:p>
            <a:r>
              <a:rPr lang="en-US" dirty="0"/>
              <a:t>  4. Convert the exponent to base 10 using 5-bit two’s complement representation</a:t>
            </a:r>
          </a:p>
          <a:p>
            <a:r>
              <a:rPr lang="en-US" dirty="0"/>
              <a:t>  5. Convert the significand to base 10 using fixed point representation</a:t>
            </a:r>
          </a:p>
          <a:p>
            <a:r>
              <a:rPr lang="en-US" dirty="0"/>
              <a:t>  6. Work out the final value.</a:t>
            </a:r>
          </a:p>
        </p:txBody>
      </p:sp>
    </p:spTree>
    <p:extLst>
      <p:ext uri="{BB962C8B-B14F-4D97-AF65-F5344CB8AC3E}">
        <p14:creationId xmlns:p14="http://schemas.microsoft.com/office/powerpoint/2010/main" val="11762456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Example the other way around:</a:t>
            </a:r>
          </a:p>
          <a:p>
            <a:endParaRPr lang="en-US" dirty="0"/>
          </a:p>
          <a:p>
            <a:r>
              <a:rPr lang="en-US" dirty="0"/>
              <a:t>Here are the steps:</a:t>
            </a:r>
          </a:p>
          <a:p>
            <a:r>
              <a:rPr lang="en-US" dirty="0"/>
              <a:t>  1. Add an explicit sign to the value by multiplying by +1 or -1).</a:t>
            </a:r>
          </a:p>
          <a:p>
            <a:r>
              <a:rPr lang="en-US" dirty="0"/>
              <a:t>  2. Convert the base 10 value to fixed point using the number of bits in the significand (here that’s 8 bits)</a:t>
            </a:r>
          </a:p>
          <a:p>
            <a:r>
              <a:rPr lang="en-US" dirty="0"/>
              <a:t>    - Use as many bits as necessary for the whole number part.</a:t>
            </a:r>
          </a:p>
          <a:p>
            <a:r>
              <a:rPr lang="en-US" dirty="0"/>
              <a:t>      - 13 = 1101</a:t>
            </a:r>
          </a:p>
          <a:p>
            <a:r>
              <a:rPr lang="en-US" dirty="0"/>
              <a:t>    - Use the remaining available bits (if any) for the fractional part.</a:t>
            </a:r>
          </a:p>
          <a:p>
            <a:r>
              <a:rPr lang="en-US" dirty="0"/>
              <a:t>      - 0.5625 = 0.5 + 0.0625</a:t>
            </a:r>
          </a:p>
          <a:p>
            <a:r>
              <a:rPr lang="en-US" dirty="0"/>
              <a:t>    - This example fits nicely in 8 bits available.</a:t>
            </a:r>
          </a:p>
          <a:p>
            <a:r>
              <a:rPr lang="en-US" dirty="0"/>
              <a:t>    - But if it doesn’t then we need to use an estimate (over, under, nearest, etc.)</a:t>
            </a:r>
          </a:p>
          <a:p>
            <a:r>
              <a:rPr lang="en-US" dirty="0"/>
              <a:t>  3. Normalize the significand and adjust the exponent in base 10</a:t>
            </a:r>
          </a:p>
          <a:p>
            <a:r>
              <a:rPr lang="en-US" dirty="0"/>
              <a:t>    - Here we moved the binary point 3 places left</a:t>
            </a:r>
          </a:p>
          <a:p>
            <a:r>
              <a:rPr lang="en-US" dirty="0"/>
              <a:t>    - So, the exponent was increased 3 times giving us 3</a:t>
            </a:r>
          </a:p>
          <a:p>
            <a:r>
              <a:rPr lang="en-US" dirty="0"/>
              <a:t>  4. Convert the exponent to 5-bit two’s complement.</a:t>
            </a:r>
          </a:p>
          <a:p>
            <a:r>
              <a:rPr lang="en-US" dirty="0"/>
              <a:t>    - 3 = 00011</a:t>
            </a:r>
          </a:p>
          <a:p>
            <a:r>
              <a:rPr lang="en-US" dirty="0"/>
              <a:t>  5. Figure out the sign bit (0 or 1)</a:t>
            </a:r>
          </a:p>
          <a:p>
            <a:r>
              <a:rPr lang="en-US" dirty="0"/>
              <a:t>    - +1 = -1^0</a:t>
            </a:r>
          </a:p>
          <a:p>
            <a:r>
              <a:rPr lang="en-US" dirty="0"/>
              <a:t>    - So the sign bit is 0.</a:t>
            </a:r>
          </a:p>
          <a:p>
            <a:r>
              <a:rPr lang="en-US" dirty="0"/>
              <a:t>  6. Place the bits into the correct fields</a:t>
            </a:r>
          </a:p>
          <a:p>
            <a:r>
              <a:rPr lang="en-US" dirty="0"/>
              <a:t>    - drop the binary point.</a:t>
            </a:r>
          </a:p>
        </p:txBody>
      </p:sp>
    </p:spTree>
    <p:extLst>
      <p:ext uri="{BB962C8B-B14F-4D97-AF65-F5344CB8AC3E}">
        <p14:creationId xmlns:p14="http://schemas.microsoft.com/office/powerpoint/2010/main" val="6412119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336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there is time mention these.</a:t>
            </a:r>
          </a:p>
          <a:p>
            <a:r>
              <a:rPr lang="en-US" dirty="0"/>
              <a:t>Otherwise just leave them out.</a:t>
            </a:r>
          </a:p>
          <a:p>
            <a:endParaRPr lang="en-US" dirty="0"/>
          </a:p>
          <a:p>
            <a:r>
              <a:rPr lang="en-US" dirty="0"/>
              <a:t>You will learn a little about some of these optimizations in the Activities.</a:t>
            </a:r>
          </a:p>
          <a:p>
            <a:r>
              <a:rPr lang="en-US" dirty="0"/>
              <a:t> - They provide </a:t>
            </a:r>
          </a:p>
          <a:p>
            <a:r>
              <a:rPr lang="en-US" dirty="0"/>
              <a:t>   - a larger range of values (implied bit / denormalized form)</a:t>
            </a:r>
          </a:p>
          <a:p>
            <a:r>
              <a:rPr lang="en-US" dirty="0"/>
              <a:t>   - greater control over precision (excess representation)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COMP/MATH 241 if you want to know it all.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6890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Here’s one for you to try if we have time…</a:t>
            </a:r>
          </a:p>
          <a:p>
            <a:endParaRPr lang="en-US" dirty="0"/>
          </a:p>
          <a:p>
            <a:r>
              <a:rPr lang="en-US" dirty="0"/>
              <a:t>Here are the steps to follow:</a:t>
            </a:r>
          </a:p>
          <a:p>
            <a:r>
              <a:rPr lang="en-US" dirty="0"/>
              <a:t>  1. Write out the formula</a:t>
            </a:r>
          </a:p>
          <a:p>
            <a:r>
              <a:rPr lang="en-US" dirty="0"/>
              <a:t>  2. Insert the bits for the sign, exponent and significand.</a:t>
            </a:r>
          </a:p>
          <a:p>
            <a:r>
              <a:rPr lang="en-US" dirty="0"/>
              <a:t>    - also add the binary point to the significand (remember it’s in normalized form).</a:t>
            </a:r>
          </a:p>
          <a:p>
            <a:r>
              <a:rPr lang="en-US" dirty="0"/>
              <a:t>  3. Evaluate -1^sign to get +1 or -1</a:t>
            </a:r>
          </a:p>
          <a:p>
            <a:r>
              <a:rPr lang="en-US" dirty="0"/>
              <a:t>  4. Convert the exponent to base 10 using 5-bit two’s complement representation</a:t>
            </a:r>
          </a:p>
          <a:p>
            <a:r>
              <a:rPr lang="en-US" dirty="0"/>
              <a:t>  5. Convert the significand to base 10 using fixed point representation</a:t>
            </a:r>
          </a:p>
          <a:p>
            <a:r>
              <a:rPr lang="en-US" dirty="0"/>
              <a:t>  6. Work out the final value.</a:t>
            </a:r>
          </a:p>
        </p:txBody>
      </p:sp>
    </p:spTree>
    <p:extLst>
      <p:ext uri="{BB962C8B-B14F-4D97-AF65-F5344CB8AC3E}">
        <p14:creationId xmlns:p14="http://schemas.microsoft.com/office/powerpoint/2010/main" val="20127285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Note: Individual images may be covered by their own licensing agreements and were incorporated here under fair use.  Their use in this slide deck does not change or alter their licensing.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339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Fixed Point Values</a:t>
            </a:r>
          </a:p>
          <a:p>
            <a:r>
              <a:rPr lang="en-US" dirty="0"/>
              <a:t>  - In base 10, this would be the equivalent of specifying</a:t>
            </a:r>
          </a:p>
          <a:p>
            <a:r>
              <a:rPr lang="en-US" dirty="0"/>
              <a:t>    - Use 5 digits</a:t>
            </a:r>
          </a:p>
          <a:p>
            <a:r>
              <a:rPr lang="en-US" dirty="0"/>
              <a:t>    - With 2 digits to the fright of the decimal.</a:t>
            </a:r>
          </a:p>
          <a:p>
            <a:endParaRPr lang="en-US" dirty="0"/>
          </a:p>
          <a:p>
            <a:r>
              <a:rPr lang="en-US" dirty="0"/>
              <a:t>Same in binary:</a:t>
            </a:r>
          </a:p>
          <a:p>
            <a:r>
              <a:rPr lang="en-US" dirty="0"/>
              <a:t>  - We will specify a number of bits to the left and right of the decimal.</a:t>
            </a:r>
          </a:p>
          <a:p>
            <a:r>
              <a:rPr lang="en-US" dirty="0"/>
              <a:t>  - In this example, we have </a:t>
            </a:r>
          </a:p>
          <a:p>
            <a:r>
              <a:rPr lang="en-US" dirty="0"/>
              <a:t>    - A binary fixed point number with </a:t>
            </a:r>
          </a:p>
          <a:p>
            <a:r>
              <a:rPr lang="en-US" dirty="0"/>
              <a:t>      - 6 bits </a:t>
            </a:r>
          </a:p>
          <a:p>
            <a:r>
              <a:rPr lang="en-US" dirty="0"/>
              <a:t>      - and 3 bits to the right of the “binary point” </a:t>
            </a:r>
          </a:p>
          <a:p>
            <a:r>
              <a:rPr lang="en-US" dirty="0"/>
              <a:t>    </a:t>
            </a:r>
          </a:p>
          <a:p>
            <a:r>
              <a:rPr lang="en-US" dirty="0"/>
              <a:t>We call the . the decimal point in base 10</a:t>
            </a:r>
          </a:p>
          <a:p>
            <a:r>
              <a:rPr lang="en-US" dirty="0"/>
              <a:t>  - In base 2 we call it the binary point.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We will use 2XP as the subscript to indicate binary fixed point.</a:t>
            </a:r>
          </a:p>
          <a:p>
            <a:endParaRPr lang="en-US" dirty="0"/>
          </a:p>
          <a:p>
            <a:r>
              <a:rPr lang="en-US" dirty="0"/>
              <a:t>Give this one a try.</a:t>
            </a:r>
          </a:p>
          <a:p>
            <a:r>
              <a:rPr lang="en-US" dirty="0"/>
              <a:t>  - Apply what you know about base 10 to the base 2 value…</a:t>
            </a:r>
          </a:p>
          <a:p>
            <a:r>
              <a:rPr lang="en-US" dirty="0"/>
              <a:t>  - If you are not sure what to do, discuss it with a neighbor.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8460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2xp for – Fixed Point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0395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like to process the parts of the number to the left and right of the decimal point separately.</a:t>
            </a:r>
          </a:p>
          <a:p>
            <a:r>
              <a:rPr lang="en-US" dirty="0"/>
              <a:t>Write it with decimal point until the last step.</a:t>
            </a:r>
          </a:p>
          <a:p>
            <a:r>
              <a:rPr lang="en-US" dirty="0"/>
              <a:t>Then add them up and get the full value.</a:t>
            </a:r>
          </a:p>
          <a:p>
            <a:r>
              <a:rPr lang="en-US" dirty="0"/>
              <a:t>Will do the same thing when we go to binary.</a:t>
            </a:r>
          </a:p>
        </p:txBody>
      </p:sp>
    </p:spTree>
    <p:extLst>
      <p:ext uri="{BB962C8B-B14F-4D97-AF65-F5344CB8AC3E}">
        <p14:creationId xmlns:p14="http://schemas.microsoft.com/office/powerpoint/2010/main" val="41409194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working with fixed point you will know </a:t>
            </a:r>
          </a:p>
          <a:p>
            <a:r>
              <a:rPr lang="en-US" dirty="0"/>
              <a:t> - the number of bits and </a:t>
            </a:r>
          </a:p>
          <a:p>
            <a:r>
              <a:rPr lang="en-US" dirty="0"/>
              <a:t> - the number of bits to the right of the binary point.</a:t>
            </a:r>
          </a:p>
          <a:p>
            <a:endParaRPr lang="en-US" dirty="0"/>
          </a:p>
          <a:p>
            <a:r>
              <a:rPr lang="en-US" dirty="0"/>
              <a:t>Left of the binary point – old hat… just unsigned binary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1554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Once we pick a number of bits to be used not all fractional parts will be able to be represented.</a:t>
            </a:r>
          </a:p>
          <a:p>
            <a:endParaRPr lang="en-US" dirty="0"/>
          </a:p>
          <a:p>
            <a:r>
              <a:rPr lang="en-US" dirty="0"/>
              <a:t>For any value we cannot get exactly right we will be able to produce an under estimate and an over estimate.</a:t>
            </a:r>
          </a:p>
          <a:p>
            <a:r>
              <a:rPr lang="en-US" dirty="0"/>
              <a:t> - under – as close as possible without going over.</a:t>
            </a:r>
          </a:p>
          <a:p>
            <a:r>
              <a:rPr lang="en-US" dirty="0"/>
              <a:t> - over – as close as possible without going under.</a:t>
            </a:r>
          </a:p>
          <a:p>
            <a:endParaRPr lang="en-US" dirty="0"/>
          </a:p>
          <a:p>
            <a:r>
              <a:rPr lang="en-US" dirty="0"/>
              <a:t>Note that if we add more bits to the right of the binary point these estimates will change.</a:t>
            </a:r>
          </a:p>
          <a:p>
            <a:r>
              <a:rPr lang="en-US" dirty="0"/>
              <a:t>  - Just have to fiddle with them to figure out what I closest without going over or under.</a:t>
            </a:r>
          </a:p>
          <a:p>
            <a:r>
              <a:rPr lang="en-US" dirty="0"/>
              <a:t>  - There are algorithms, but beyond what I want to get into in </a:t>
            </a:r>
            <a:r>
              <a:rPr lang="en-US"/>
              <a:t>this class.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4228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 – take the more positive value.</a:t>
            </a:r>
          </a:p>
          <a:p>
            <a:r>
              <a:rPr lang="en-US" dirty="0"/>
              <a:t>Down – take the more negative value</a:t>
            </a:r>
          </a:p>
          <a:p>
            <a:r>
              <a:rPr lang="en-US" dirty="0"/>
              <a:t>Zero – take the value closer to zero</a:t>
            </a:r>
          </a:p>
          <a:p>
            <a:endParaRPr lang="en-US" dirty="0"/>
          </a:p>
          <a:p>
            <a:r>
              <a:rPr lang="en-US" dirty="0"/>
              <a:t>To Nearest – figure out the over estimate and the under estimate and take the closer one</a:t>
            </a:r>
          </a:p>
          <a:p>
            <a:r>
              <a:rPr lang="en-US" dirty="0"/>
              <a:t> - This is typically what is used by default in your programs</a:t>
            </a:r>
          </a:p>
          <a:p>
            <a:r>
              <a:rPr lang="en-US" dirty="0"/>
              <a:t> - with a few small adjustments to mitigate accumulation of errors.</a:t>
            </a:r>
          </a:p>
          <a:p>
            <a:r>
              <a:rPr lang="en-US" dirty="0"/>
              <a:t>   - Math/COMP 241 – all the gory details.</a:t>
            </a:r>
          </a:p>
          <a:p>
            <a:endParaRPr lang="en-US" dirty="0"/>
          </a:p>
          <a:p>
            <a:r>
              <a:rPr lang="en-US" dirty="0"/>
              <a:t>But most programming languages will allow you to change which rounding mode is used.</a:t>
            </a:r>
          </a:p>
          <a:p>
            <a:r>
              <a:rPr lang="en-US" dirty="0"/>
              <a:t>Different modes may have different purposes,</a:t>
            </a:r>
          </a:p>
          <a:p>
            <a:r>
              <a:rPr lang="en-US" dirty="0"/>
              <a:t> - For example, </a:t>
            </a:r>
          </a:p>
          <a:p>
            <a:r>
              <a:rPr lang="en-US" dirty="0"/>
              <a:t>    - If we are calculating the signal to send to rocket thruster</a:t>
            </a:r>
          </a:p>
          <a:p>
            <a:r>
              <a:rPr lang="en-US" dirty="0"/>
              <a:t>      - If we go over then the thruster will explode</a:t>
            </a:r>
          </a:p>
          <a:p>
            <a:r>
              <a:rPr lang="en-US" dirty="0"/>
              <a:t>      - So, we would want to be sure to use round down!</a:t>
            </a:r>
          </a:p>
          <a:p>
            <a:endParaRPr lang="en-US" dirty="0"/>
          </a:p>
          <a:p>
            <a:r>
              <a:rPr lang="en-US" dirty="0"/>
              <a:t>Notice that I’ve cheated a bit and just used a – sign here.</a:t>
            </a:r>
          </a:p>
          <a:p>
            <a:r>
              <a:rPr lang="en-US" dirty="0"/>
              <a:t>We’ll resolve that in a moment.</a:t>
            </a:r>
          </a:p>
        </p:txBody>
      </p:sp>
    </p:spTree>
    <p:extLst>
      <p:ext uri="{BB962C8B-B14F-4D97-AF65-F5344CB8AC3E}">
        <p14:creationId xmlns:p14="http://schemas.microsoft.com/office/powerpoint/2010/main" val="7714613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We are going to make some simplifications from how this is actually done.</a:t>
            </a:r>
          </a:p>
          <a:p>
            <a:r>
              <a:rPr lang="en-US" dirty="0"/>
              <a:t>Let’s us focus on the critical ideas rather than getting hung up on the more complicated optimizations that are made in practice.</a:t>
            </a:r>
          </a:p>
          <a:p>
            <a:endParaRPr lang="en-US" dirty="0"/>
          </a:p>
          <a:p>
            <a:r>
              <a:rPr lang="en-US" dirty="0"/>
              <a:t>Exponent in 2’s complement let’s us have both positive and negative exponents.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418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Worked out solution to the previous slide.</a:t>
            </a:r>
          </a:p>
        </p:txBody>
      </p:sp>
    </p:spTree>
    <p:extLst>
      <p:ext uri="{BB962C8B-B14F-4D97-AF65-F5344CB8AC3E}">
        <p14:creationId xmlns:p14="http://schemas.microsoft.com/office/powerpoint/2010/main" val="708456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22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5 is easy.</a:t>
            </a:r>
          </a:p>
          <a:p>
            <a:r>
              <a:rPr lang="en-US" dirty="0"/>
              <a:t>  - It is just the unsigned binary representation of 5 (base 10)</a:t>
            </a:r>
          </a:p>
          <a:p>
            <a:r>
              <a:rPr lang="en-US" dirty="0"/>
              <a:t>    - so 101 (base 2)</a:t>
            </a:r>
          </a:p>
          <a:p>
            <a:r>
              <a:rPr lang="en-US" dirty="0"/>
              <a:t>  - If it is not obvious (e.g. 283) then </a:t>
            </a:r>
          </a:p>
          <a:p>
            <a:r>
              <a:rPr lang="en-US" dirty="0"/>
              <a:t>    - Use the process we learned for representing the whole number (left of the decimal) part in unsigned binary.</a:t>
            </a:r>
          </a:p>
          <a:p>
            <a:endParaRPr lang="en-US" dirty="0"/>
          </a:p>
          <a:p>
            <a:r>
              <a:rPr lang="en-US" dirty="0"/>
              <a:t>The decimal part (0.375)</a:t>
            </a:r>
          </a:p>
          <a:p>
            <a:r>
              <a:rPr lang="en-US" dirty="0"/>
              <a:t>  - Uses the same process. </a:t>
            </a:r>
          </a:p>
          <a:p>
            <a:r>
              <a:rPr lang="en-US" dirty="0"/>
              <a:t>  - We start with 0.375 and ask if there are any 2^-1 (0.5) in there…</a:t>
            </a:r>
          </a:p>
          <a:p>
            <a:r>
              <a:rPr lang="en-US" dirty="0"/>
              <a:t>    - No, so that bit is a 0.</a:t>
            </a:r>
          </a:p>
          <a:p>
            <a:r>
              <a:rPr lang="en-US" dirty="0"/>
              <a:t>  - Then we ask, if there are any 2^-2 (0.25) in there…</a:t>
            </a:r>
          </a:p>
          <a:p>
            <a:r>
              <a:rPr lang="en-US" dirty="0"/>
              <a:t>    - Yes, so that bit is a 1 and we subtract 0.25 from 0.375</a:t>
            </a:r>
          </a:p>
          <a:p>
            <a:r>
              <a:rPr lang="en-US" dirty="0"/>
              <a:t>    - Leaving 0.125 yet to be represented.</a:t>
            </a:r>
          </a:p>
          <a:p>
            <a:r>
              <a:rPr lang="en-US" dirty="0"/>
              <a:t>  - Then we ask if there are any 2^-3 (0.125) in there…</a:t>
            </a:r>
          </a:p>
          <a:p>
            <a:r>
              <a:rPr lang="en-US" dirty="0"/>
              <a:t>    - Yes so that bit is a 1 and we subtract 0.125 from 0.125</a:t>
            </a:r>
          </a:p>
          <a:p>
            <a:r>
              <a:rPr lang="en-US" dirty="0"/>
              <a:t>    - That leaves 0 to be represented and we are done.</a:t>
            </a:r>
          </a:p>
          <a:p>
            <a:endParaRPr lang="en-US" dirty="0"/>
          </a:p>
          <a:p>
            <a:r>
              <a:rPr lang="en-US" dirty="0"/>
              <a:t>Note also that we have used all 3 bits to the right of the binary point.</a:t>
            </a:r>
          </a:p>
          <a:p>
            <a:r>
              <a:rPr lang="en-US" dirty="0"/>
              <a:t>  - So we have to stop even if we don’t get to 0 left to be represented.</a:t>
            </a:r>
          </a:p>
          <a:p>
            <a:r>
              <a:rPr lang="en-US" dirty="0"/>
              <a:t>  - It is just a carefully chosen example that this worked out.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What else could happen here?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266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 it a shot…</a:t>
            </a:r>
          </a:p>
          <a:p>
            <a:r>
              <a:rPr lang="en-US" dirty="0"/>
              <a:t>What happens?</a:t>
            </a:r>
          </a:p>
          <a:p>
            <a:r>
              <a:rPr lang="en-US" dirty="0"/>
              <a:t>What might we do about it?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892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Once we pick a number of bits to be used not all fractional parts will be able to be represented.</a:t>
            </a:r>
          </a:p>
          <a:p>
            <a:r>
              <a:rPr lang="en-US" dirty="0"/>
              <a:t>  - We can choose to represent 2.4 as</a:t>
            </a:r>
          </a:p>
          <a:p>
            <a:r>
              <a:rPr lang="en-US" dirty="0"/>
              <a:t>    - 10.01 = 2.25</a:t>
            </a:r>
          </a:p>
          <a:p>
            <a:r>
              <a:rPr lang="en-US" dirty="0"/>
              <a:t>    - or as</a:t>
            </a:r>
          </a:p>
          <a:p>
            <a:r>
              <a:rPr lang="en-US" dirty="0"/>
              <a:t>    - 10.10 = 2.5</a:t>
            </a:r>
          </a:p>
          <a:p>
            <a:r>
              <a:rPr lang="en-US" dirty="0"/>
              <a:t>  - But given the number of bits we have we cannot represent it exactly.</a:t>
            </a:r>
          </a:p>
          <a:p>
            <a:r>
              <a:rPr lang="en-US" dirty="0"/>
              <a:t>  - This is called a precision error.</a:t>
            </a:r>
          </a:p>
          <a:p>
            <a:r>
              <a:rPr lang="en-US" dirty="0"/>
              <a:t>  - Or you might call it a rounding error because the value is rounded off.</a:t>
            </a:r>
          </a:p>
          <a:p>
            <a:r>
              <a:rPr lang="en-US" dirty="0"/>
              <a:t>    - Though as we will see it is not necessarily rounded the way we typically round (to the nearest).</a:t>
            </a:r>
          </a:p>
          <a:p>
            <a:endParaRPr lang="en-US" dirty="0"/>
          </a:p>
          <a:p>
            <a:r>
              <a:rPr lang="en-US" dirty="0"/>
              <a:t>For any value we cannot represent exactly</a:t>
            </a:r>
          </a:p>
          <a:p>
            <a:r>
              <a:rPr lang="en-US" dirty="0"/>
              <a:t>  - we will can create an under estimate and an over estimate.</a:t>
            </a:r>
          </a:p>
          <a:p>
            <a:r>
              <a:rPr lang="en-US" dirty="0"/>
              <a:t>    - under estimate </a:t>
            </a:r>
          </a:p>
          <a:p>
            <a:r>
              <a:rPr lang="en-US" dirty="0"/>
              <a:t>      - is smaller than the target value</a:t>
            </a:r>
          </a:p>
          <a:p>
            <a:r>
              <a:rPr lang="en-US" dirty="0"/>
              <a:t>      - but it is as close as possible without going over.</a:t>
            </a:r>
          </a:p>
          <a:p>
            <a:r>
              <a:rPr lang="en-US" dirty="0"/>
              <a:t>    - over estimate</a:t>
            </a:r>
          </a:p>
          <a:p>
            <a:r>
              <a:rPr lang="en-US" dirty="0"/>
              <a:t>      - is larger than the target value</a:t>
            </a:r>
          </a:p>
          <a:p>
            <a:r>
              <a:rPr lang="en-US" dirty="0"/>
              <a:t>      - but is as close as possible without going under.</a:t>
            </a:r>
          </a:p>
          <a:p>
            <a:endParaRPr lang="en-US" dirty="0"/>
          </a:p>
          <a:p>
            <a:r>
              <a:rPr lang="en-US" dirty="0"/>
              <a:t>To get the under estimate: </a:t>
            </a:r>
          </a:p>
          <a:p>
            <a:r>
              <a:rPr lang="en-US" dirty="0"/>
              <a:t>  - Use our normal process of subtracting from the value being represented</a:t>
            </a:r>
          </a:p>
          <a:p>
            <a:r>
              <a:rPr lang="en-US" dirty="0"/>
              <a:t>  - If we do not get an exact representation...</a:t>
            </a:r>
          </a:p>
          <a:p>
            <a:r>
              <a:rPr lang="en-US" dirty="0"/>
              <a:t>    - I.e. there is still be some value left to represent when we run out of bits.</a:t>
            </a:r>
          </a:p>
          <a:p>
            <a:r>
              <a:rPr lang="en-US" dirty="0"/>
              <a:t>  - Then it gives the underestimate.</a:t>
            </a:r>
          </a:p>
          <a:p>
            <a:endParaRPr lang="en-US" dirty="0"/>
          </a:p>
          <a:p>
            <a:r>
              <a:rPr lang="en-US" dirty="0"/>
              <a:t>To get the over estimate:</a:t>
            </a:r>
          </a:p>
          <a:p>
            <a:r>
              <a:rPr lang="en-US" dirty="0"/>
              <a:t>  - Add 1 to the </a:t>
            </a:r>
            <a:r>
              <a:rPr lang="en-US" dirty="0" err="1"/>
              <a:t>LSbit</a:t>
            </a:r>
            <a:r>
              <a:rPr lang="en-US" dirty="0"/>
              <a:t> of the underestimate.</a:t>
            </a:r>
          </a:p>
          <a:p>
            <a:r>
              <a:rPr lang="en-US" dirty="0"/>
              <a:t>  - E.g. Here we add 1 to the rightmost bit of 10.01</a:t>
            </a:r>
          </a:p>
          <a:p>
            <a:endParaRPr lang="en-US" dirty="0"/>
          </a:p>
          <a:p>
            <a:r>
              <a:rPr lang="en-US" dirty="0"/>
              <a:t>  10.01</a:t>
            </a:r>
          </a:p>
          <a:p>
            <a:r>
              <a:rPr lang="en-US" u="sng" dirty="0"/>
              <a:t> +      1  </a:t>
            </a:r>
          </a:p>
          <a:p>
            <a:r>
              <a:rPr lang="en-US" dirty="0"/>
              <a:t>  10.10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Typically, programs will use whichever estimate is closest.*</a:t>
            </a:r>
          </a:p>
          <a:p>
            <a:r>
              <a:rPr lang="en-US" dirty="0"/>
              <a:t>  - So we would use 2.5 here.</a:t>
            </a:r>
          </a:p>
          <a:p>
            <a:r>
              <a:rPr lang="en-US" dirty="0"/>
              <a:t>  - * This is roughly true…</a:t>
            </a:r>
          </a:p>
          <a:p>
            <a:r>
              <a:rPr lang="en-US" dirty="0"/>
              <a:t>    - It turns out you can tell your program to round in different ways (</a:t>
            </a:r>
            <a:r>
              <a:rPr lang="en-US" dirty="0" err="1"/>
              <a:t>e.g</a:t>
            </a:r>
            <a:r>
              <a:rPr lang="en-US" dirty="0"/>
              <a:t> up, down, closest).</a:t>
            </a:r>
          </a:p>
          <a:p>
            <a:r>
              <a:rPr lang="en-US" dirty="0"/>
              <a:t>      - Programming languages by default use closest, because that is what we usually want.</a:t>
            </a:r>
          </a:p>
          <a:p>
            <a:r>
              <a:rPr lang="en-US" dirty="0"/>
              <a:t>    - If you want to learn more details about it and why you might want the others…</a:t>
            </a:r>
          </a:p>
          <a:p>
            <a:r>
              <a:rPr lang="en-US" dirty="0"/>
              <a:t>      - take MATH/COMP 241 or </a:t>
            </a:r>
          </a:p>
          <a:p>
            <a:r>
              <a:rPr lang="en-US" dirty="0"/>
              <a:t>      - do some reading on the IEEE 754 Standards</a:t>
            </a:r>
          </a:p>
        </p:txBody>
      </p:sp>
    </p:spTree>
    <p:extLst>
      <p:ext uri="{BB962C8B-B14F-4D97-AF65-F5344CB8AC3E}">
        <p14:creationId xmlns:p14="http://schemas.microsoft.com/office/powerpoint/2010/main" val="2154314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What do we get?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Why does this happen?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- We know 101.0 can be represented because it has no fractional part.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  - That is, it is just unsigned binary and we can represent 101 (base 10) exactly.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- But what about the 0.1? 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  - If we can get 0.1 exactly 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  - then when we do this multiplication we should get 10.1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But do we?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668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We don’t get 10.1.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We get 10.100000000000001 instead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- This seems surprising.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- 101.0 * 0.1 is a pretty simple problem in decimal (base 10).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It tuns out that is not so simple in binary (base 2).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- The 0.1 is the culprit… and its an interesting one…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  - it turns out that 0.1 cannot be represented exactly in binary with any number of bits.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  - Given some number of bits we will always have to over estimate or under estimate.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  - Adding more bits will let us get closer and closer, but the problem does not go away.</a:t>
            </a:r>
          </a:p>
          <a:p>
            <a:endParaRPr lang="en-US" dirty="0"/>
          </a:p>
          <a:p>
            <a:r>
              <a:rPr lang="en-US" dirty="0"/>
              <a:t>At whatever number of bits we stop there will still be a precision error (or rounding error).</a:t>
            </a:r>
          </a:p>
          <a:p>
            <a:r>
              <a:rPr lang="en-US" dirty="0"/>
              <a:t>  - e.g. a double value uses 52 bits to the right of the binary point.</a:t>
            </a:r>
          </a:p>
          <a:p>
            <a:r>
              <a:rPr lang="en-US" dirty="0"/>
              <a:t>  - it gets pretty close… (10.100000000000001) but its not enough.</a:t>
            </a:r>
          </a:p>
          <a:p>
            <a:r>
              <a:rPr lang="en-US" dirty="0"/>
              <a:t>  - There will never be enough to get it exactly right.</a:t>
            </a:r>
          </a:p>
          <a:p>
            <a:endParaRPr lang="en-US" dirty="0"/>
          </a:p>
          <a:p>
            <a:r>
              <a:rPr lang="en-US" dirty="0"/>
              <a:t>The double type is an imperfect abstraction for a real number.</a:t>
            </a:r>
          </a:p>
          <a:p>
            <a:r>
              <a:rPr lang="en-US" dirty="0"/>
              <a:t>  - Most of the time it is very good.</a:t>
            </a:r>
          </a:p>
          <a:p>
            <a:r>
              <a:rPr lang="en-US" dirty="0"/>
              <a:t>  - Sometimes it has problems that show through the abstraction.</a:t>
            </a:r>
          </a:p>
          <a:p>
            <a:r>
              <a:rPr lang="en-US" dirty="0"/>
              <a:t>    - We see that here and you saw some of it back in the first homework assignment.</a:t>
            </a:r>
          </a:p>
          <a:p>
            <a:r>
              <a:rPr lang="en-US" dirty="0"/>
              <a:t>  - We need to understand them at a lower level to understand why they behave this way.</a:t>
            </a:r>
          </a:p>
          <a:p>
            <a:endParaRPr lang="en-US" dirty="0"/>
          </a:p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75408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>
            <a:extLst>
              <a:ext uri="{FF2B5EF4-FFF2-40B4-BE49-F238E27FC236}">
                <a16:creationId xmlns:a16="http://schemas.microsoft.com/office/drawing/2014/main" id="{60727CCB-102B-3F40-ACD5-F81E91D98C77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3919538" y="3976688"/>
            <a:ext cx="1303337" cy="1128712"/>
          </a:xfrm>
          <a:custGeom>
            <a:avLst/>
            <a:gdLst>
              <a:gd name="T0" fmla="*/ 325834 w 120000"/>
              <a:gd name="T1" fmla="*/ 0 h 120000"/>
              <a:gd name="T2" fmla="*/ 0 w 120000"/>
              <a:gd name="T3" fmla="*/ 564300 h 120000"/>
              <a:gd name="T4" fmla="*/ 325834 w 120000"/>
              <a:gd name="T5" fmla="*/ 1128712 h 120000"/>
              <a:gd name="T6" fmla="*/ 977503 w 120000"/>
              <a:gd name="T7" fmla="*/ 1128712 h 120000"/>
              <a:gd name="T8" fmla="*/ 1303337 w 120000"/>
              <a:gd name="T9" fmla="*/ 564300 h 120000"/>
              <a:gd name="T10" fmla="*/ 977503 w 120000"/>
              <a:gd name="T11" fmla="*/ 0 h 120000"/>
              <a:gd name="T12" fmla="*/ 325834 w 120000"/>
              <a:gd name="T13" fmla="*/ 0 h 120000"/>
              <a:gd name="T14" fmla="*/ 417904 w 120000"/>
              <a:gd name="T15" fmla="*/ 159431 h 120000"/>
              <a:gd name="T16" fmla="*/ 885422 w 120000"/>
              <a:gd name="T17" fmla="*/ 159431 h 120000"/>
              <a:gd name="T18" fmla="*/ 1119056 w 120000"/>
              <a:gd name="T19" fmla="*/ 564300 h 120000"/>
              <a:gd name="T20" fmla="*/ 885422 w 120000"/>
              <a:gd name="T21" fmla="*/ 969169 h 120000"/>
              <a:gd name="T22" fmla="*/ 417904 w 120000"/>
              <a:gd name="T23" fmla="*/ 969169 h 120000"/>
              <a:gd name="T24" fmla="*/ 184151 w 120000"/>
              <a:gd name="T25" fmla="*/ 564300 h 120000"/>
              <a:gd name="T26" fmla="*/ 417904 w 120000"/>
              <a:gd name="T27" fmla="*/ 159431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4" name="Google Shape;11;p2">
            <a:extLst>
              <a:ext uri="{FF2B5EF4-FFF2-40B4-BE49-F238E27FC236}">
                <a16:creationId xmlns:a16="http://schemas.microsoft.com/office/drawing/2014/main" id="{CF8E66DE-864C-8648-B9BD-C1618A08E9CE}"/>
              </a:ext>
            </a:extLst>
          </p:cNvPr>
          <p:cNvSpPr/>
          <p:nvPr/>
        </p:nvSpPr>
        <p:spPr>
          <a:xfrm rot="5400000">
            <a:off x="3809057" y="-81000"/>
            <a:ext cx="1525500" cy="176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5" name="Google Shape;13;p2">
            <a:extLst>
              <a:ext uri="{FF2B5EF4-FFF2-40B4-BE49-F238E27FC236}">
                <a16:creationId xmlns:a16="http://schemas.microsoft.com/office/drawing/2014/main" id="{E622547A-1090-B841-AB8A-0F2EC9F31993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2809875" y="-173038"/>
            <a:ext cx="1111250" cy="962026"/>
          </a:xfrm>
          <a:prstGeom prst="hexagon">
            <a:avLst>
              <a:gd name="adj" fmla="val 28685"/>
              <a:gd name="vf" fmla="val 115470"/>
            </a:avLst>
          </a:prstGeom>
          <a:noFill/>
          <a:ln w="19050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14;p2">
            <a:extLst>
              <a:ext uri="{FF2B5EF4-FFF2-40B4-BE49-F238E27FC236}">
                <a16:creationId xmlns:a16="http://schemas.microsoft.com/office/drawing/2014/main" id="{F2DFB12E-8AA2-BF4B-ABBE-84712DD2F12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602038" y="1360488"/>
            <a:ext cx="493712" cy="427037"/>
          </a:xfrm>
          <a:prstGeom prst="hexagon">
            <a:avLst>
              <a:gd name="adj" fmla="val 28705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15;p2">
            <a:extLst>
              <a:ext uri="{FF2B5EF4-FFF2-40B4-BE49-F238E27FC236}">
                <a16:creationId xmlns:a16="http://schemas.microsoft.com/office/drawing/2014/main" id="{1EA83F08-1F96-5640-8C79-897DD94794F8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278438" y="855663"/>
            <a:ext cx="944562" cy="817562"/>
          </a:xfrm>
          <a:prstGeom prst="hexagon">
            <a:avLst>
              <a:gd name="adj" fmla="val 28691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16;p2">
            <a:extLst>
              <a:ext uri="{FF2B5EF4-FFF2-40B4-BE49-F238E27FC236}">
                <a16:creationId xmlns:a16="http://schemas.microsoft.com/office/drawing/2014/main" id="{C5E0530D-1E01-3143-AE7E-3F283001644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365750" y="352425"/>
            <a:ext cx="493713" cy="427038"/>
          </a:xfrm>
          <a:prstGeom prst="hexagon">
            <a:avLst>
              <a:gd name="adj" fmla="val 28684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9" name="Google Shape;17;p2">
            <a:extLst>
              <a:ext uri="{FF2B5EF4-FFF2-40B4-BE49-F238E27FC236}">
                <a16:creationId xmlns:a16="http://schemas.microsoft.com/office/drawing/2014/main" id="{EEAA92A2-DBEA-AE45-8867-6616C2B3D40E}"/>
              </a:ext>
            </a:extLst>
          </p:cNvPr>
          <p:cNvGrpSpPr>
            <a:grpSpLocks/>
          </p:cNvGrpSpPr>
          <p:nvPr/>
        </p:nvGrpSpPr>
        <p:grpSpPr bwMode="auto">
          <a:xfrm>
            <a:off x="5549900" y="1030288"/>
            <a:ext cx="403225" cy="373062"/>
            <a:chOff x="5975075" y="2327500"/>
            <a:chExt cx="420100" cy="388350"/>
          </a:xfrm>
        </p:grpSpPr>
        <p:sp>
          <p:nvSpPr>
            <p:cNvPr id="10" name="Google Shape;18;p2">
              <a:extLst>
                <a:ext uri="{FF2B5EF4-FFF2-40B4-BE49-F238E27FC236}">
                  <a16:creationId xmlns:a16="http://schemas.microsoft.com/office/drawing/2014/main" id="{9CBA48E3-29BF-0147-AEFB-2CBC66375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19;p2">
              <a:extLst>
                <a:ext uri="{FF2B5EF4-FFF2-40B4-BE49-F238E27FC236}">
                  <a16:creationId xmlns:a16="http://schemas.microsoft.com/office/drawing/2014/main" id="{F6C424FA-39CC-F14C-9BF9-A74DD31A7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3" name="Google Shape;20;p2">
            <a:extLst>
              <a:ext uri="{FF2B5EF4-FFF2-40B4-BE49-F238E27FC236}">
                <a16:creationId xmlns:a16="http://schemas.microsoft.com/office/drawing/2014/main" id="{4D5597ED-C176-9745-9829-F0E8275DB536}"/>
              </a:ext>
            </a:extLst>
          </p:cNvPr>
          <p:cNvSpPr>
            <a:spLocks/>
          </p:cNvSpPr>
          <p:nvPr/>
        </p:nvSpPr>
        <p:spPr bwMode="auto">
          <a:xfrm>
            <a:off x="3252788" y="112713"/>
            <a:ext cx="225425" cy="390525"/>
          </a:xfrm>
          <a:custGeom>
            <a:avLst/>
            <a:gdLst>
              <a:gd name="T0" fmla="*/ 121980 w 11870"/>
              <a:gd name="T1" fmla="*/ 19028 h 20565"/>
              <a:gd name="T2" fmla="*/ 124772 w 11870"/>
              <a:gd name="T3" fmla="*/ 21800 h 20565"/>
              <a:gd name="T4" fmla="*/ 124772 w 11870"/>
              <a:gd name="T5" fmla="*/ 25978 h 20565"/>
              <a:gd name="T6" fmla="*/ 121980 w 11870"/>
              <a:gd name="T7" fmla="*/ 28770 h 20565"/>
              <a:gd name="T8" fmla="*/ 105762 w 11870"/>
              <a:gd name="T9" fmla="*/ 29225 h 20565"/>
              <a:gd name="T10" fmla="*/ 102039 w 11870"/>
              <a:gd name="T11" fmla="*/ 27839 h 20565"/>
              <a:gd name="T12" fmla="*/ 100197 w 11870"/>
              <a:gd name="T13" fmla="*/ 24117 h 20565"/>
              <a:gd name="T14" fmla="*/ 102039 w 11870"/>
              <a:gd name="T15" fmla="*/ 20414 h 20565"/>
              <a:gd name="T16" fmla="*/ 105762 w 11870"/>
              <a:gd name="T17" fmla="*/ 18553 h 20565"/>
              <a:gd name="T18" fmla="*/ 200831 w 11870"/>
              <a:gd name="T19" fmla="*/ 48709 h 20565"/>
              <a:gd name="T20" fmla="*/ 24594 w 11870"/>
              <a:gd name="T21" fmla="*/ 317243 h 20565"/>
              <a:gd name="T22" fmla="*/ 200831 w 11870"/>
              <a:gd name="T23" fmla="*/ 48709 h 20565"/>
              <a:gd name="T24" fmla="*/ 115960 w 11870"/>
              <a:gd name="T25" fmla="*/ 338113 h 20565"/>
              <a:gd name="T26" fmla="*/ 121980 w 11870"/>
              <a:gd name="T27" fmla="*/ 340430 h 20565"/>
              <a:gd name="T28" fmla="*/ 126158 w 11870"/>
              <a:gd name="T29" fmla="*/ 344608 h 20565"/>
              <a:gd name="T30" fmla="*/ 128475 w 11870"/>
              <a:gd name="T31" fmla="*/ 350627 h 20565"/>
              <a:gd name="T32" fmla="*/ 128475 w 11870"/>
              <a:gd name="T33" fmla="*/ 357122 h 20565"/>
              <a:gd name="T34" fmla="*/ 126158 w 11870"/>
              <a:gd name="T35" fmla="*/ 363161 h 20565"/>
              <a:gd name="T36" fmla="*/ 121980 w 11870"/>
              <a:gd name="T37" fmla="*/ 367319 h 20565"/>
              <a:gd name="T38" fmla="*/ 115960 w 11870"/>
              <a:gd name="T39" fmla="*/ 369636 h 20565"/>
              <a:gd name="T40" fmla="*/ 109465 w 11870"/>
              <a:gd name="T41" fmla="*/ 369636 h 20565"/>
              <a:gd name="T42" fmla="*/ 103426 w 11870"/>
              <a:gd name="T43" fmla="*/ 367319 h 20565"/>
              <a:gd name="T44" fmla="*/ 99267 w 11870"/>
              <a:gd name="T45" fmla="*/ 363161 h 20565"/>
              <a:gd name="T46" fmla="*/ 96950 w 11870"/>
              <a:gd name="T47" fmla="*/ 357122 h 20565"/>
              <a:gd name="T48" fmla="*/ 96950 w 11870"/>
              <a:gd name="T49" fmla="*/ 350627 h 20565"/>
              <a:gd name="T50" fmla="*/ 99267 w 11870"/>
              <a:gd name="T51" fmla="*/ 344608 h 20565"/>
              <a:gd name="T52" fmla="*/ 103426 w 11870"/>
              <a:gd name="T53" fmla="*/ 340430 h 20565"/>
              <a:gd name="T54" fmla="*/ 109465 w 11870"/>
              <a:gd name="T55" fmla="*/ 338113 h 20565"/>
              <a:gd name="T56" fmla="*/ 24594 w 11870"/>
              <a:gd name="T57" fmla="*/ 0 h 20565"/>
              <a:gd name="T58" fmla="*/ 14851 w 11870"/>
              <a:gd name="T59" fmla="*/ 1861 h 20565"/>
              <a:gd name="T60" fmla="*/ 6951 w 11870"/>
              <a:gd name="T61" fmla="*/ 6969 h 20565"/>
              <a:gd name="T62" fmla="*/ 1861 w 11870"/>
              <a:gd name="T63" fmla="*/ 14850 h 20565"/>
              <a:gd name="T64" fmla="*/ 0 w 11870"/>
              <a:gd name="T65" fmla="*/ 24592 h 20565"/>
              <a:gd name="T66" fmla="*/ 475 w 11870"/>
              <a:gd name="T67" fmla="*/ 371041 h 20565"/>
              <a:gd name="T68" fmla="*/ 4178 w 11870"/>
              <a:gd name="T69" fmla="*/ 379853 h 20565"/>
              <a:gd name="T70" fmla="*/ 10673 w 11870"/>
              <a:gd name="T71" fmla="*/ 386347 h 20565"/>
              <a:gd name="T72" fmla="*/ 19485 w 11870"/>
              <a:gd name="T73" fmla="*/ 390050 h 20565"/>
              <a:gd name="T74" fmla="*/ 200831 w 11870"/>
              <a:gd name="T75" fmla="*/ 390525 h 20565"/>
              <a:gd name="T76" fmla="*/ 210574 w 11870"/>
              <a:gd name="T77" fmla="*/ 388664 h 20565"/>
              <a:gd name="T78" fmla="*/ 218455 w 11870"/>
              <a:gd name="T79" fmla="*/ 383556 h 20565"/>
              <a:gd name="T80" fmla="*/ 223564 w 11870"/>
              <a:gd name="T81" fmla="*/ 375675 h 20565"/>
              <a:gd name="T82" fmla="*/ 225425 w 11870"/>
              <a:gd name="T83" fmla="*/ 365933 h 20565"/>
              <a:gd name="T84" fmla="*/ 224950 w 11870"/>
              <a:gd name="T85" fmla="*/ 19484 h 20565"/>
              <a:gd name="T86" fmla="*/ 221247 w 11870"/>
              <a:gd name="T87" fmla="*/ 10672 h 20565"/>
              <a:gd name="T88" fmla="*/ 214752 w 11870"/>
              <a:gd name="T89" fmla="*/ 4178 h 20565"/>
              <a:gd name="T90" fmla="*/ 205940 w 11870"/>
              <a:gd name="T91" fmla="*/ 475 h 20565"/>
              <a:gd name="T92" fmla="*/ 24594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4" name="Google Shape;21;p2">
            <a:extLst>
              <a:ext uri="{FF2B5EF4-FFF2-40B4-BE49-F238E27FC236}">
                <a16:creationId xmlns:a16="http://schemas.microsoft.com/office/drawing/2014/main" id="{4D46AF19-06DA-DF4D-B0DC-265936F03667}"/>
              </a:ext>
            </a:extLst>
          </p:cNvPr>
          <p:cNvGrpSpPr>
            <a:grpSpLocks/>
          </p:cNvGrpSpPr>
          <p:nvPr/>
        </p:nvGrpSpPr>
        <p:grpSpPr bwMode="auto">
          <a:xfrm>
            <a:off x="4379913" y="515938"/>
            <a:ext cx="384175" cy="606425"/>
            <a:chOff x="6718575" y="2318625"/>
            <a:chExt cx="256950" cy="407375"/>
          </a:xfrm>
        </p:grpSpPr>
        <p:sp>
          <p:nvSpPr>
            <p:cNvPr id="15" name="Google Shape;22;p2">
              <a:extLst>
                <a:ext uri="{FF2B5EF4-FFF2-40B4-BE49-F238E27FC236}">
                  <a16:creationId xmlns:a16="http://schemas.microsoft.com/office/drawing/2014/main" id="{09293F25-EEE9-1E45-81D5-D3E35922F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23;p2">
              <a:extLst>
                <a:ext uri="{FF2B5EF4-FFF2-40B4-BE49-F238E27FC236}">
                  <a16:creationId xmlns:a16="http://schemas.microsoft.com/office/drawing/2014/main" id="{4A90A21C-3E1F-9849-AAC5-6382E0457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4;p2">
              <a:extLst>
                <a:ext uri="{FF2B5EF4-FFF2-40B4-BE49-F238E27FC236}">
                  <a16:creationId xmlns:a16="http://schemas.microsoft.com/office/drawing/2014/main" id="{5FBCC6AE-F0FA-8F46-A330-39D13B5E3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5;p2">
              <a:extLst>
                <a:ext uri="{FF2B5EF4-FFF2-40B4-BE49-F238E27FC236}">
                  <a16:creationId xmlns:a16="http://schemas.microsoft.com/office/drawing/2014/main" id="{C4CED80E-426C-9640-8711-D7B36582A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6;p2">
              <a:extLst>
                <a:ext uri="{FF2B5EF4-FFF2-40B4-BE49-F238E27FC236}">
                  <a16:creationId xmlns:a16="http://schemas.microsoft.com/office/drawing/2014/main" id="{6796E0B2-DE56-E446-87EB-E696889E5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7;p2">
              <a:extLst>
                <a:ext uri="{FF2B5EF4-FFF2-40B4-BE49-F238E27FC236}">
                  <a16:creationId xmlns:a16="http://schemas.microsoft.com/office/drawing/2014/main" id="{E0539098-0DE1-A748-82D0-4E9989C05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8;p2">
              <a:extLst>
                <a:ext uri="{FF2B5EF4-FFF2-40B4-BE49-F238E27FC236}">
                  <a16:creationId xmlns:a16="http://schemas.microsoft.com/office/drawing/2014/main" id="{16042DF6-80E4-7948-A1A2-5DF1B3E84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29;p2">
              <a:extLst>
                <a:ext uri="{FF2B5EF4-FFF2-40B4-BE49-F238E27FC236}">
                  <a16:creationId xmlns:a16="http://schemas.microsoft.com/office/drawing/2014/main" id="{7DA3AA4E-9EEF-A841-87A3-C49FA29D8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3" name="Google Shape;30;p2">
            <a:extLst>
              <a:ext uri="{FF2B5EF4-FFF2-40B4-BE49-F238E27FC236}">
                <a16:creationId xmlns:a16="http://schemas.microsoft.com/office/drawing/2014/main" id="{2A701169-05FE-8E4B-A308-6F2D21DF370D}"/>
              </a:ext>
            </a:extLst>
          </p:cNvPr>
          <p:cNvGrpSpPr>
            <a:grpSpLocks/>
          </p:cNvGrpSpPr>
          <p:nvPr/>
        </p:nvGrpSpPr>
        <p:grpSpPr bwMode="auto">
          <a:xfrm>
            <a:off x="3198813" y="903288"/>
            <a:ext cx="395287" cy="403225"/>
            <a:chOff x="3951850" y="2985350"/>
            <a:chExt cx="407950" cy="416500"/>
          </a:xfrm>
        </p:grpSpPr>
        <p:sp>
          <p:nvSpPr>
            <p:cNvPr id="24" name="Google Shape;31;p2">
              <a:extLst>
                <a:ext uri="{FF2B5EF4-FFF2-40B4-BE49-F238E27FC236}">
                  <a16:creationId xmlns:a16="http://schemas.microsoft.com/office/drawing/2014/main" id="{4BBACD5C-2134-AB44-868C-BBEF9BDA8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2;p2">
              <a:extLst>
                <a:ext uri="{FF2B5EF4-FFF2-40B4-BE49-F238E27FC236}">
                  <a16:creationId xmlns:a16="http://schemas.microsoft.com/office/drawing/2014/main" id="{24CDF919-AD4F-E144-9113-1AD4553EB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33;p2">
              <a:extLst>
                <a:ext uri="{FF2B5EF4-FFF2-40B4-BE49-F238E27FC236}">
                  <a16:creationId xmlns:a16="http://schemas.microsoft.com/office/drawing/2014/main" id="{78110A61-1E7B-5545-9458-D0C51B1BA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34;p2">
              <a:extLst>
                <a:ext uri="{FF2B5EF4-FFF2-40B4-BE49-F238E27FC236}">
                  <a16:creationId xmlns:a16="http://schemas.microsoft.com/office/drawing/2014/main" id="{A0B6F020-F50A-0044-8DDC-F00D1EF51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8" name="Google Shape;35;p2">
            <a:extLst>
              <a:ext uri="{FF2B5EF4-FFF2-40B4-BE49-F238E27FC236}">
                <a16:creationId xmlns:a16="http://schemas.microsoft.com/office/drawing/2014/main" id="{C53E4FF9-2747-984E-BBF5-011305C92C5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010150" y="4576763"/>
            <a:ext cx="1033463" cy="893762"/>
          </a:xfrm>
          <a:prstGeom prst="hexagon">
            <a:avLst>
              <a:gd name="adj" fmla="val 28720"/>
              <a:gd name="vf" fmla="val 115470"/>
            </a:avLst>
          </a:prstGeom>
          <a:noFill/>
          <a:ln w="19050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36;p2">
            <a:extLst>
              <a:ext uri="{FF2B5EF4-FFF2-40B4-BE49-F238E27FC236}">
                <a16:creationId xmlns:a16="http://schemas.microsoft.com/office/drawing/2014/main" id="{B73AF107-DCD0-EB42-90E2-E92DF65FEBD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133975" y="4056063"/>
            <a:ext cx="539750" cy="468312"/>
          </a:xfrm>
          <a:prstGeom prst="hexagon">
            <a:avLst>
              <a:gd name="adj" fmla="val 28611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37;p2">
            <a:extLst>
              <a:ext uri="{FF2B5EF4-FFF2-40B4-BE49-F238E27FC236}">
                <a16:creationId xmlns:a16="http://schemas.microsoft.com/office/drawing/2014/main" id="{918CC986-2E9C-7A47-9233-E294A05E179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101975" y="3629025"/>
            <a:ext cx="1031875" cy="895350"/>
          </a:xfrm>
          <a:prstGeom prst="hexagon">
            <a:avLst>
              <a:gd name="adj" fmla="val 28604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38;p2">
            <a:extLst>
              <a:ext uri="{FF2B5EF4-FFF2-40B4-BE49-F238E27FC236}">
                <a16:creationId xmlns:a16="http://schemas.microsoft.com/office/drawing/2014/main" id="{F1169CD8-998F-0F40-9331-B0DDACD201B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530600" y="4576763"/>
            <a:ext cx="452438" cy="390525"/>
          </a:xfrm>
          <a:prstGeom prst="hexagon">
            <a:avLst>
              <a:gd name="adj" fmla="val 28749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2" name="Google Shape;39;p2">
            <a:extLst>
              <a:ext uri="{FF2B5EF4-FFF2-40B4-BE49-F238E27FC236}">
                <a16:creationId xmlns:a16="http://schemas.microsoft.com/office/drawing/2014/main" id="{06C503BB-E4EE-F745-AC0B-FC99DD411289}"/>
              </a:ext>
            </a:extLst>
          </p:cNvPr>
          <p:cNvSpPr>
            <a:spLocks/>
          </p:cNvSpPr>
          <p:nvPr/>
        </p:nvSpPr>
        <p:spPr bwMode="auto">
          <a:xfrm>
            <a:off x="5370513" y="4867275"/>
            <a:ext cx="312737" cy="312738"/>
          </a:xfrm>
          <a:custGeom>
            <a:avLst/>
            <a:gdLst>
              <a:gd name="T0" fmla="*/ 175685 w 17000"/>
              <a:gd name="T1" fmla="*/ 109189 h 16999"/>
              <a:gd name="T2" fmla="*/ 192315 w 17000"/>
              <a:gd name="T3" fmla="*/ 120430 h 16999"/>
              <a:gd name="T4" fmla="*/ 203537 w 17000"/>
              <a:gd name="T5" fmla="*/ 137042 h 16999"/>
              <a:gd name="T6" fmla="*/ 207142 w 17000"/>
              <a:gd name="T7" fmla="*/ 156360 h 16999"/>
              <a:gd name="T8" fmla="*/ 203537 w 17000"/>
              <a:gd name="T9" fmla="*/ 175696 h 16999"/>
              <a:gd name="T10" fmla="*/ 192315 w 17000"/>
              <a:gd name="T11" fmla="*/ 192308 h 16999"/>
              <a:gd name="T12" fmla="*/ 175685 w 17000"/>
              <a:gd name="T13" fmla="*/ 203549 h 16999"/>
              <a:gd name="T14" fmla="*/ 151420 w 17000"/>
              <a:gd name="T15" fmla="*/ 207137 h 16999"/>
              <a:gd name="T16" fmla="*/ 132564 w 17000"/>
              <a:gd name="T17" fmla="*/ 201305 h 16999"/>
              <a:gd name="T18" fmla="*/ 116835 w 17000"/>
              <a:gd name="T19" fmla="*/ 188261 h 16999"/>
              <a:gd name="T20" fmla="*/ 107839 w 17000"/>
              <a:gd name="T21" fmla="*/ 170747 h 16999"/>
              <a:gd name="T22" fmla="*/ 105595 w 17000"/>
              <a:gd name="T23" fmla="*/ 151429 h 16999"/>
              <a:gd name="T24" fmla="*/ 111445 w 17000"/>
              <a:gd name="T25" fmla="*/ 132554 h 16999"/>
              <a:gd name="T26" fmla="*/ 124469 w 17000"/>
              <a:gd name="T27" fmla="*/ 116824 h 16999"/>
              <a:gd name="T28" fmla="*/ 142001 w 17000"/>
              <a:gd name="T29" fmla="*/ 107846 h 16999"/>
              <a:gd name="T30" fmla="*/ 145588 w 17000"/>
              <a:gd name="T31" fmla="*/ 0 h 16999"/>
              <a:gd name="T32" fmla="*/ 134808 w 17000"/>
              <a:gd name="T33" fmla="*/ 4489 h 16999"/>
              <a:gd name="T34" fmla="*/ 129418 w 17000"/>
              <a:gd name="T35" fmla="*/ 14387 h 16999"/>
              <a:gd name="T36" fmla="*/ 106496 w 17000"/>
              <a:gd name="T37" fmla="*/ 53923 h 16999"/>
              <a:gd name="T38" fmla="*/ 69648 w 17000"/>
              <a:gd name="T39" fmla="*/ 34606 h 16999"/>
              <a:gd name="T40" fmla="*/ 58427 w 17000"/>
              <a:gd name="T41" fmla="*/ 35047 h 16999"/>
              <a:gd name="T42" fmla="*/ 36406 w 17000"/>
              <a:gd name="T43" fmla="*/ 55726 h 16999"/>
              <a:gd name="T44" fmla="*/ 33720 w 17000"/>
              <a:gd name="T45" fmla="*/ 66948 h 16999"/>
              <a:gd name="T46" fmla="*/ 57084 w 17000"/>
              <a:gd name="T47" fmla="*/ 100211 h 16999"/>
              <a:gd name="T48" fmla="*/ 46745 w 17000"/>
              <a:gd name="T49" fmla="*/ 125820 h 16999"/>
              <a:gd name="T50" fmla="*/ 6310 w 17000"/>
              <a:gd name="T51" fmla="*/ 132995 h 16999"/>
              <a:gd name="T52" fmla="*/ 460 w 17000"/>
              <a:gd name="T53" fmla="*/ 142433 h 16999"/>
              <a:gd name="T54" fmla="*/ 1361 w 17000"/>
              <a:gd name="T55" fmla="*/ 172991 h 16999"/>
              <a:gd name="T56" fmla="*/ 8996 w 17000"/>
              <a:gd name="T57" fmla="*/ 181527 h 16999"/>
              <a:gd name="T58" fmla="*/ 48548 w 17000"/>
              <a:gd name="T59" fmla="*/ 193210 h 16999"/>
              <a:gd name="T60" fmla="*/ 37308 w 17000"/>
              <a:gd name="T61" fmla="*/ 237695 h 16999"/>
              <a:gd name="T62" fmla="*/ 33720 w 17000"/>
              <a:gd name="T63" fmla="*/ 248476 h 16999"/>
              <a:gd name="T64" fmla="*/ 38209 w 17000"/>
              <a:gd name="T65" fmla="*/ 259257 h 16999"/>
              <a:gd name="T66" fmla="*/ 61112 w 17000"/>
              <a:gd name="T67" fmla="*/ 278574 h 16999"/>
              <a:gd name="T68" fmla="*/ 72353 w 17000"/>
              <a:gd name="T69" fmla="*/ 277231 h 16999"/>
              <a:gd name="T70" fmla="*/ 112788 w 17000"/>
              <a:gd name="T71" fmla="*/ 261501 h 16999"/>
              <a:gd name="T72" fmla="*/ 130319 w 17000"/>
              <a:gd name="T73" fmla="*/ 301056 h 16999"/>
              <a:gd name="T74" fmla="*/ 137494 w 17000"/>
              <a:gd name="T75" fmla="*/ 310034 h 16999"/>
              <a:gd name="T76" fmla="*/ 167149 w 17000"/>
              <a:gd name="T77" fmla="*/ 312738 h 16999"/>
              <a:gd name="T78" fmla="*/ 177929 w 17000"/>
              <a:gd name="T79" fmla="*/ 308231 h 16999"/>
              <a:gd name="T80" fmla="*/ 183319 w 17000"/>
              <a:gd name="T81" fmla="*/ 298351 h 16999"/>
              <a:gd name="T82" fmla="*/ 206241 w 17000"/>
              <a:gd name="T83" fmla="*/ 258815 h 16999"/>
              <a:gd name="T84" fmla="*/ 243089 w 17000"/>
              <a:gd name="T85" fmla="*/ 278132 h 16999"/>
              <a:gd name="T86" fmla="*/ 254310 w 17000"/>
              <a:gd name="T87" fmla="*/ 277691 h 16999"/>
              <a:gd name="T88" fmla="*/ 276331 w 17000"/>
              <a:gd name="T89" fmla="*/ 257012 h 16999"/>
              <a:gd name="T90" fmla="*/ 279035 w 17000"/>
              <a:gd name="T91" fmla="*/ 245790 h 16999"/>
              <a:gd name="T92" fmla="*/ 255672 w 17000"/>
              <a:gd name="T93" fmla="*/ 212527 h 16999"/>
              <a:gd name="T94" fmla="*/ 265992 w 17000"/>
              <a:gd name="T95" fmla="*/ 186918 h 16999"/>
              <a:gd name="T96" fmla="*/ 306427 w 17000"/>
              <a:gd name="T97" fmla="*/ 179725 h 16999"/>
              <a:gd name="T98" fmla="*/ 312277 w 17000"/>
              <a:gd name="T99" fmla="*/ 170305 h 16999"/>
              <a:gd name="T100" fmla="*/ 311376 w 17000"/>
              <a:gd name="T101" fmla="*/ 139747 h 16999"/>
              <a:gd name="T102" fmla="*/ 303741 w 17000"/>
              <a:gd name="T103" fmla="*/ 131211 h 16999"/>
              <a:gd name="T104" fmla="*/ 264208 w 17000"/>
              <a:gd name="T105" fmla="*/ 119528 h 16999"/>
              <a:gd name="T106" fmla="*/ 275889 w 17000"/>
              <a:gd name="T107" fmla="*/ 75043 h 16999"/>
              <a:gd name="T108" fmla="*/ 279035 w 17000"/>
              <a:gd name="T109" fmla="*/ 64262 h 16999"/>
              <a:gd name="T110" fmla="*/ 274528 w 17000"/>
              <a:gd name="T111" fmla="*/ 53481 h 16999"/>
              <a:gd name="T112" fmla="*/ 251625 w 17000"/>
              <a:gd name="T113" fmla="*/ 34146 h 16999"/>
              <a:gd name="T114" fmla="*/ 240384 w 17000"/>
              <a:gd name="T115" fmla="*/ 35507 h 16999"/>
              <a:gd name="T116" fmla="*/ 199949 w 17000"/>
              <a:gd name="T117" fmla="*/ 51218 h 16999"/>
              <a:gd name="T118" fmla="*/ 182436 w 17000"/>
              <a:gd name="T119" fmla="*/ 11682 h 16999"/>
              <a:gd name="T120" fmla="*/ 175243 w 17000"/>
              <a:gd name="T121" fmla="*/ 2704 h 16999"/>
              <a:gd name="T122" fmla="*/ 1455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3" name="Google Shape;40;p2">
            <a:extLst>
              <a:ext uri="{FF2B5EF4-FFF2-40B4-BE49-F238E27FC236}">
                <a16:creationId xmlns:a16="http://schemas.microsoft.com/office/drawing/2014/main" id="{2C8F7C47-A10B-8E4B-B8ED-AA48737145C7}"/>
              </a:ext>
            </a:extLst>
          </p:cNvPr>
          <p:cNvGrpSpPr>
            <a:grpSpLocks/>
          </p:cNvGrpSpPr>
          <p:nvPr/>
        </p:nvGrpSpPr>
        <p:grpSpPr bwMode="auto">
          <a:xfrm>
            <a:off x="5772150" y="4056063"/>
            <a:ext cx="573088" cy="550862"/>
            <a:chOff x="5241175" y="4959100"/>
            <a:chExt cx="539775" cy="517775"/>
          </a:xfrm>
        </p:grpSpPr>
        <p:sp>
          <p:nvSpPr>
            <p:cNvPr id="34" name="Google Shape;41;p2">
              <a:extLst>
                <a:ext uri="{FF2B5EF4-FFF2-40B4-BE49-F238E27FC236}">
                  <a16:creationId xmlns:a16="http://schemas.microsoft.com/office/drawing/2014/main" id="{CE1E2B9B-100E-A84F-A645-5E508BFF2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42;p2">
              <a:extLst>
                <a:ext uri="{FF2B5EF4-FFF2-40B4-BE49-F238E27FC236}">
                  <a16:creationId xmlns:a16="http://schemas.microsoft.com/office/drawing/2014/main" id="{58C64EDD-0DC8-BE46-9B5B-937161401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43;p2">
              <a:extLst>
                <a:ext uri="{FF2B5EF4-FFF2-40B4-BE49-F238E27FC236}">
                  <a16:creationId xmlns:a16="http://schemas.microsoft.com/office/drawing/2014/main" id="{86AC3430-B501-1746-8474-6055C3DB1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44;p2">
              <a:extLst>
                <a:ext uri="{FF2B5EF4-FFF2-40B4-BE49-F238E27FC236}">
                  <a16:creationId xmlns:a16="http://schemas.microsoft.com/office/drawing/2014/main" id="{216F0C11-5D8E-5D46-8CC6-44A1FA9AA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45;p2">
              <a:extLst>
                <a:ext uri="{FF2B5EF4-FFF2-40B4-BE49-F238E27FC236}">
                  <a16:creationId xmlns:a16="http://schemas.microsoft.com/office/drawing/2014/main" id="{D0D248E9-32B7-9643-9051-B21C6D275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46;p2">
              <a:extLst>
                <a:ext uri="{FF2B5EF4-FFF2-40B4-BE49-F238E27FC236}">
                  <a16:creationId xmlns:a16="http://schemas.microsoft.com/office/drawing/2014/main" id="{64D11B8F-611B-F94E-BB6D-72E467960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0" name="Google Shape;47;p2">
            <a:extLst>
              <a:ext uri="{FF2B5EF4-FFF2-40B4-BE49-F238E27FC236}">
                <a16:creationId xmlns:a16="http://schemas.microsoft.com/office/drawing/2014/main" id="{C45F07DC-E7B1-5C47-AD9B-4A1FE832D4EB}"/>
              </a:ext>
            </a:extLst>
          </p:cNvPr>
          <p:cNvSpPr>
            <a:spLocks/>
          </p:cNvSpPr>
          <p:nvPr/>
        </p:nvSpPr>
        <p:spPr bwMode="auto">
          <a:xfrm>
            <a:off x="3429000" y="3905250"/>
            <a:ext cx="377825" cy="342900"/>
          </a:xfrm>
          <a:custGeom>
            <a:avLst/>
            <a:gdLst>
              <a:gd name="T0" fmla="*/ 159885 w 16218"/>
              <a:gd name="T1" fmla="*/ 1720 h 14752"/>
              <a:gd name="T2" fmla="*/ 132581 w 16218"/>
              <a:gd name="T3" fmla="*/ 6811 h 14752"/>
              <a:gd name="T4" fmla="*/ 106978 w 16218"/>
              <a:gd name="T5" fmla="*/ 15341 h 14752"/>
              <a:gd name="T6" fmla="*/ 83076 w 16218"/>
              <a:gd name="T7" fmla="*/ 27266 h 14752"/>
              <a:gd name="T8" fmla="*/ 62039 w 16218"/>
              <a:gd name="T9" fmla="*/ 41445 h 14752"/>
              <a:gd name="T10" fmla="*/ 43262 w 16218"/>
              <a:gd name="T11" fmla="*/ 57925 h 14752"/>
              <a:gd name="T12" fmla="*/ 27327 w 16218"/>
              <a:gd name="T13" fmla="*/ 76660 h 14752"/>
              <a:gd name="T14" fmla="*/ 14817 w 16218"/>
              <a:gd name="T15" fmla="*/ 97649 h 14752"/>
              <a:gd name="T16" fmla="*/ 5708 w 16218"/>
              <a:gd name="T17" fmla="*/ 119801 h 14752"/>
              <a:gd name="T18" fmla="*/ 1142 w 16218"/>
              <a:gd name="T19" fmla="*/ 143627 h 14752"/>
              <a:gd name="T20" fmla="*/ 23 w 16218"/>
              <a:gd name="T21" fmla="*/ 168614 h 14752"/>
              <a:gd name="T22" fmla="*/ 4566 w 16218"/>
              <a:gd name="T23" fmla="*/ 194160 h 14752"/>
              <a:gd name="T24" fmla="*/ 13093 w 16218"/>
              <a:gd name="T25" fmla="*/ 218566 h 14752"/>
              <a:gd name="T26" fmla="*/ 25626 w 16218"/>
              <a:gd name="T27" fmla="*/ 240718 h 14752"/>
              <a:gd name="T28" fmla="*/ 42679 w 16218"/>
              <a:gd name="T29" fmla="*/ 261150 h 14752"/>
              <a:gd name="T30" fmla="*/ 62598 w 16218"/>
              <a:gd name="T31" fmla="*/ 279327 h 14752"/>
              <a:gd name="T32" fmla="*/ 47246 w 16218"/>
              <a:gd name="T33" fmla="*/ 305430 h 14752"/>
              <a:gd name="T34" fmla="*/ 27327 w 16218"/>
              <a:gd name="T35" fmla="*/ 326443 h 14752"/>
              <a:gd name="T36" fmla="*/ 11951 w 16218"/>
              <a:gd name="T37" fmla="*/ 336647 h 14752"/>
              <a:gd name="T38" fmla="*/ 2865 w 16218"/>
              <a:gd name="T39" fmla="*/ 341761 h 14752"/>
              <a:gd name="T40" fmla="*/ 39837 w 16218"/>
              <a:gd name="T41" fmla="*/ 342342 h 14752"/>
              <a:gd name="T42" fmla="*/ 67723 w 16218"/>
              <a:gd name="T43" fmla="*/ 336089 h 14752"/>
              <a:gd name="T44" fmla="*/ 97310 w 16218"/>
              <a:gd name="T45" fmla="*/ 322468 h 14752"/>
              <a:gd name="T46" fmla="*/ 124614 w 16218"/>
              <a:gd name="T47" fmla="*/ 310544 h 14752"/>
              <a:gd name="T48" fmla="*/ 151358 w 16218"/>
              <a:gd name="T49" fmla="*/ 316773 h 14752"/>
              <a:gd name="T50" fmla="*/ 179244 w 16218"/>
              <a:gd name="T51" fmla="*/ 320190 h 14752"/>
              <a:gd name="T52" fmla="*/ 217940 w 16218"/>
              <a:gd name="T53" fmla="*/ 318493 h 14752"/>
              <a:gd name="T54" fmla="*/ 245244 w 16218"/>
              <a:gd name="T55" fmla="*/ 312822 h 14752"/>
              <a:gd name="T56" fmla="*/ 270847 w 16218"/>
              <a:gd name="T57" fmla="*/ 304291 h 14752"/>
              <a:gd name="T58" fmla="*/ 294749 w 16218"/>
              <a:gd name="T59" fmla="*/ 292948 h 14752"/>
              <a:gd name="T60" fmla="*/ 315786 w 16218"/>
              <a:gd name="T61" fmla="*/ 278746 h 14752"/>
              <a:gd name="T62" fmla="*/ 334563 w 16218"/>
              <a:gd name="T63" fmla="*/ 261708 h 14752"/>
              <a:gd name="T64" fmla="*/ 350498 w 16218"/>
              <a:gd name="T65" fmla="*/ 242973 h 14752"/>
              <a:gd name="T66" fmla="*/ 363008 w 16218"/>
              <a:gd name="T67" fmla="*/ 222541 h 14752"/>
              <a:gd name="T68" fmla="*/ 372117 w 16218"/>
              <a:gd name="T69" fmla="*/ 199831 h 14752"/>
              <a:gd name="T70" fmla="*/ 376683 w 16218"/>
              <a:gd name="T71" fmla="*/ 176564 h 14752"/>
              <a:gd name="T72" fmla="*/ 377802 w 16218"/>
              <a:gd name="T73" fmla="*/ 151576 h 14752"/>
              <a:gd name="T74" fmla="*/ 373841 w 16218"/>
              <a:gd name="T75" fmla="*/ 127751 h 14752"/>
              <a:gd name="T76" fmla="*/ 366433 w 16218"/>
              <a:gd name="T77" fmla="*/ 105041 h 14752"/>
              <a:gd name="T78" fmla="*/ 355064 w 16218"/>
              <a:gd name="T79" fmla="*/ 83470 h 14752"/>
              <a:gd name="T80" fmla="*/ 340271 w 16218"/>
              <a:gd name="T81" fmla="*/ 64154 h 14752"/>
              <a:gd name="T82" fmla="*/ 322612 w 16218"/>
              <a:gd name="T83" fmla="*/ 46558 h 14752"/>
              <a:gd name="T84" fmla="*/ 302134 w 16218"/>
              <a:gd name="T85" fmla="*/ 31798 h 14752"/>
              <a:gd name="T86" fmla="*/ 278814 w 16218"/>
              <a:gd name="T87" fmla="*/ 19316 h 14752"/>
              <a:gd name="T88" fmla="*/ 253770 w 16218"/>
              <a:gd name="T89" fmla="*/ 9670 h 14752"/>
              <a:gd name="T90" fmla="*/ 227026 w 16218"/>
              <a:gd name="T91" fmla="*/ 2859 h 14752"/>
              <a:gd name="T92" fmla="*/ 198581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400175" y="1991825"/>
            <a:ext cx="6343500" cy="1159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4937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preserve="1">
  <p:cSld name="TITLE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9;p3">
            <a:extLst>
              <a:ext uri="{FF2B5EF4-FFF2-40B4-BE49-F238E27FC236}">
                <a16:creationId xmlns:a16="http://schemas.microsoft.com/office/drawing/2014/main" id="{63FAED0F-BFBA-6446-8C8F-70EA814D60C3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-95250" y="303213"/>
            <a:ext cx="1035050" cy="896937"/>
          </a:xfrm>
          <a:custGeom>
            <a:avLst/>
            <a:gdLst>
              <a:gd name="T0" fmla="*/ 258763 w 120000"/>
              <a:gd name="T1" fmla="*/ 0 h 120000"/>
              <a:gd name="T2" fmla="*/ 0 w 120000"/>
              <a:gd name="T3" fmla="*/ 448424 h 120000"/>
              <a:gd name="T4" fmla="*/ 258763 w 120000"/>
              <a:gd name="T5" fmla="*/ 896937 h 120000"/>
              <a:gd name="T6" fmla="*/ 776288 w 120000"/>
              <a:gd name="T7" fmla="*/ 896937 h 120000"/>
              <a:gd name="T8" fmla="*/ 1035050 w 120000"/>
              <a:gd name="T9" fmla="*/ 448424 h 120000"/>
              <a:gd name="T10" fmla="*/ 776288 w 120000"/>
              <a:gd name="T11" fmla="*/ 0 h 120000"/>
              <a:gd name="T12" fmla="*/ 258763 w 120000"/>
              <a:gd name="T13" fmla="*/ 0 h 120000"/>
              <a:gd name="T14" fmla="*/ 331880 w 120000"/>
              <a:gd name="T15" fmla="*/ 126692 h 120000"/>
              <a:gd name="T16" fmla="*/ 703161 w 120000"/>
              <a:gd name="T17" fmla="*/ 126692 h 120000"/>
              <a:gd name="T18" fmla="*/ 888703 w 120000"/>
              <a:gd name="T19" fmla="*/ 448424 h 120000"/>
              <a:gd name="T20" fmla="*/ 703161 w 120000"/>
              <a:gd name="T21" fmla="*/ 770155 h 120000"/>
              <a:gd name="T22" fmla="*/ 331880 w 120000"/>
              <a:gd name="T23" fmla="*/ 770155 h 120000"/>
              <a:gd name="T24" fmla="*/ 146244 w 120000"/>
              <a:gd name="T25" fmla="*/ 448424 h 120000"/>
              <a:gd name="T26" fmla="*/ 331880 w 120000"/>
              <a:gd name="T27" fmla="*/ 126692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5" name="Google Shape;50;p3">
            <a:extLst>
              <a:ext uri="{FF2B5EF4-FFF2-40B4-BE49-F238E27FC236}">
                <a16:creationId xmlns:a16="http://schemas.microsoft.com/office/drawing/2014/main" id="{C6BF3513-64D6-014E-8675-3F7F609E9287}"/>
              </a:ext>
            </a:extLst>
          </p:cNvPr>
          <p:cNvSpPr/>
          <p:nvPr/>
        </p:nvSpPr>
        <p:spPr>
          <a:xfrm rot="5400000">
            <a:off x="559400" y="1538825"/>
            <a:ext cx="1788000" cy="2064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6" name="Google Shape;53;p3">
            <a:extLst>
              <a:ext uri="{FF2B5EF4-FFF2-40B4-BE49-F238E27FC236}">
                <a16:creationId xmlns:a16="http://schemas.microsoft.com/office/drawing/2014/main" id="{31788CE2-AF7A-B147-B2EF-8C3EEE8590B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6675" y="313531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54;p3">
            <a:extLst>
              <a:ext uri="{FF2B5EF4-FFF2-40B4-BE49-F238E27FC236}">
                <a16:creationId xmlns:a16="http://schemas.microsoft.com/office/drawing/2014/main" id="{C6C350DC-3D9B-D044-AF9E-ED93F931241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28675" y="351631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55;p3">
            <a:extLst>
              <a:ext uri="{FF2B5EF4-FFF2-40B4-BE49-F238E27FC236}">
                <a16:creationId xmlns:a16="http://schemas.microsoft.com/office/drawing/2014/main" id="{74E59A7A-CCBB-354A-B354-C49F85E39BE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62000" y="8778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56;p3">
            <a:extLst>
              <a:ext uri="{FF2B5EF4-FFF2-40B4-BE49-F238E27FC236}">
                <a16:creationId xmlns:a16="http://schemas.microsoft.com/office/drawing/2014/main" id="{94A3A0B3-002B-5248-940C-3C34B5A6FBDC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93750" y="4692650"/>
            <a:ext cx="517525" cy="447675"/>
          </a:xfrm>
          <a:prstGeom prst="hexagon">
            <a:avLst>
              <a:gd name="adj" fmla="val 28692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0" name="Google Shape;57;p3">
            <a:extLst>
              <a:ext uri="{FF2B5EF4-FFF2-40B4-BE49-F238E27FC236}">
                <a16:creationId xmlns:a16="http://schemas.microsoft.com/office/drawing/2014/main" id="{83C96C60-A3F9-0D48-8A0E-203569D43348}"/>
              </a:ext>
            </a:extLst>
          </p:cNvPr>
          <p:cNvGrpSpPr>
            <a:grpSpLocks/>
          </p:cNvGrpSpPr>
          <p:nvPr/>
        </p:nvGrpSpPr>
        <p:grpSpPr bwMode="auto">
          <a:xfrm>
            <a:off x="996950" y="1069975"/>
            <a:ext cx="350838" cy="325438"/>
            <a:chOff x="5975075" y="2327500"/>
            <a:chExt cx="420100" cy="388350"/>
          </a:xfrm>
        </p:grpSpPr>
        <p:sp>
          <p:nvSpPr>
            <p:cNvPr id="11" name="Google Shape;58;p3">
              <a:extLst>
                <a:ext uri="{FF2B5EF4-FFF2-40B4-BE49-F238E27FC236}">
                  <a16:creationId xmlns:a16="http://schemas.microsoft.com/office/drawing/2014/main" id="{B177654B-B654-964F-99C1-1BEE7E7D8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59;p3">
              <a:extLst>
                <a:ext uri="{FF2B5EF4-FFF2-40B4-BE49-F238E27FC236}">
                  <a16:creationId xmlns:a16="http://schemas.microsoft.com/office/drawing/2014/main" id="{1A90B194-B7EA-3843-B682-0428B0574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3" name="Google Shape;60;p3">
            <a:extLst>
              <a:ext uri="{FF2B5EF4-FFF2-40B4-BE49-F238E27FC236}">
                <a16:creationId xmlns:a16="http://schemas.microsoft.com/office/drawing/2014/main" id="{33943DDB-19C4-E747-AD52-5BB2FA916AF3}"/>
              </a:ext>
            </a:extLst>
          </p:cNvPr>
          <p:cNvSpPr>
            <a:spLocks/>
          </p:cNvSpPr>
          <p:nvPr/>
        </p:nvSpPr>
        <p:spPr bwMode="auto">
          <a:xfrm>
            <a:off x="393700" y="334645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4" name="Google Shape;61;p3">
            <a:extLst>
              <a:ext uri="{FF2B5EF4-FFF2-40B4-BE49-F238E27FC236}">
                <a16:creationId xmlns:a16="http://schemas.microsoft.com/office/drawing/2014/main" id="{739B3339-684B-4D4B-A41A-5BBAE1008AAD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554038"/>
            <a:ext cx="247650" cy="392112"/>
            <a:chOff x="6718575" y="2318625"/>
            <a:chExt cx="256950" cy="407375"/>
          </a:xfrm>
        </p:grpSpPr>
        <p:sp>
          <p:nvSpPr>
            <p:cNvPr id="15" name="Google Shape;62;p3">
              <a:extLst>
                <a:ext uri="{FF2B5EF4-FFF2-40B4-BE49-F238E27FC236}">
                  <a16:creationId xmlns:a16="http://schemas.microsoft.com/office/drawing/2014/main" id="{B98E537E-B4EB-2D4E-B88B-CCDDE6166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63;p3">
              <a:extLst>
                <a:ext uri="{FF2B5EF4-FFF2-40B4-BE49-F238E27FC236}">
                  <a16:creationId xmlns:a16="http://schemas.microsoft.com/office/drawing/2014/main" id="{606B88A0-4941-B84E-8D09-75962485D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64;p3">
              <a:extLst>
                <a:ext uri="{FF2B5EF4-FFF2-40B4-BE49-F238E27FC236}">
                  <a16:creationId xmlns:a16="http://schemas.microsoft.com/office/drawing/2014/main" id="{5D8B30C6-E2BA-1E4C-8105-BFAEE61E8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65;p3">
              <a:extLst>
                <a:ext uri="{FF2B5EF4-FFF2-40B4-BE49-F238E27FC236}">
                  <a16:creationId xmlns:a16="http://schemas.microsoft.com/office/drawing/2014/main" id="{4FE54731-C96C-4349-8DE2-16CB990E4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66;p3">
              <a:extLst>
                <a:ext uri="{FF2B5EF4-FFF2-40B4-BE49-F238E27FC236}">
                  <a16:creationId xmlns:a16="http://schemas.microsoft.com/office/drawing/2014/main" id="{8E68C6BB-A536-5A41-8589-4FBF29AFE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67;p3">
              <a:extLst>
                <a:ext uri="{FF2B5EF4-FFF2-40B4-BE49-F238E27FC236}">
                  <a16:creationId xmlns:a16="http://schemas.microsoft.com/office/drawing/2014/main" id="{1FCC49C8-440B-9D48-BB52-E0F8898E0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68;p3">
              <a:extLst>
                <a:ext uri="{FF2B5EF4-FFF2-40B4-BE49-F238E27FC236}">
                  <a16:creationId xmlns:a16="http://schemas.microsoft.com/office/drawing/2014/main" id="{129B83E2-ED69-0440-84D5-D367D53F5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69;p3">
              <a:extLst>
                <a:ext uri="{FF2B5EF4-FFF2-40B4-BE49-F238E27FC236}">
                  <a16:creationId xmlns:a16="http://schemas.microsoft.com/office/drawing/2014/main" id="{0C17AE8F-9A8E-0C43-8BCE-D82ED34C3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3" name="Google Shape;70;p3">
            <a:extLst>
              <a:ext uri="{FF2B5EF4-FFF2-40B4-BE49-F238E27FC236}">
                <a16:creationId xmlns:a16="http://schemas.microsoft.com/office/drawing/2014/main" id="{A13221CC-DD94-FD4F-B11A-7EF02A65F246}"/>
              </a:ext>
            </a:extLst>
          </p:cNvPr>
          <p:cNvGrpSpPr>
            <a:grpSpLocks/>
          </p:cNvGrpSpPr>
          <p:nvPr/>
        </p:nvGrpSpPr>
        <p:grpSpPr bwMode="auto">
          <a:xfrm>
            <a:off x="1419225" y="3633788"/>
            <a:ext cx="342900" cy="350837"/>
            <a:chOff x="3951850" y="2985350"/>
            <a:chExt cx="407950" cy="416500"/>
          </a:xfrm>
        </p:grpSpPr>
        <p:sp>
          <p:nvSpPr>
            <p:cNvPr id="24" name="Google Shape;71;p3">
              <a:extLst>
                <a:ext uri="{FF2B5EF4-FFF2-40B4-BE49-F238E27FC236}">
                  <a16:creationId xmlns:a16="http://schemas.microsoft.com/office/drawing/2014/main" id="{82446C50-89B5-B842-9574-06E84E2A9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72;p3">
              <a:extLst>
                <a:ext uri="{FF2B5EF4-FFF2-40B4-BE49-F238E27FC236}">
                  <a16:creationId xmlns:a16="http://schemas.microsoft.com/office/drawing/2014/main" id="{10B58278-DA7D-8043-A110-77936901E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73;p3">
              <a:extLst>
                <a:ext uri="{FF2B5EF4-FFF2-40B4-BE49-F238E27FC236}">
                  <a16:creationId xmlns:a16="http://schemas.microsoft.com/office/drawing/2014/main" id="{9296A2D0-A145-B949-A35D-78D4350A6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74;p3">
              <a:extLst>
                <a:ext uri="{FF2B5EF4-FFF2-40B4-BE49-F238E27FC236}">
                  <a16:creationId xmlns:a16="http://schemas.microsoft.com/office/drawing/2014/main" id="{D21B4EB4-E4E8-3749-893D-BA810C641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8" name="Google Shape;75;p3">
            <a:extLst>
              <a:ext uri="{FF2B5EF4-FFF2-40B4-BE49-F238E27FC236}">
                <a16:creationId xmlns:a16="http://schemas.microsoft.com/office/drawing/2014/main" id="{C4815A2C-74C4-3D4F-8198-AC4F91221E5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33425" y="3935413"/>
            <a:ext cx="819150" cy="711200"/>
          </a:xfrm>
          <a:prstGeom prst="hexagon">
            <a:avLst>
              <a:gd name="adj" fmla="val 28608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76;p3">
            <a:extLst>
              <a:ext uri="{FF2B5EF4-FFF2-40B4-BE49-F238E27FC236}">
                <a16:creationId xmlns:a16="http://schemas.microsoft.com/office/drawing/2014/main" id="{91900D5D-34C1-9C49-A5D4-4639F7BA87F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38188" y="10160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77;p3">
            <a:extLst>
              <a:ext uri="{FF2B5EF4-FFF2-40B4-BE49-F238E27FC236}">
                <a16:creationId xmlns:a16="http://schemas.microsoft.com/office/drawing/2014/main" id="{EA3D30AE-2B93-6D4D-BA50-34DE83FC8AE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292100" y="4148138"/>
            <a:ext cx="1182688" cy="1023937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78;p3">
            <a:extLst>
              <a:ext uri="{FF2B5EF4-FFF2-40B4-BE49-F238E27FC236}">
                <a16:creationId xmlns:a16="http://schemas.microsoft.com/office/drawing/2014/main" id="{358FBDEE-E0BC-844D-8145-CBD6CAF5934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420688" y="-65088"/>
            <a:ext cx="358775" cy="311151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2" name="Google Shape;79;p3">
            <a:extLst>
              <a:ext uri="{FF2B5EF4-FFF2-40B4-BE49-F238E27FC236}">
                <a16:creationId xmlns:a16="http://schemas.microsoft.com/office/drawing/2014/main" id="{50E75B8A-3FBD-E040-BD5D-7DDD724E61E1}"/>
              </a:ext>
            </a:extLst>
          </p:cNvPr>
          <p:cNvSpPr>
            <a:spLocks/>
          </p:cNvSpPr>
          <p:nvPr/>
        </p:nvSpPr>
        <p:spPr bwMode="auto">
          <a:xfrm>
            <a:off x="1019175" y="4167188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3" name="Google Shape;80;p3">
            <a:extLst>
              <a:ext uri="{FF2B5EF4-FFF2-40B4-BE49-F238E27FC236}">
                <a16:creationId xmlns:a16="http://schemas.microsoft.com/office/drawing/2014/main" id="{BE3FC6EC-8EB1-D242-92B5-AD2D68072BBA}"/>
              </a:ext>
            </a:extLst>
          </p:cNvPr>
          <p:cNvGrpSpPr>
            <a:grpSpLocks/>
          </p:cNvGrpSpPr>
          <p:nvPr/>
        </p:nvGrpSpPr>
        <p:grpSpPr bwMode="auto">
          <a:xfrm>
            <a:off x="-50800" y="1452563"/>
            <a:ext cx="625475" cy="600075"/>
            <a:chOff x="5241175" y="4959100"/>
            <a:chExt cx="539775" cy="517775"/>
          </a:xfrm>
        </p:grpSpPr>
        <p:sp>
          <p:nvSpPr>
            <p:cNvPr id="34" name="Google Shape;81;p3">
              <a:extLst>
                <a:ext uri="{FF2B5EF4-FFF2-40B4-BE49-F238E27FC236}">
                  <a16:creationId xmlns:a16="http://schemas.microsoft.com/office/drawing/2014/main" id="{8885B91F-6792-CF45-8920-A387A63E6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82;p3">
              <a:extLst>
                <a:ext uri="{FF2B5EF4-FFF2-40B4-BE49-F238E27FC236}">
                  <a16:creationId xmlns:a16="http://schemas.microsoft.com/office/drawing/2014/main" id="{93B6FDE9-0E01-124C-AD8E-723ACD242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83;p3">
              <a:extLst>
                <a:ext uri="{FF2B5EF4-FFF2-40B4-BE49-F238E27FC236}">
                  <a16:creationId xmlns:a16="http://schemas.microsoft.com/office/drawing/2014/main" id="{1FB42A04-06B5-DF40-9F0D-ADD09D09E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84;p3">
              <a:extLst>
                <a:ext uri="{FF2B5EF4-FFF2-40B4-BE49-F238E27FC236}">
                  <a16:creationId xmlns:a16="http://schemas.microsoft.com/office/drawing/2014/main" id="{40100457-0408-DC47-B90A-61AE6E6E1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85;p3">
              <a:extLst>
                <a:ext uri="{FF2B5EF4-FFF2-40B4-BE49-F238E27FC236}">
                  <a16:creationId xmlns:a16="http://schemas.microsoft.com/office/drawing/2014/main" id="{97BD9868-2161-DB46-AB41-7D1C23CBF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86;p3">
              <a:extLst>
                <a:ext uri="{FF2B5EF4-FFF2-40B4-BE49-F238E27FC236}">
                  <a16:creationId xmlns:a16="http://schemas.microsoft.com/office/drawing/2014/main" id="{D9D8D024-5021-6446-A410-BBA87A7AD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0" name="Google Shape;87;p3">
            <a:extLst>
              <a:ext uri="{FF2B5EF4-FFF2-40B4-BE49-F238E27FC236}">
                <a16:creationId xmlns:a16="http://schemas.microsoft.com/office/drawing/2014/main" id="{4EFED662-B718-DA47-A651-B6AFBBA2DEBB}"/>
              </a:ext>
            </a:extLst>
          </p:cNvPr>
          <p:cNvSpPr>
            <a:spLocks/>
          </p:cNvSpPr>
          <p:nvPr/>
        </p:nvSpPr>
        <p:spPr bwMode="auto">
          <a:xfrm>
            <a:off x="47625" y="4430713"/>
            <a:ext cx="504825" cy="458787"/>
          </a:xfrm>
          <a:custGeom>
            <a:avLst/>
            <a:gdLst>
              <a:gd name="T0" fmla="*/ 213628 w 16218"/>
              <a:gd name="T1" fmla="*/ 2301 h 14752"/>
              <a:gd name="T2" fmla="*/ 177146 w 16218"/>
              <a:gd name="T3" fmla="*/ 9112 h 14752"/>
              <a:gd name="T4" fmla="*/ 142937 w 16218"/>
              <a:gd name="T5" fmla="*/ 20526 h 14752"/>
              <a:gd name="T6" fmla="*/ 111000 w 16218"/>
              <a:gd name="T7" fmla="*/ 36480 h 14752"/>
              <a:gd name="T8" fmla="*/ 82892 w 16218"/>
              <a:gd name="T9" fmla="*/ 55451 h 14752"/>
              <a:gd name="T10" fmla="*/ 57804 w 16218"/>
              <a:gd name="T11" fmla="*/ 77501 h 14752"/>
              <a:gd name="T12" fmla="*/ 36513 w 16218"/>
              <a:gd name="T13" fmla="*/ 102568 h 14752"/>
              <a:gd name="T14" fmla="*/ 19797 w 16218"/>
              <a:gd name="T15" fmla="*/ 130651 h 14752"/>
              <a:gd name="T16" fmla="*/ 7626 w 16218"/>
              <a:gd name="T17" fmla="*/ 160289 h 14752"/>
              <a:gd name="T18" fmla="*/ 1525 w 16218"/>
              <a:gd name="T19" fmla="*/ 192167 h 14752"/>
              <a:gd name="T20" fmla="*/ 31 w 16218"/>
              <a:gd name="T21" fmla="*/ 225599 h 14752"/>
              <a:gd name="T22" fmla="*/ 6101 w 16218"/>
              <a:gd name="T23" fmla="*/ 259778 h 14752"/>
              <a:gd name="T24" fmla="*/ 17494 w 16218"/>
              <a:gd name="T25" fmla="*/ 292433 h 14752"/>
              <a:gd name="T26" fmla="*/ 34240 w 16218"/>
              <a:gd name="T27" fmla="*/ 322071 h 14752"/>
              <a:gd name="T28" fmla="*/ 57025 w 16218"/>
              <a:gd name="T29" fmla="*/ 349408 h 14752"/>
              <a:gd name="T30" fmla="*/ 83639 w 16218"/>
              <a:gd name="T31" fmla="*/ 373729 h 14752"/>
              <a:gd name="T32" fmla="*/ 63126 w 16218"/>
              <a:gd name="T33" fmla="*/ 408654 h 14752"/>
              <a:gd name="T34" fmla="*/ 36513 w 16218"/>
              <a:gd name="T35" fmla="*/ 436768 h 14752"/>
              <a:gd name="T36" fmla="*/ 15968 w 16218"/>
              <a:gd name="T37" fmla="*/ 450421 h 14752"/>
              <a:gd name="T38" fmla="*/ 3829 w 16218"/>
              <a:gd name="T39" fmla="*/ 457263 h 14752"/>
              <a:gd name="T40" fmla="*/ 53228 w 16218"/>
              <a:gd name="T41" fmla="*/ 458041 h 14752"/>
              <a:gd name="T42" fmla="*/ 90488 w 16218"/>
              <a:gd name="T43" fmla="*/ 449675 h 14752"/>
              <a:gd name="T44" fmla="*/ 130019 w 16218"/>
              <a:gd name="T45" fmla="*/ 431450 h 14752"/>
              <a:gd name="T46" fmla="*/ 166501 w 16218"/>
              <a:gd name="T47" fmla="*/ 415496 h 14752"/>
              <a:gd name="T48" fmla="*/ 202235 w 16218"/>
              <a:gd name="T49" fmla="*/ 423831 h 14752"/>
              <a:gd name="T50" fmla="*/ 239495 w 16218"/>
              <a:gd name="T51" fmla="*/ 428402 h 14752"/>
              <a:gd name="T52" fmla="*/ 291197 w 16218"/>
              <a:gd name="T53" fmla="*/ 426132 h 14752"/>
              <a:gd name="T54" fmla="*/ 327679 w 16218"/>
              <a:gd name="T55" fmla="*/ 418544 h 14752"/>
              <a:gd name="T56" fmla="*/ 361888 w 16218"/>
              <a:gd name="T57" fmla="*/ 407130 h 14752"/>
              <a:gd name="T58" fmla="*/ 393825 w 16218"/>
              <a:gd name="T59" fmla="*/ 391953 h 14752"/>
              <a:gd name="T60" fmla="*/ 421933 w 16218"/>
              <a:gd name="T61" fmla="*/ 372951 h 14752"/>
              <a:gd name="T62" fmla="*/ 447021 w 16218"/>
              <a:gd name="T63" fmla="*/ 350155 h 14752"/>
              <a:gd name="T64" fmla="*/ 468313 w 16218"/>
              <a:gd name="T65" fmla="*/ 325088 h 14752"/>
              <a:gd name="T66" fmla="*/ 485028 w 16218"/>
              <a:gd name="T67" fmla="*/ 297751 h 14752"/>
              <a:gd name="T68" fmla="*/ 497199 w 16218"/>
              <a:gd name="T69" fmla="*/ 267367 h 14752"/>
              <a:gd name="T70" fmla="*/ 503300 w 16218"/>
              <a:gd name="T71" fmla="*/ 236235 h 14752"/>
              <a:gd name="T72" fmla="*/ 504794 w 16218"/>
              <a:gd name="T73" fmla="*/ 202803 h 14752"/>
              <a:gd name="T74" fmla="*/ 499502 w 16218"/>
              <a:gd name="T75" fmla="*/ 170926 h 14752"/>
              <a:gd name="T76" fmla="*/ 489604 w 16218"/>
              <a:gd name="T77" fmla="*/ 140541 h 14752"/>
              <a:gd name="T78" fmla="*/ 474413 w 16218"/>
              <a:gd name="T79" fmla="*/ 111680 h 14752"/>
              <a:gd name="T80" fmla="*/ 454648 w 16218"/>
              <a:gd name="T81" fmla="*/ 85836 h 14752"/>
              <a:gd name="T82" fmla="*/ 431053 w 16218"/>
              <a:gd name="T83" fmla="*/ 62293 h 14752"/>
              <a:gd name="T84" fmla="*/ 403692 w 16218"/>
              <a:gd name="T85" fmla="*/ 42545 h 14752"/>
              <a:gd name="T86" fmla="*/ 372533 w 16218"/>
              <a:gd name="T87" fmla="*/ 25844 h 14752"/>
              <a:gd name="T88" fmla="*/ 339071 w 16218"/>
              <a:gd name="T89" fmla="*/ 12938 h 14752"/>
              <a:gd name="T90" fmla="*/ 303337 w 16218"/>
              <a:gd name="T91" fmla="*/ 3825 h 14752"/>
              <a:gd name="T92" fmla="*/ 265330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1" name="Google Shape;51;p3"/>
          <p:cNvSpPr txBox="1">
            <a:spLocks noGrp="1"/>
          </p:cNvSpPr>
          <p:nvPr>
            <p:ph type="ctrTitle"/>
          </p:nvPr>
        </p:nvSpPr>
        <p:spPr>
          <a:xfrm>
            <a:off x="2743200" y="1735750"/>
            <a:ext cx="5638800" cy="115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11C4E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2" name="Google Shape;52;p3"/>
          <p:cNvSpPr txBox="1">
            <a:spLocks noGrp="1"/>
          </p:cNvSpPr>
          <p:nvPr>
            <p:ph type="subTitle" idx="1"/>
          </p:nvPr>
        </p:nvSpPr>
        <p:spPr>
          <a:xfrm>
            <a:off x="2743200" y="2821004"/>
            <a:ext cx="5696100" cy="78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1C4E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29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TITLE_1_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9;p4">
            <a:extLst>
              <a:ext uri="{FF2B5EF4-FFF2-40B4-BE49-F238E27FC236}">
                <a16:creationId xmlns:a16="http://schemas.microsoft.com/office/drawing/2014/main" id="{2E8019C9-DE0F-6742-8092-9B9BD31E06B8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-95250" y="619125"/>
            <a:ext cx="1035050" cy="895350"/>
          </a:xfrm>
          <a:custGeom>
            <a:avLst/>
            <a:gdLst>
              <a:gd name="T0" fmla="*/ 258763 w 120000"/>
              <a:gd name="T1" fmla="*/ 0 h 120000"/>
              <a:gd name="T2" fmla="*/ 0 w 120000"/>
              <a:gd name="T3" fmla="*/ 447630 h 120000"/>
              <a:gd name="T4" fmla="*/ 258763 w 120000"/>
              <a:gd name="T5" fmla="*/ 895350 h 120000"/>
              <a:gd name="T6" fmla="*/ 776288 w 120000"/>
              <a:gd name="T7" fmla="*/ 895350 h 120000"/>
              <a:gd name="T8" fmla="*/ 1035050 w 120000"/>
              <a:gd name="T9" fmla="*/ 447630 h 120000"/>
              <a:gd name="T10" fmla="*/ 776288 w 120000"/>
              <a:gd name="T11" fmla="*/ 0 h 120000"/>
              <a:gd name="T12" fmla="*/ 258763 w 120000"/>
              <a:gd name="T13" fmla="*/ 0 h 120000"/>
              <a:gd name="T14" fmla="*/ 331880 w 120000"/>
              <a:gd name="T15" fmla="*/ 126468 h 120000"/>
              <a:gd name="T16" fmla="*/ 703161 w 120000"/>
              <a:gd name="T17" fmla="*/ 126468 h 120000"/>
              <a:gd name="T18" fmla="*/ 888703 w 120000"/>
              <a:gd name="T19" fmla="*/ 447630 h 120000"/>
              <a:gd name="T20" fmla="*/ 703161 w 120000"/>
              <a:gd name="T21" fmla="*/ 768792 h 120000"/>
              <a:gd name="T22" fmla="*/ 331880 w 120000"/>
              <a:gd name="T23" fmla="*/ 768792 h 120000"/>
              <a:gd name="T24" fmla="*/ 146244 w 120000"/>
              <a:gd name="T25" fmla="*/ 447630 h 120000"/>
              <a:gd name="T26" fmla="*/ 331880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4" name="Google Shape;90;p4">
            <a:extLst>
              <a:ext uri="{FF2B5EF4-FFF2-40B4-BE49-F238E27FC236}">
                <a16:creationId xmlns:a16="http://schemas.microsoft.com/office/drawing/2014/main" id="{7D1E37B6-FF9B-5F4E-BDD2-8B1C76B31BC0}"/>
              </a:ext>
            </a:extLst>
          </p:cNvPr>
          <p:cNvSpPr/>
          <p:nvPr/>
        </p:nvSpPr>
        <p:spPr>
          <a:xfrm rot="5400000">
            <a:off x="499599" y="1905237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5" name="Google Shape;92;p4">
            <a:extLst>
              <a:ext uri="{FF2B5EF4-FFF2-40B4-BE49-F238E27FC236}">
                <a16:creationId xmlns:a16="http://schemas.microsoft.com/office/drawing/2014/main" id="{C909E8C6-A491-B84D-8E78-845DCE42ED2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28114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93;p4">
            <a:extLst>
              <a:ext uri="{FF2B5EF4-FFF2-40B4-BE49-F238E27FC236}">
                <a16:creationId xmlns:a16="http://schemas.microsoft.com/office/drawing/2014/main" id="{437F65A0-FB2C-F04C-B8BC-FB560CD4F32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31924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94;p4">
            <a:extLst>
              <a:ext uri="{FF2B5EF4-FFF2-40B4-BE49-F238E27FC236}">
                <a16:creationId xmlns:a16="http://schemas.microsoft.com/office/drawing/2014/main" id="{A110A027-3BDB-9342-BA94-8183DA287F1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52475" y="120173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95;p4">
            <a:extLst>
              <a:ext uri="{FF2B5EF4-FFF2-40B4-BE49-F238E27FC236}">
                <a16:creationId xmlns:a16="http://schemas.microsoft.com/office/drawing/2014/main" id="{9A9F0E7D-6A66-6944-8B8B-9FB30C5904A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57225" y="4379913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9" name="Google Shape;96;p4">
            <a:extLst>
              <a:ext uri="{FF2B5EF4-FFF2-40B4-BE49-F238E27FC236}">
                <a16:creationId xmlns:a16="http://schemas.microsoft.com/office/drawing/2014/main" id="{84402BD7-62E9-2946-967A-D7D9514584DC}"/>
              </a:ext>
            </a:extLst>
          </p:cNvPr>
          <p:cNvGrpSpPr>
            <a:grpSpLocks/>
          </p:cNvGrpSpPr>
          <p:nvPr/>
        </p:nvGrpSpPr>
        <p:grpSpPr bwMode="auto">
          <a:xfrm>
            <a:off x="987425" y="1393825"/>
            <a:ext cx="350838" cy="325438"/>
            <a:chOff x="5975075" y="2327500"/>
            <a:chExt cx="420100" cy="388350"/>
          </a:xfrm>
        </p:grpSpPr>
        <p:sp>
          <p:nvSpPr>
            <p:cNvPr id="10" name="Google Shape;97;p4">
              <a:extLst>
                <a:ext uri="{FF2B5EF4-FFF2-40B4-BE49-F238E27FC236}">
                  <a16:creationId xmlns:a16="http://schemas.microsoft.com/office/drawing/2014/main" id="{2CEA84DD-049E-E24B-8941-AFF17260D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98;p4">
              <a:extLst>
                <a:ext uri="{FF2B5EF4-FFF2-40B4-BE49-F238E27FC236}">
                  <a16:creationId xmlns:a16="http://schemas.microsoft.com/office/drawing/2014/main" id="{BD730A36-64D8-D846-9D6A-6E39A2ADD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2" name="Google Shape;99;p4">
            <a:extLst>
              <a:ext uri="{FF2B5EF4-FFF2-40B4-BE49-F238E27FC236}">
                <a16:creationId xmlns:a16="http://schemas.microsoft.com/office/drawing/2014/main" id="{06190CE0-1EEB-1E41-BC9A-E82C8A411F0E}"/>
              </a:ext>
            </a:extLst>
          </p:cNvPr>
          <p:cNvSpPr>
            <a:spLocks/>
          </p:cNvSpPr>
          <p:nvPr/>
        </p:nvSpPr>
        <p:spPr bwMode="auto">
          <a:xfrm>
            <a:off x="203200" y="30226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3" name="Google Shape;100;p4">
            <a:extLst>
              <a:ext uri="{FF2B5EF4-FFF2-40B4-BE49-F238E27FC236}">
                <a16:creationId xmlns:a16="http://schemas.microsoft.com/office/drawing/2014/main" id="{D2D61DDA-D5C9-F74C-BAD7-E2987A861F57}"/>
              </a:ext>
            </a:extLst>
          </p:cNvPr>
          <p:cNvGrpSpPr>
            <a:grpSpLocks/>
          </p:cNvGrpSpPr>
          <p:nvPr/>
        </p:nvGrpSpPr>
        <p:grpSpPr bwMode="auto">
          <a:xfrm>
            <a:off x="295275" y="877888"/>
            <a:ext cx="247650" cy="392112"/>
            <a:chOff x="6718575" y="2318625"/>
            <a:chExt cx="256950" cy="407375"/>
          </a:xfrm>
        </p:grpSpPr>
        <p:sp>
          <p:nvSpPr>
            <p:cNvPr id="14" name="Google Shape;101;p4">
              <a:extLst>
                <a:ext uri="{FF2B5EF4-FFF2-40B4-BE49-F238E27FC236}">
                  <a16:creationId xmlns:a16="http://schemas.microsoft.com/office/drawing/2014/main" id="{EB3E2D28-89D3-354F-A7C3-FF3516E77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102;p4">
              <a:extLst>
                <a:ext uri="{FF2B5EF4-FFF2-40B4-BE49-F238E27FC236}">
                  <a16:creationId xmlns:a16="http://schemas.microsoft.com/office/drawing/2014/main" id="{CB75F2F0-68DE-874A-B1D3-3B90409B5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103;p4">
              <a:extLst>
                <a:ext uri="{FF2B5EF4-FFF2-40B4-BE49-F238E27FC236}">
                  <a16:creationId xmlns:a16="http://schemas.microsoft.com/office/drawing/2014/main" id="{73419E0A-6717-914B-B8C5-187B04718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104;p4">
              <a:extLst>
                <a:ext uri="{FF2B5EF4-FFF2-40B4-BE49-F238E27FC236}">
                  <a16:creationId xmlns:a16="http://schemas.microsoft.com/office/drawing/2014/main" id="{C2C07200-9F06-A14C-AFBD-6B881D45C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105;p4">
              <a:extLst>
                <a:ext uri="{FF2B5EF4-FFF2-40B4-BE49-F238E27FC236}">
                  <a16:creationId xmlns:a16="http://schemas.microsoft.com/office/drawing/2014/main" id="{3D9B6E77-2BF5-C642-9E89-F3A0EF30E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106;p4">
              <a:extLst>
                <a:ext uri="{FF2B5EF4-FFF2-40B4-BE49-F238E27FC236}">
                  <a16:creationId xmlns:a16="http://schemas.microsoft.com/office/drawing/2014/main" id="{7DE06728-8817-C443-A22F-F03155597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107;p4">
              <a:extLst>
                <a:ext uri="{FF2B5EF4-FFF2-40B4-BE49-F238E27FC236}">
                  <a16:creationId xmlns:a16="http://schemas.microsoft.com/office/drawing/2014/main" id="{516CDA08-B330-CA43-81CB-CE4D13138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08;p4">
              <a:extLst>
                <a:ext uri="{FF2B5EF4-FFF2-40B4-BE49-F238E27FC236}">
                  <a16:creationId xmlns:a16="http://schemas.microsoft.com/office/drawing/2014/main" id="{F0995704-E8A7-7D48-A1B3-DB0549F9B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" name="Google Shape;109;p4">
            <a:extLst>
              <a:ext uri="{FF2B5EF4-FFF2-40B4-BE49-F238E27FC236}">
                <a16:creationId xmlns:a16="http://schemas.microsoft.com/office/drawing/2014/main" id="{223B306B-EC86-4F42-BEB1-F9DED792458F}"/>
              </a:ext>
            </a:extLst>
          </p:cNvPr>
          <p:cNvGrpSpPr>
            <a:grpSpLocks/>
          </p:cNvGrpSpPr>
          <p:nvPr/>
        </p:nvGrpSpPr>
        <p:grpSpPr bwMode="auto">
          <a:xfrm>
            <a:off x="1228725" y="3309938"/>
            <a:ext cx="342900" cy="350837"/>
            <a:chOff x="3951850" y="2985350"/>
            <a:chExt cx="407950" cy="416500"/>
          </a:xfrm>
        </p:grpSpPr>
        <p:sp>
          <p:nvSpPr>
            <p:cNvPr id="23" name="Google Shape;110;p4">
              <a:extLst>
                <a:ext uri="{FF2B5EF4-FFF2-40B4-BE49-F238E27FC236}">
                  <a16:creationId xmlns:a16="http://schemas.microsoft.com/office/drawing/2014/main" id="{FDA37CB9-81FD-4545-83D7-781CE01D4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111;p4">
              <a:extLst>
                <a:ext uri="{FF2B5EF4-FFF2-40B4-BE49-F238E27FC236}">
                  <a16:creationId xmlns:a16="http://schemas.microsoft.com/office/drawing/2014/main" id="{8FA52EC9-1F25-C947-8D51-B5E404AC7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112;p4">
              <a:extLst>
                <a:ext uri="{FF2B5EF4-FFF2-40B4-BE49-F238E27FC236}">
                  <a16:creationId xmlns:a16="http://schemas.microsoft.com/office/drawing/2014/main" id="{2660826D-AB85-DF43-B183-0A5A6D588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113;p4">
              <a:extLst>
                <a:ext uri="{FF2B5EF4-FFF2-40B4-BE49-F238E27FC236}">
                  <a16:creationId xmlns:a16="http://schemas.microsoft.com/office/drawing/2014/main" id="{DB12CFE3-91AC-2849-8E43-73A00A397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7" name="Google Shape;114;p4">
            <a:extLst>
              <a:ext uri="{FF2B5EF4-FFF2-40B4-BE49-F238E27FC236}">
                <a16:creationId xmlns:a16="http://schemas.microsoft.com/office/drawing/2014/main" id="{C0520FE8-680D-644B-B500-3A33DC077FB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42925" y="3611563"/>
            <a:ext cx="819150" cy="711200"/>
          </a:xfrm>
          <a:prstGeom prst="hexagon">
            <a:avLst>
              <a:gd name="adj" fmla="val 28608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8" name="Google Shape;115;p4">
            <a:extLst>
              <a:ext uri="{FF2B5EF4-FFF2-40B4-BE49-F238E27FC236}">
                <a16:creationId xmlns:a16="http://schemas.microsoft.com/office/drawing/2014/main" id="{47F76EFA-32C1-204D-8C22-4C520636664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28663" y="425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116;p4">
            <a:extLst>
              <a:ext uri="{FF2B5EF4-FFF2-40B4-BE49-F238E27FC236}">
                <a16:creationId xmlns:a16="http://schemas.microsoft.com/office/drawing/2014/main" id="{2FDEC08A-E1DB-FE43-A1C5-6E06BC45DAB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14300" y="399573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117;p4">
            <a:extLst>
              <a:ext uri="{FF2B5EF4-FFF2-40B4-BE49-F238E27FC236}">
                <a16:creationId xmlns:a16="http://schemas.microsoft.com/office/drawing/2014/main" id="{5200EEBC-A9BF-674B-854C-0B2F7E38CF58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411163" y="258763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118;p4">
            <a:extLst>
              <a:ext uri="{FF2B5EF4-FFF2-40B4-BE49-F238E27FC236}">
                <a16:creationId xmlns:a16="http://schemas.microsoft.com/office/drawing/2014/main" id="{11977D38-7906-3040-AC9D-22BFB4D388F0}"/>
              </a:ext>
            </a:extLst>
          </p:cNvPr>
          <p:cNvSpPr>
            <a:spLocks/>
          </p:cNvSpPr>
          <p:nvPr/>
        </p:nvSpPr>
        <p:spPr bwMode="auto">
          <a:xfrm>
            <a:off x="828675" y="3843338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2" name="Google Shape;119;p4">
            <a:extLst>
              <a:ext uri="{FF2B5EF4-FFF2-40B4-BE49-F238E27FC236}">
                <a16:creationId xmlns:a16="http://schemas.microsoft.com/office/drawing/2014/main" id="{3AAF827F-80A9-1345-97FA-BD81FCD98071}"/>
              </a:ext>
            </a:extLst>
          </p:cNvPr>
          <p:cNvGrpSpPr>
            <a:grpSpLocks/>
          </p:cNvGrpSpPr>
          <p:nvPr/>
        </p:nvGrpSpPr>
        <p:grpSpPr bwMode="auto">
          <a:xfrm>
            <a:off x="66675" y="1681163"/>
            <a:ext cx="455613" cy="438150"/>
            <a:chOff x="5241175" y="4959100"/>
            <a:chExt cx="539775" cy="517775"/>
          </a:xfrm>
        </p:grpSpPr>
        <p:sp>
          <p:nvSpPr>
            <p:cNvPr id="33" name="Google Shape;120;p4">
              <a:extLst>
                <a:ext uri="{FF2B5EF4-FFF2-40B4-BE49-F238E27FC236}">
                  <a16:creationId xmlns:a16="http://schemas.microsoft.com/office/drawing/2014/main" id="{AD039315-0874-8342-93BA-1DB1F5B13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121;p4">
              <a:extLst>
                <a:ext uri="{FF2B5EF4-FFF2-40B4-BE49-F238E27FC236}">
                  <a16:creationId xmlns:a16="http://schemas.microsoft.com/office/drawing/2014/main" id="{4CE6B304-C172-9348-8796-D55ECE3D9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122;p4">
              <a:extLst>
                <a:ext uri="{FF2B5EF4-FFF2-40B4-BE49-F238E27FC236}">
                  <a16:creationId xmlns:a16="http://schemas.microsoft.com/office/drawing/2014/main" id="{C7BCD061-4C13-CC4F-B0F9-448569899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123;p4">
              <a:extLst>
                <a:ext uri="{FF2B5EF4-FFF2-40B4-BE49-F238E27FC236}">
                  <a16:creationId xmlns:a16="http://schemas.microsoft.com/office/drawing/2014/main" id="{6FEC970D-D9C7-DE4D-B0F6-08076DB56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124;p4">
              <a:extLst>
                <a:ext uri="{FF2B5EF4-FFF2-40B4-BE49-F238E27FC236}">
                  <a16:creationId xmlns:a16="http://schemas.microsoft.com/office/drawing/2014/main" id="{A741BC31-82B6-004B-A1C4-845AC3284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125;p4">
              <a:extLst>
                <a:ext uri="{FF2B5EF4-FFF2-40B4-BE49-F238E27FC236}">
                  <a16:creationId xmlns:a16="http://schemas.microsoft.com/office/drawing/2014/main" id="{A178CE14-BB07-994A-9048-AC86C1E3E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9" name="Google Shape;126;p4">
            <a:extLst>
              <a:ext uri="{FF2B5EF4-FFF2-40B4-BE49-F238E27FC236}">
                <a16:creationId xmlns:a16="http://schemas.microsoft.com/office/drawing/2014/main" id="{09C25C82-1442-6C4C-806E-5FD8CDAB1A7E}"/>
              </a:ext>
            </a:extLst>
          </p:cNvPr>
          <p:cNvSpPr>
            <a:spLocks/>
          </p:cNvSpPr>
          <p:nvPr/>
        </p:nvSpPr>
        <p:spPr bwMode="auto">
          <a:xfrm>
            <a:off x="144463" y="421481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0" name="Google Shape;127;p4">
            <a:extLst>
              <a:ext uri="{FF2B5EF4-FFF2-40B4-BE49-F238E27FC236}">
                <a16:creationId xmlns:a16="http://schemas.microsoft.com/office/drawing/2014/main" id="{E61A99BD-CEC8-774E-B730-39BDCCCD2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3" y="1928813"/>
            <a:ext cx="19573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</a:p>
        </p:txBody>
      </p:sp>
      <p:sp>
        <p:nvSpPr>
          <p:cNvPr id="91" name="Google Shape;91;p4"/>
          <p:cNvSpPr txBox="1">
            <a:spLocks noGrp="1"/>
          </p:cNvSpPr>
          <p:nvPr>
            <p:ph type="body" idx="1"/>
          </p:nvPr>
        </p:nvSpPr>
        <p:spPr>
          <a:xfrm>
            <a:off x="2051200" y="2085600"/>
            <a:ext cx="6282300" cy="8199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Font typeface="Nixie One"/>
              <a:buChar char="◇"/>
              <a:defRPr sz="2400">
                <a:solidFill>
                  <a:srgbClr val="11C4E0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￭"/>
              <a:defRPr sz="2400"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￮"/>
              <a:defRPr sz="2400"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2400"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2400"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2400"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2400"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2400"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2400"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Google Shape;128;p4">
            <a:extLst>
              <a:ext uri="{FF2B5EF4-FFF2-40B4-BE49-F238E27FC236}">
                <a16:creationId xmlns:a16="http://schemas.microsoft.com/office/drawing/2014/main" id="{7DDD4768-8517-5F4E-9971-D79888A0F73B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4A71E-E29C-734B-8AB2-92C1C23006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33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 preserve="1">
  <p:cSld name="TITLE_AND_BOD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0;p5">
            <a:extLst>
              <a:ext uri="{FF2B5EF4-FFF2-40B4-BE49-F238E27FC236}">
                <a16:creationId xmlns:a16="http://schemas.microsoft.com/office/drawing/2014/main" id="{E138CCDD-622E-6F49-A718-3E60A7BEEBFB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7664450" y="3684588"/>
            <a:ext cx="1033463" cy="895350"/>
          </a:xfrm>
          <a:custGeom>
            <a:avLst/>
            <a:gdLst>
              <a:gd name="T0" fmla="*/ 258366 w 120000"/>
              <a:gd name="T1" fmla="*/ 0 h 120000"/>
              <a:gd name="T2" fmla="*/ 0 w 120000"/>
              <a:gd name="T3" fmla="*/ 447630 h 120000"/>
              <a:gd name="T4" fmla="*/ 258366 w 120000"/>
              <a:gd name="T5" fmla="*/ 895350 h 120000"/>
              <a:gd name="T6" fmla="*/ 775097 w 120000"/>
              <a:gd name="T7" fmla="*/ 895350 h 120000"/>
              <a:gd name="T8" fmla="*/ 1033463 w 120000"/>
              <a:gd name="T9" fmla="*/ 447630 h 120000"/>
              <a:gd name="T10" fmla="*/ 775097 w 120000"/>
              <a:gd name="T11" fmla="*/ 0 h 120000"/>
              <a:gd name="T12" fmla="*/ 258366 w 120000"/>
              <a:gd name="T13" fmla="*/ 0 h 120000"/>
              <a:gd name="T14" fmla="*/ 331371 w 120000"/>
              <a:gd name="T15" fmla="*/ 126468 h 120000"/>
              <a:gd name="T16" fmla="*/ 702083 w 120000"/>
              <a:gd name="T17" fmla="*/ 126468 h 120000"/>
              <a:gd name="T18" fmla="*/ 887340 w 120000"/>
              <a:gd name="T19" fmla="*/ 447630 h 120000"/>
              <a:gd name="T20" fmla="*/ 702083 w 120000"/>
              <a:gd name="T21" fmla="*/ 768792 h 120000"/>
              <a:gd name="T22" fmla="*/ 331371 w 120000"/>
              <a:gd name="T23" fmla="*/ 768792 h 120000"/>
              <a:gd name="T24" fmla="*/ 146020 w 120000"/>
              <a:gd name="T25" fmla="*/ 447630 h 120000"/>
              <a:gd name="T26" fmla="*/ 331371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5" name="Google Shape;131;p5">
            <a:extLst>
              <a:ext uri="{FF2B5EF4-FFF2-40B4-BE49-F238E27FC236}">
                <a16:creationId xmlns:a16="http://schemas.microsoft.com/office/drawing/2014/main" id="{F61A6DB7-CD64-5545-9D7E-76C8AC0594D3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6" name="Google Shape;134;p5">
            <a:extLst>
              <a:ext uri="{FF2B5EF4-FFF2-40B4-BE49-F238E27FC236}">
                <a16:creationId xmlns:a16="http://schemas.microsoft.com/office/drawing/2014/main" id="{F21E8834-1FF3-3D4A-B66B-E1BBD95D74E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135;p5">
            <a:extLst>
              <a:ext uri="{FF2B5EF4-FFF2-40B4-BE49-F238E27FC236}">
                <a16:creationId xmlns:a16="http://schemas.microsoft.com/office/drawing/2014/main" id="{088DCDE9-C5E5-654D-AFA3-F3E1DFABDA5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136;p5">
            <a:extLst>
              <a:ext uri="{FF2B5EF4-FFF2-40B4-BE49-F238E27FC236}">
                <a16:creationId xmlns:a16="http://schemas.microsoft.com/office/drawing/2014/main" id="{6166E8FA-F3E2-E34D-811E-4C1275F52EA2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137;p5">
            <a:extLst>
              <a:ext uri="{FF2B5EF4-FFF2-40B4-BE49-F238E27FC236}">
                <a16:creationId xmlns:a16="http://schemas.microsoft.com/office/drawing/2014/main" id="{DD8135D1-D22C-5C42-B56D-D73826871F0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138;p5">
            <a:extLst>
              <a:ext uri="{FF2B5EF4-FFF2-40B4-BE49-F238E27FC236}">
                <a16:creationId xmlns:a16="http://schemas.microsoft.com/office/drawing/2014/main" id="{92CC7D71-97DE-7748-9644-D84CA1F249A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42306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1" name="Google Shape;139;p5">
            <a:extLst>
              <a:ext uri="{FF2B5EF4-FFF2-40B4-BE49-F238E27FC236}">
                <a16:creationId xmlns:a16="http://schemas.microsoft.com/office/drawing/2014/main" id="{8A284FEC-244D-C84C-8A97-078B9E406AA2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124825" y="4616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2" name="Google Shape;140;p5">
            <a:extLst>
              <a:ext uri="{FF2B5EF4-FFF2-40B4-BE49-F238E27FC236}">
                <a16:creationId xmlns:a16="http://schemas.microsoft.com/office/drawing/2014/main" id="{86B705AE-E604-3743-9CF7-023CC2059E5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821613" y="293528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3" name="Google Shape;141;p5">
            <a:extLst>
              <a:ext uri="{FF2B5EF4-FFF2-40B4-BE49-F238E27FC236}">
                <a16:creationId xmlns:a16="http://schemas.microsoft.com/office/drawing/2014/main" id="{0F83C6C6-94B0-1E44-8323-B2656B43AF9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3511550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4" name="Google Shape;142;p5">
            <a:extLst>
              <a:ext uri="{FF2B5EF4-FFF2-40B4-BE49-F238E27FC236}">
                <a16:creationId xmlns:a16="http://schemas.microsoft.com/office/drawing/2014/main" id="{BD59EEB3-7759-8442-8B54-99C75D3BA757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5" name="Google Shape;143;p5">
              <a:extLst>
                <a:ext uri="{FF2B5EF4-FFF2-40B4-BE49-F238E27FC236}">
                  <a16:creationId xmlns:a16="http://schemas.microsoft.com/office/drawing/2014/main" id="{B1B8054E-EB06-FC47-A5CD-4CAFB59FA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144;p5">
              <a:extLst>
                <a:ext uri="{FF2B5EF4-FFF2-40B4-BE49-F238E27FC236}">
                  <a16:creationId xmlns:a16="http://schemas.microsoft.com/office/drawing/2014/main" id="{DA4FBC33-2833-A541-827C-81571BE44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7" name="Google Shape;145;p5">
            <a:extLst>
              <a:ext uri="{FF2B5EF4-FFF2-40B4-BE49-F238E27FC236}">
                <a16:creationId xmlns:a16="http://schemas.microsoft.com/office/drawing/2014/main" id="{90CEE7A3-EBF9-A54A-B5EF-F2B961A2791E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8" name="Google Shape;146;p5">
            <a:extLst>
              <a:ext uri="{FF2B5EF4-FFF2-40B4-BE49-F238E27FC236}">
                <a16:creationId xmlns:a16="http://schemas.microsoft.com/office/drawing/2014/main" id="{D17FD528-C895-904C-8E4E-443D158EFC0C}"/>
              </a:ext>
            </a:extLst>
          </p:cNvPr>
          <p:cNvSpPr>
            <a:spLocks/>
          </p:cNvSpPr>
          <p:nvPr/>
        </p:nvSpPr>
        <p:spPr bwMode="auto">
          <a:xfrm>
            <a:off x="8772525" y="4462463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9" name="Google Shape;147;p5">
            <a:extLst>
              <a:ext uri="{FF2B5EF4-FFF2-40B4-BE49-F238E27FC236}">
                <a16:creationId xmlns:a16="http://schemas.microsoft.com/office/drawing/2014/main" id="{A7B3AB7E-2F7E-C749-9381-43638B9395AC}"/>
              </a:ext>
            </a:extLst>
          </p:cNvPr>
          <p:cNvGrpSpPr>
            <a:grpSpLocks/>
          </p:cNvGrpSpPr>
          <p:nvPr/>
        </p:nvGrpSpPr>
        <p:grpSpPr bwMode="auto">
          <a:xfrm>
            <a:off x="7353300" y="3427413"/>
            <a:ext cx="455613" cy="436562"/>
            <a:chOff x="5241175" y="4959100"/>
            <a:chExt cx="539775" cy="517775"/>
          </a:xfrm>
        </p:grpSpPr>
        <p:sp>
          <p:nvSpPr>
            <p:cNvPr id="20" name="Google Shape;148;p5">
              <a:extLst>
                <a:ext uri="{FF2B5EF4-FFF2-40B4-BE49-F238E27FC236}">
                  <a16:creationId xmlns:a16="http://schemas.microsoft.com/office/drawing/2014/main" id="{CADF9D52-4D31-6942-AAAB-C84735E5C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49;p5">
              <a:extLst>
                <a:ext uri="{FF2B5EF4-FFF2-40B4-BE49-F238E27FC236}">
                  <a16:creationId xmlns:a16="http://schemas.microsoft.com/office/drawing/2014/main" id="{E48FE929-F7BD-BC4A-8705-F5D5F0AAE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150;p5">
              <a:extLst>
                <a:ext uri="{FF2B5EF4-FFF2-40B4-BE49-F238E27FC236}">
                  <a16:creationId xmlns:a16="http://schemas.microsoft.com/office/drawing/2014/main" id="{AAB9F4F3-FD97-9E4D-955D-2A1EB3A2C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151;p5">
              <a:extLst>
                <a:ext uri="{FF2B5EF4-FFF2-40B4-BE49-F238E27FC236}">
                  <a16:creationId xmlns:a16="http://schemas.microsoft.com/office/drawing/2014/main" id="{7584F21B-E7F7-5240-9394-6DC34AFC2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152;p5">
              <a:extLst>
                <a:ext uri="{FF2B5EF4-FFF2-40B4-BE49-F238E27FC236}">
                  <a16:creationId xmlns:a16="http://schemas.microsoft.com/office/drawing/2014/main" id="{38ED85CA-C344-E943-BC3C-28343B051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153;p5">
              <a:extLst>
                <a:ext uri="{FF2B5EF4-FFF2-40B4-BE49-F238E27FC236}">
                  <a16:creationId xmlns:a16="http://schemas.microsoft.com/office/drawing/2014/main" id="{25DEAB65-AAE2-0A4D-A603-E3821DAE1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6" name="Google Shape;154;p5">
            <a:extLst>
              <a:ext uri="{FF2B5EF4-FFF2-40B4-BE49-F238E27FC236}">
                <a16:creationId xmlns:a16="http://schemas.microsoft.com/office/drawing/2014/main" id="{51744B1D-0863-0A48-8AEE-38F807B0D436}"/>
              </a:ext>
            </a:extLst>
          </p:cNvPr>
          <p:cNvSpPr>
            <a:spLocks/>
          </p:cNvSpPr>
          <p:nvPr/>
        </p:nvSpPr>
        <p:spPr bwMode="auto">
          <a:xfrm>
            <a:off x="8081963" y="315436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27" name="Google Shape;155;p5">
            <a:extLst>
              <a:ext uri="{FF2B5EF4-FFF2-40B4-BE49-F238E27FC236}">
                <a16:creationId xmlns:a16="http://schemas.microsoft.com/office/drawing/2014/main" id="{3C630643-4A3F-FE47-B1C5-31CDBA305796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28" name="Google Shape;156;p5">
              <a:extLst>
                <a:ext uri="{FF2B5EF4-FFF2-40B4-BE49-F238E27FC236}">
                  <a16:creationId xmlns:a16="http://schemas.microsoft.com/office/drawing/2014/main" id="{19E06585-DFBA-B949-B603-BD18E5F7B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157;p5">
              <a:extLst>
                <a:ext uri="{FF2B5EF4-FFF2-40B4-BE49-F238E27FC236}">
                  <a16:creationId xmlns:a16="http://schemas.microsoft.com/office/drawing/2014/main" id="{214BCC4C-B95C-7B4A-AE4D-CE76ED657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158;p5">
              <a:extLst>
                <a:ext uri="{FF2B5EF4-FFF2-40B4-BE49-F238E27FC236}">
                  <a16:creationId xmlns:a16="http://schemas.microsoft.com/office/drawing/2014/main" id="{5A8745BF-D8B1-FC4B-9023-3AFEF6ECB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159;p5">
              <a:extLst>
                <a:ext uri="{FF2B5EF4-FFF2-40B4-BE49-F238E27FC236}">
                  <a16:creationId xmlns:a16="http://schemas.microsoft.com/office/drawing/2014/main" id="{1B81B533-275D-B847-B7A4-88758B314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160;p5">
              <a:extLst>
                <a:ext uri="{FF2B5EF4-FFF2-40B4-BE49-F238E27FC236}">
                  <a16:creationId xmlns:a16="http://schemas.microsoft.com/office/drawing/2014/main" id="{2B9D134F-CBD0-324B-B9A8-44770E214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161;p5">
              <a:extLst>
                <a:ext uri="{FF2B5EF4-FFF2-40B4-BE49-F238E27FC236}">
                  <a16:creationId xmlns:a16="http://schemas.microsoft.com/office/drawing/2014/main" id="{C5CF4CCA-148A-E74B-A430-150C5992C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162;p5">
              <a:extLst>
                <a:ext uri="{FF2B5EF4-FFF2-40B4-BE49-F238E27FC236}">
                  <a16:creationId xmlns:a16="http://schemas.microsoft.com/office/drawing/2014/main" id="{CA91C147-65F5-7F4F-89BB-421D458D2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163;p5">
              <a:extLst>
                <a:ext uri="{FF2B5EF4-FFF2-40B4-BE49-F238E27FC236}">
                  <a16:creationId xmlns:a16="http://schemas.microsoft.com/office/drawing/2014/main" id="{E422F8CB-176F-F64E-8EF3-25A00AD59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36" name="Google Shape;164;p5">
            <a:extLst>
              <a:ext uri="{FF2B5EF4-FFF2-40B4-BE49-F238E27FC236}">
                <a16:creationId xmlns:a16="http://schemas.microsoft.com/office/drawing/2014/main" id="{4A401D47-2187-2D40-81B3-C221A3E3DB7A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37" name="Google Shape;165;p5">
              <a:extLst>
                <a:ext uri="{FF2B5EF4-FFF2-40B4-BE49-F238E27FC236}">
                  <a16:creationId xmlns:a16="http://schemas.microsoft.com/office/drawing/2014/main" id="{E5DA9913-58D5-2E44-8961-244E47FD4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166;p5">
              <a:extLst>
                <a:ext uri="{FF2B5EF4-FFF2-40B4-BE49-F238E27FC236}">
                  <a16:creationId xmlns:a16="http://schemas.microsoft.com/office/drawing/2014/main" id="{AB7B6A8D-A48D-0345-9EE0-F5C8D1E3F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167;p5">
              <a:extLst>
                <a:ext uri="{FF2B5EF4-FFF2-40B4-BE49-F238E27FC236}">
                  <a16:creationId xmlns:a16="http://schemas.microsoft.com/office/drawing/2014/main" id="{12AE713A-B8C1-B540-A673-F749C2539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168;p5">
              <a:extLst>
                <a:ext uri="{FF2B5EF4-FFF2-40B4-BE49-F238E27FC236}">
                  <a16:creationId xmlns:a16="http://schemas.microsoft.com/office/drawing/2014/main" id="{DEA808F0-840B-D24C-BD1B-6220C201B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32" name="Google Shape;132;p5"/>
          <p:cNvSpPr txBox="1">
            <a:spLocks noGrp="1"/>
          </p:cNvSpPr>
          <p:nvPr>
            <p:ph type="title"/>
          </p:nvPr>
        </p:nvSpPr>
        <p:spPr>
          <a:xfrm>
            <a:off x="1732700" y="603838"/>
            <a:ext cx="4944300" cy="645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7476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33" name="Google Shape;133;p5"/>
          <p:cNvSpPr txBox="1">
            <a:spLocks noGrp="1"/>
          </p:cNvSpPr>
          <p:nvPr>
            <p:ph type="body" idx="1"/>
          </p:nvPr>
        </p:nvSpPr>
        <p:spPr>
          <a:xfrm>
            <a:off x="1730375" y="1514554"/>
            <a:ext cx="4944300" cy="1659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Font typeface="Muli"/>
              <a:buChar char="◇"/>
              <a:defRPr>
                <a:solidFill>
                  <a:srgbClr val="174769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￭"/>
              <a:defRPr>
                <a:latin typeface="Muli"/>
                <a:ea typeface="Muli"/>
                <a:cs typeface="Muli"/>
                <a:sym typeface="Mul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￮"/>
              <a:defRPr>
                <a:latin typeface="Muli"/>
                <a:ea typeface="Muli"/>
                <a:cs typeface="Muli"/>
                <a:sym typeface="Mul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Google Shape;169;p5">
            <a:extLst>
              <a:ext uri="{FF2B5EF4-FFF2-40B4-BE49-F238E27FC236}">
                <a16:creationId xmlns:a16="http://schemas.microsoft.com/office/drawing/2014/main" id="{B618F67C-3C9B-2D47-95AC-C6DD6C0CAFC2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4D74D-04A3-DC41-85BE-66EE1B054D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5210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 preserve="1">
  <p:cSld name="TITLE_AND_TWO_COLUMNS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1;p6">
            <a:extLst>
              <a:ext uri="{FF2B5EF4-FFF2-40B4-BE49-F238E27FC236}">
                <a16:creationId xmlns:a16="http://schemas.microsoft.com/office/drawing/2014/main" id="{41FFB75B-0288-7944-A69A-A872576314B0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7664450" y="3684588"/>
            <a:ext cx="1033463" cy="895350"/>
          </a:xfrm>
          <a:custGeom>
            <a:avLst/>
            <a:gdLst>
              <a:gd name="T0" fmla="*/ 258366 w 120000"/>
              <a:gd name="T1" fmla="*/ 0 h 120000"/>
              <a:gd name="T2" fmla="*/ 0 w 120000"/>
              <a:gd name="T3" fmla="*/ 447630 h 120000"/>
              <a:gd name="T4" fmla="*/ 258366 w 120000"/>
              <a:gd name="T5" fmla="*/ 895350 h 120000"/>
              <a:gd name="T6" fmla="*/ 775097 w 120000"/>
              <a:gd name="T7" fmla="*/ 895350 h 120000"/>
              <a:gd name="T8" fmla="*/ 1033463 w 120000"/>
              <a:gd name="T9" fmla="*/ 447630 h 120000"/>
              <a:gd name="T10" fmla="*/ 775097 w 120000"/>
              <a:gd name="T11" fmla="*/ 0 h 120000"/>
              <a:gd name="T12" fmla="*/ 258366 w 120000"/>
              <a:gd name="T13" fmla="*/ 0 h 120000"/>
              <a:gd name="T14" fmla="*/ 331371 w 120000"/>
              <a:gd name="T15" fmla="*/ 126468 h 120000"/>
              <a:gd name="T16" fmla="*/ 702083 w 120000"/>
              <a:gd name="T17" fmla="*/ 126468 h 120000"/>
              <a:gd name="T18" fmla="*/ 887340 w 120000"/>
              <a:gd name="T19" fmla="*/ 447630 h 120000"/>
              <a:gd name="T20" fmla="*/ 702083 w 120000"/>
              <a:gd name="T21" fmla="*/ 768792 h 120000"/>
              <a:gd name="T22" fmla="*/ 331371 w 120000"/>
              <a:gd name="T23" fmla="*/ 768792 h 120000"/>
              <a:gd name="T24" fmla="*/ 146020 w 120000"/>
              <a:gd name="T25" fmla="*/ 447630 h 120000"/>
              <a:gd name="T26" fmla="*/ 331371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6" name="Google Shape;172;p6">
            <a:extLst>
              <a:ext uri="{FF2B5EF4-FFF2-40B4-BE49-F238E27FC236}">
                <a16:creationId xmlns:a16="http://schemas.microsoft.com/office/drawing/2014/main" id="{A76C9EB9-855A-6140-B1B7-68938BB904EB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7" name="Google Shape;176;p6">
            <a:extLst>
              <a:ext uri="{FF2B5EF4-FFF2-40B4-BE49-F238E27FC236}">
                <a16:creationId xmlns:a16="http://schemas.microsoft.com/office/drawing/2014/main" id="{59FF74E1-BBBD-F94E-89CE-0D559C37E4B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177;p6">
            <a:extLst>
              <a:ext uri="{FF2B5EF4-FFF2-40B4-BE49-F238E27FC236}">
                <a16:creationId xmlns:a16="http://schemas.microsoft.com/office/drawing/2014/main" id="{5BF7A06D-D3E2-474C-AD0A-135426980E3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178;p6">
            <a:extLst>
              <a:ext uri="{FF2B5EF4-FFF2-40B4-BE49-F238E27FC236}">
                <a16:creationId xmlns:a16="http://schemas.microsoft.com/office/drawing/2014/main" id="{0FEFEA74-45EE-884C-86C5-61E606E1E73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179;p6">
            <a:extLst>
              <a:ext uri="{FF2B5EF4-FFF2-40B4-BE49-F238E27FC236}">
                <a16:creationId xmlns:a16="http://schemas.microsoft.com/office/drawing/2014/main" id="{5195C50E-0A63-B544-945B-C349BF200C7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1" name="Google Shape;180;p6">
            <a:extLst>
              <a:ext uri="{FF2B5EF4-FFF2-40B4-BE49-F238E27FC236}">
                <a16:creationId xmlns:a16="http://schemas.microsoft.com/office/drawing/2014/main" id="{FCD86709-C7B2-DA4C-98F0-856FD2680D69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2" name="Google Shape;181;p6">
              <a:extLst>
                <a:ext uri="{FF2B5EF4-FFF2-40B4-BE49-F238E27FC236}">
                  <a16:creationId xmlns:a16="http://schemas.microsoft.com/office/drawing/2014/main" id="{A520AE85-A00A-F949-A3F7-D8F06013E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182;p6">
              <a:extLst>
                <a:ext uri="{FF2B5EF4-FFF2-40B4-BE49-F238E27FC236}">
                  <a16:creationId xmlns:a16="http://schemas.microsoft.com/office/drawing/2014/main" id="{37D7FFFF-CAEF-8F48-98B6-D6120CFE1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4" name="Google Shape;183;p6">
            <a:extLst>
              <a:ext uri="{FF2B5EF4-FFF2-40B4-BE49-F238E27FC236}">
                <a16:creationId xmlns:a16="http://schemas.microsoft.com/office/drawing/2014/main" id="{D74738A2-3316-584C-BA7E-00924349A3E0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5" name="Google Shape;184;p6">
            <a:extLst>
              <a:ext uri="{FF2B5EF4-FFF2-40B4-BE49-F238E27FC236}">
                <a16:creationId xmlns:a16="http://schemas.microsoft.com/office/drawing/2014/main" id="{C34516DD-DC5D-F94F-A328-3FDDF810F209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16" name="Google Shape;185;p6">
              <a:extLst>
                <a:ext uri="{FF2B5EF4-FFF2-40B4-BE49-F238E27FC236}">
                  <a16:creationId xmlns:a16="http://schemas.microsoft.com/office/drawing/2014/main" id="{7EDBA505-3DE9-D84B-9DDF-784B8CB12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186;p6">
              <a:extLst>
                <a:ext uri="{FF2B5EF4-FFF2-40B4-BE49-F238E27FC236}">
                  <a16:creationId xmlns:a16="http://schemas.microsoft.com/office/drawing/2014/main" id="{01594426-1512-0E4F-A7B7-384C05871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187;p6">
              <a:extLst>
                <a:ext uri="{FF2B5EF4-FFF2-40B4-BE49-F238E27FC236}">
                  <a16:creationId xmlns:a16="http://schemas.microsoft.com/office/drawing/2014/main" id="{BE08217E-91F8-BF40-9B06-9FD16F7A9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188;p6">
              <a:extLst>
                <a:ext uri="{FF2B5EF4-FFF2-40B4-BE49-F238E27FC236}">
                  <a16:creationId xmlns:a16="http://schemas.microsoft.com/office/drawing/2014/main" id="{6F76AFAA-3B6B-034C-9EB0-A8B216B2D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189;p6">
              <a:extLst>
                <a:ext uri="{FF2B5EF4-FFF2-40B4-BE49-F238E27FC236}">
                  <a16:creationId xmlns:a16="http://schemas.microsoft.com/office/drawing/2014/main" id="{EB8D9BA0-0AE1-7346-9CB0-D427D4E41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90;p6">
              <a:extLst>
                <a:ext uri="{FF2B5EF4-FFF2-40B4-BE49-F238E27FC236}">
                  <a16:creationId xmlns:a16="http://schemas.microsoft.com/office/drawing/2014/main" id="{0863FB54-08EA-DA4D-AFA2-A09BE67E8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191;p6">
              <a:extLst>
                <a:ext uri="{FF2B5EF4-FFF2-40B4-BE49-F238E27FC236}">
                  <a16:creationId xmlns:a16="http://schemas.microsoft.com/office/drawing/2014/main" id="{E1B87A8C-3CBB-7A43-8E71-85AB2DC45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192;p6">
              <a:extLst>
                <a:ext uri="{FF2B5EF4-FFF2-40B4-BE49-F238E27FC236}">
                  <a16:creationId xmlns:a16="http://schemas.microsoft.com/office/drawing/2014/main" id="{2BD41041-73A5-B646-96D6-DF2169E92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4" name="Google Shape;193;p6">
            <a:extLst>
              <a:ext uri="{FF2B5EF4-FFF2-40B4-BE49-F238E27FC236}">
                <a16:creationId xmlns:a16="http://schemas.microsoft.com/office/drawing/2014/main" id="{B8547634-4148-BE40-8F97-36D29E72311E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25" name="Google Shape;194;p6">
              <a:extLst>
                <a:ext uri="{FF2B5EF4-FFF2-40B4-BE49-F238E27FC236}">
                  <a16:creationId xmlns:a16="http://schemas.microsoft.com/office/drawing/2014/main" id="{E3C4887A-5FA7-A44C-AA79-EBD3427FF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195;p6">
              <a:extLst>
                <a:ext uri="{FF2B5EF4-FFF2-40B4-BE49-F238E27FC236}">
                  <a16:creationId xmlns:a16="http://schemas.microsoft.com/office/drawing/2014/main" id="{B6CE96BD-878D-AA48-9965-44E0C5DF8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196;p6">
              <a:extLst>
                <a:ext uri="{FF2B5EF4-FFF2-40B4-BE49-F238E27FC236}">
                  <a16:creationId xmlns:a16="http://schemas.microsoft.com/office/drawing/2014/main" id="{926802AE-E5EC-FC43-B67D-B30716264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197;p6">
              <a:extLst>
                <a:ext uri="{FF2B5EF4-FFF2-40B4-BE49-F238E27FC236}">
                  <a16:creationId xmlns:a16="http://schemas.microsoft.com/office/drawing/2014/main" id="{9318849E-3FE9-1B48-94BB-317C77086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9" name="Google Shape;198;p6">
            <a:extLst>
              <a:ext uri="{FF2B5EF4-FFF2-40B4-BE49-F238E27FC236}">
                <a16:creationId xmlns:a16="http://schemas.microsoft.com/office/drawing/2014/main" id="{CA619073-D9BA-3043-A4D7-68B6FADFBFA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42306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199;p6">
            <a:extLst>
              <a:ext uri="{FF2B5EF4-FFF2-40B4-BE49-F238E27FC236}">
                <a16:creationId xmlns:a16="http://schemas.microsoft.com/office/drawing/2014/main" id="{59E9083F-9F5F-C046-9D6B-FA074C1E737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124825" y="4616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200;p6">
            <a:extLst>
              <a:ext uri="{FF2B5EF4-FFF2-40B4-BE49-F238E27FC236}">
                <a16:creationId xmlns:a16="http://schemas.microsoft.com/office/drawing/2014/main" id="{8985A702-8E12-6042-8DE5-FADC1144194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821613" y="293528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2" name="Google Shape;201;p6">
            <a:extLst>
              <a:ext uri="{FF2B5EF4-FFF2-40B4-BE49-F238E27FC236}">
                <a16:creationId xmlns:a16="http://schemas.microsoft.com/office/drawing/2014/main" id="{4246E0C7-73FC-3845-9CDE-508EFDE02FD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3511550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3" name="Google Shape;202;p6">
            <a:extLst>
              <a:ext uri="{FF2B5EF4-FFF2-40B4-BE49-F238E27FC236}">
                <a16:creationId xmlns:a16="http://schemas.microsoft.com/office/drawing/2014/main" id="{B16DDA5F-397D-2D41-8311-CC97086697AC}"/>
              </a:ext>
            </a:extLst>
          </p:cNvPr>
          <p:cNvSpPr>
            <a:spLocks/>
          </p:cNvSpPr>
          <p:nvPr/>
        </p:nvSpPr>
        <p:spPr bwMode="auto">
          <a:xfrm>
            <a:off x="8772525" y="4462463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4" name="Google Shape;203;p6">
            <a:extLst>
              <a:ext uri="{FF2B5EF4-FFF2-40B4-BE49-F238E27FC236}">
                <a16:creationId xmlns:a16="http://schemas.microsoft.com/office/drawing/2014/main" id="{A8F8A72D-323D-3246-834C-9D018639C85D}"/>
              </a:ext>
            </a:extLst>
          </p:cNvPr>
          <p:cNvGrpSpPr>
            <a:grpSpLocks/>
          </p:cNvGrpSpPr>
          <p:nvPr/>
        </p:nvGrpSpPr>
        <p:grpSpPr bwMode="auto">
          <a:xfrm>
            <a:off x="7353300" y="3427413"/>
            <a:ext cx="455613" cy="436562"/>
            <a:chOff x="5241175" y="4959100"/>
            <a:chExt cx="539775" cy="517775"/>
          </a:xfrm>
        </p:grpSpPr>
        <p:sp>
          <p:nvSpPr>
            <p:cNvPr id="35" name="Google Shape;204;p6">
              <a:extLst>
                <a:ext uri="{FF2B5EF4-FFF2-40B4-BE49-F238E27FC236}">
                  <a16:creationId xmlns:a16="http://schemas.microsoft.com/office/drawing/2014/main" id="{098340F6-0179-4644-88F3-F097EDD33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205;p6">
              <a:extLst>
                <a:ext uri="{FF2B5EF4-FFF2-40B4-BE49-F238E27FC236}">
                  <a16:creationId xmlns:a16="http://schemas.microsoft.com/office/drawing/2014/main" id="{A6969CD1-2A7E-FE4E-8CEB-940B079D8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206;p6">
              <a:extLst>
                <a:ext uri="{FF2B5EF4-FFF2-40B4-BE49-F238E27FC236}">
                  <a16:creationId xmlns:a16="http://schemas.microsoft.com/office/drawing/2014/main" id="{FE2FC84A-B9C6-6641-87B0-BB6073DC4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207;p6">
              <a:extLst>
                <a:ext uri="{FF2B5EF4-FFF2-40B4-BE49-F238E27FC236}">
                  <a16:creationId xmlns:a16="http://schemas.microsoft.com/office/drawing/2014/main" id="{CE589205-A533-5A4A-9C75-F4D2DEBC4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208;p6">
              <a:extLst>
                <a:ext uri="{FF2B5EF4-FFF2-40B4-BE49-F238E27FC236}">
                  <a16:creationId xmlns:a16="http://schemas.microsoft.com/office/drawing/2014/main" id="{78C1A089-2D51-8045-A557-ED83654A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209;p6">
              <a:extLst>
                <a:ext uri="{FF2B5EF4-FFF2-40B4-BE49-F238E27FC236}">
                  <a16:creationId xmlns:a16="http://schemas.microsoft.com/office/drawing/2014/main" id="{66E2E594-E8B3-8844-8BA8-16463989E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1" name="Google Shape;210;p6">
            <a:extLst>
              <a:ext uri="{FF2B5EF4-FFF2-40B4-BE49-F238E27FC236}">
                <a16:creationId xmlns:a16="http://schemas.microsoft.com/office/drawing/2014/main" id="{F5856D91-ADC3-DB4B-ABD1-3A86438B8196}"/>
              </a:ext>
            </a:extLst>
          </p:cNvPr>
          <p:cNvSpPr>
            <a:spLocks/>
          </p:cNvSpPr>
          <p:nvPr/>
        </p:nvSpPr>
        <p:spPr bwMode="auto">
          <a:xfrm>
            <a:off x="8081963" y="315436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73" name="Google Shape;173;p6"/>
          <p:cNvSpPr txBox="1">
            <a:spLocks noGrp="1"/>
          </p:cNvSpPr>
          <p:nvPr>
            <p:ph type="title"/>
          </p:nvPr>
        </p:nvSpPr>
        <p:spPr>
          <a:xfrm>
            <a:off x="1730375" y="624700"/>
            <a:ext cx="4944300" cy="645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7476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74" name="Google Shape;174;p6"/>
          <p:cNvSpPr txBox="1">
            <a:spLocks noGrp="1"/>
          </p:cNvSpPr>
          <p:nvPr>
            <p:ph type="body" idx="1"/>
          </p:nvPr>
        </p:nvSpPr>
        <p:spPr>
          <a:xfrm>
            <a:off x="1735678" y="1603438"/>
            <a:ext cx="2667300" cy="2663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5" name="Google Shape;175;p6"/>
          <p:cNvSpPr txBox="1">
            <a:spLocks noGrp="1"/>
          </p:cNvSpPr>
          <p:nvPr>
            <p:ph type="body" idx="2"/>
          </p:nvPr>
        </p:nvSpPr>
        <p:spPr>
          <a:xfrm>
            <a:off x="4510432" y="1603438"/>
            <a:ext cx="2667300" cy="2663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Google Shape;211;p6">
            <a:extLst>
              <a:ext uri="{FF2B5EF4-FFF2-40B4-BE49-F238E27FC236}">
                <a16:creationId xmlns:a16="http://schemas.microsoft.com/office/drawing/2014/main" id="{057DDF5C-6FBB-E14E-8F66-64C7B96F5BCE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86DA9-326F-DA42-8C35-93160561F8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1615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 preserve="1">
  <p:cSld name="TITLE_AND_TWO_COLUMNS_1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13;p7">
            <a:extLst>
              <a:ext uri="{FF2B5EF4-FFF2-40B4-BE49-F238E27FC236}">
                <a16:creationId xmlns:a16="http://schemas.microsoft.com/office/drawing/2014/main" id="{EC0FAA73-E2CF-E941-B338-4A52A67CE681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7" name="Google Shape;218;p7">
            <a:extLst>
              <a:ext uri="{FF2B5EF4-FFF2-40B4-BE49-F238E27FC236}">
                <a16:creationId xmlns:a16="http://schemas.microsoft.com/office/drawing/2014/main" id="{A3AB5E0F-89DB-0940-865B-6FC8B7B7B9D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219;p7">
            <a:extLst>
              <a:ext uri="{FF2B5EF4-FFF2-40B4-BE49-F238E27FC236}">
                <a16:creationId xmlns:a16="http://schemas.microsoft.com/office/drawing/2014/main" id="{D4BA95E3-205A-4640-96E7-540BFE262A4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220;p7">
            <a:extLst>
              <a:ext uri="{FF2B5EF4-FFF2-40B4-BE49-F238E27FC236}">
                <a16:creationId xmlns:a16="http://schemas.microsoft.com/office/drawing/2014/main" id="{1241BE87-D898-234B-9FA7-8D623C575297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221;p7">
            <a:extLst>
              <a:ext uri="{FF2B5EF4-FFF2-40B4-BE49-F238E27FC236}">
                <a16:creationId xmlns:a16="http://schemas.microsoft.com/office/drawing/2014/main" id="{82A27554-C51A-B44F-A635-B6FE7B49D0EC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1" name="Google Shape;222;p7">
            <a:extLst>
              <a:ext uri="{FF2B5EF4-FFF2-40B4-BE49-F238E27FC236}">
                <a16:creationId xmlns:a16="http://schemas.microsoft.com/office/drawing/2014/main" id="{CF3C6D39-EB3B-FE4C-A6E7-A98F390B233D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2" name="Google Shape;223;p7">
              <a:extLst>
                <a:ext uri="{FF2B5EF4-FFF2-40B4-BE49-F238E27FC236}">
                  <a16:creationId xmlns:a16="http://schemas.microsoft.com/office/drawing/2014/main" id="{9F79077C-C5C9-F64B-B8E5-95290F9C2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224;p7">
              <a:extLst>
                <a:ext uri="{FF2B5EF4-FFF2-40B4-BE49-F238E27FC236}">
                  <a16:creationId xmlns:a16="http://schemas.microsoft.com/office/drawing/2014/main" id="{3A6808A1-C13E-1A4B-8250-5D544AB22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4" name="Google Shape;225;p7">
            <a:extLst>
              <a:ext uri="{FF2B5EF4-FFF2-40B4-BE49-F238E27FC236}">
                <a16:creationId xmlns:a16="http://schemas.microsoft.com/office/drawing/2014/main" id="{42D5B7A1-F425-1F4A-B303-AF9AD72C06F7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5" name="Google Shape;226;p7">
            <a:extLst>
              <a:ext uri="{FF2B5EF4-FFF2-40B4-BE49-F238E27FC236}">
                <a16:creationId xmlns:a16="http://schemas.microsoft.com/office/drawing/2014/main" id="{31C06224-D396-2E42-B119-D7073D0A9FFD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16" name="Google Shape;227;p7">
              <a:extLst>
                <a:ext uri="{FF2B5EF4-FFF2-40B4-BE49-F238E27FC236}">
                  <a16:creationId xmlns:a16="http://schemas.microsoft.com/office/drawing/2014/main" id="{721E6ED1-68E9-1742-AA93-35D196E99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28;p7">
              <a:extLst>
                <a:ext uri="{FF2B5EF4-FFF2-40B4-BE49-F238E27FC236}">
                  <a16:creationId xmlns:a16="http://schemas.microsoft.com/office/drawing/2014/main" id="{BAFC0A0F-6026-0C40-BEFA-047099F0B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29;p7">
              <a:extLst>
                <a:ext uri="{FF2B5EF4-FFF2-40B4-BE49-F238E27FC236}">
                  <a16:creationId xmlns:a16="http://schemas.microsoft.com/office/drawing/2014/main" id="{EA71C5DC-1CC2-4D4C-8AB8-22EC21670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30;p7">
              <a:extLst>
                <a:ext uri="{FF2B5EF4-FFF2-40B4-BE49-F238E27FC236}">
                  <a16:creationId xmlns:a16="http://schemas.microsoft.com/office/drawing/2014/main" id="{3D60EAE0-F8A4-5342-8C5D-C2D9ABC01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31;p7">
              <a:extLst>
                <a:ext uri="{FF2B5EF4-FFF2-40B4-BE49-F238E27FC236}">
                  <a16:creationId xmlns:a16="http://schemas.microsoft.com/office/drawing/2014/main" id="{8C1BAA36-B835-8041-AD28-B70335C86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32;p7">
              <a:extLst>
                <a:ext uri="{FF2B5EF4-FFF2-40B4-BE49-F238E27FC236}">
                  <a16:creationId xmlns:a16="http://schemas.microsoft.com/office/drawing/2014/main" id="{9232880C-3201-AA49-AF4C-EAC0CCAFC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233;p7">
              <a:extLst>
                <a:ext uri="{FF2B5EF4-FFF2-40B4-BE49-F238E27FC236}">
                  <a16:creationId xmlns:a16="http://schemas.microsoft.com/office/drawing/2014/main" id="{1784EFE7-9649-CC4D-94DE-69563EB9B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234;p7">
              <a:extLst>
                <a:ext uri="{FF2B5EF4-FFF2-40B4-BE49-F238E27FC236}">
                  <a16:creationId xmlns:a16="http://schemas.microsoft.com/office/drawing/2014/main" id="{1FAD57D6-7AB4-BA43-BC26-2CC059A35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4" name="Google Shape;235;p7">
            <a:extLst>
              <a:ext uri="{FF2B5EF4-FFF2-40B4-BE49-F238E27FC236}">
                <a16:creationId xmlns:a16="http://schemas.microsoft.com/office/drawing/2014/main" id="{08308DC4-E7AB-1D4B-84FC-07168BF51623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25" name="Google Shape;236;p7">
              <a:extLst>
                <a:ext uri="{FF2B5EF4-FFF2-40B4-BE49-F238E27FC236}">
                  <a16:creationId xmlns:a16="http://schemas.microsoft.com/office/drawing/2014/main" id="{D92D279E-C66F-D149-ABB8-6E0D16138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237;p7">
              <a:extLst>
                <a:ext uri="{FF2B5EF4-FFF2-40B4-BE49-F238E27FC236}">
                  <a16:creationId xmlns:a16="http://schemas.microsoft.com/office/drawing/2014/main" id="{83C8F7BB-623A-4A48-81B4-3C15A4746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238;p7">
              <a:extLst>
                <a:ext uri="{FF2B5EF4-FFF2-40B4-BE49-F238E27FC236}">
                  <a16:creationId xmlns:a16="http://schemas.microsoft.com/office/drawing/2014/main" id="{B932E025-C648-484F-9143-970B38BEC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239;p7">
              <a:extLst>
                <a:ext uri="{FF2B5EF4-FFF2-40B4-BE49-F238E27FC236}">
                  <a16:creationId xmlns:a16="http://schemas.microsoft.com/office/drawing/2014/main" id="{8A8F4D97-28C0-414B-B6FA-6EA655C0A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14" name="Google Shape;214;p7"/>
          <p:cNvSpPr txBox="1">
            <a:spLocks noGrp="1"/>
          </p:cNvSpPr>
          <p:nvPr>
            <p:ph type="title"/>
          </p:nvPr>
        </p:nvSpPr>
        <p:spPr>
          <a:xfrm>
            <a:off x="1750591" y="618902"/>
            <a:ext cx="4944300" cy="645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7476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5" name="Google Shape;215;p7"/>
          <p:cNvSpPr txBox="1">
            <a:spLocks noGrp="1"/>
          </p:cNvSpPr>
          <p:nvPr>
            <p:ph type="body" idx="1"/>
          </p:nvPr>
        </p:nvSpPr>
        <p:spPr>
          <a:xfrm>
            <a:off x="1750591" y="1557338"/>
            <a:ext cx="2176800" cy="254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6" name="Google Shape;216;p7"/>
          <p:cNvSpPr txBox="1">
            <a:spLocks noGrp="1"/>
          </p:cNvSpPr>
          <p:nvPr>
            <p:ph type="body" idx="2"/>
          </p:nvPr>
        </p:nvSpPr>
        <p:spPr>
          <a:xfrm>
            <a:off x="4038863" y="1557338"/>
            <a:ext cx="2176800" cy="254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7" name="Google Shape;217;p7"/>
          <p:cNvSpPr txBox="1">
            <a:spLocks noGrp="1"/>
          </p:cNvSpPr>
          <p:nvPr>
            <p:ph type="body" idx="3"/>
          </p:nvPr>
        </p:nvSpPr>
        <p:spPr>
          <a:xfrm>
            <a:off x="6327136" y="1557338"/>
            <a:ext cx="2176800" cy="254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Google Shape;240;p7">
            <a:extLst>
              <a:ext uri="{FF2B5EF4-FFF2-40B4-BE49-F238E27FC236}">
                <a16:creationId xmlns:a16="http://schemas.microsoft.com/office/drawing/2014/main" id="{7E55939B-F1DB-E34B-BA6F-FA7D5789DAE0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CC485-D225-CF4E-AFE3-F3649729CE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6860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_ONL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42;p8">
            <a:extLst>
              <a:ext uri="{FF2B5EF4-FFF2-40B4-BE49-F238E27FC236}">
                <a16:creationId xmlns:a16="http://schemas.microsoft.com/office/drawing/2014/main" id="{0B11964C-E233-E84B-92DF-ED6DE23EDD8C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7664450" y="3684588"/>
            <a:ext cx="1033463" cy="895350"/>
          </a:xfrm>
          <a:custGeom>
            <a:avLst/>
            <a:gdLst>
              <a:gd name="T0" fmla="*/ 258366 w 120000"/>
              <a:gd name="T1" fmla="*/ 0 h 120000"/>
              <a:gd name="T2" fmla="*/ 0 w 120000"/>
              <a:gd name="T3" fmla="*/ 447630 h 120000"/>
              <a:gd name="T4" fmla="*/ 258366 w 120000"/>
              <a:gd name="T5" fmla="*/ 895350 h 120000"/>
              <a:gd name="T6" fmla="*/ 775097 w 120000"/>
              <a:gd name="T7" fmla="*/ 895350 h 120000"/>
              <a:gd name="T8" fmla="*/ 1033463 w 120000"/>
              <a:gd name="T9" fmla="*/ 447630 h 120000"/>
              <a:gd name="T10" fmla="*/ 775097 w 120000"/>
              <a:gd name="T11" fmla="*/ 0 h 120000"/>
              <a:gd name="T12" fmla="*/ 258366 w 120000"/>
              <a:gd name="T13" fmla="*/ 0 h 120000"/>
              <a:gd name="T14" fmla="*/ 331371 w 120000"/>
              <a:gd name="T15" fmla="*/ 126468 h 120000"/>
              <a:gd name="T16" fmla="*/ 702083 w 120000"/>
              <a:gd name="T17" fmla="*/ 126468 h 120000"/>
              <a:gd name="T18" fmla="*/ 887340 w 120000"/>
              <a:gd name="T19" fmla="*/ 447630 h 120000"/>
              <a:gd name="T20" fmla="*/ 702083 w 120000"/>
              <a:gd name="T21" fmla="*/ 768792 h 120000"/>
              <a:gd name="T22" fmla="*/ 331371 w 120000"/>
              <a:gd name="T23" fmla="*/ 768792 h 120000"/>
              <a:gd name="T24" fmla="*/ 146020 w 120000"/>
              <a:gd name="T25" fmla="*/ 447630 h 120000"/>
              <a:gd name="T26" fmla="*/ 331371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4" name="Google Shape;243;p8">
            <a:extLst>
              <a:ext uri="{FF2B5EF4-FFF2-40B4-BE49-F238E27FC236}">
                <a16:creationId xmlns:a16="http://schemas.microsoft.com/office/drawing/2014/main" id="{F5B9E239-7247-F145-B8A6-7F6BB65F1045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5" name="Google Shape;245;p8">
            <a:extLst>
              <a:ext uri="{FF2B5EF4-FFF2-40B4-BE49-F238E27FC236}">
                <a16:creationId xmlns:a16="http://schemas.microsoft.com/office/drawing/2014/main" id="{016E9756-709E-DD42-82A6-1B44D94CBC72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246;p8">
            <a:extLst>
              <a:ext uri="{FF2B5EF4-FFF2-40B4-BE49-F238E27FC236}">
                <a16:creationId xmlns:a16="http://schemas.microsoft.com/office/drawing/2014/main" id="{1DFAEE87-13D0-CF4B-8E86-B88E761E3DE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247;p8">
            <a:extLst>
              <a:ext uri="{FF2B5EF4-FFF2-40B4-BE49-F238E27FC236}">
                <a16:creationId xmlns:a16="http://schemas.microsoft.com/office/drawing/2014/main" id="{8F832F87-FB33-9449-8D34-62C470089A6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248;p8">
            <a:extLst>
              <a:ext uri="{FF2B5EF4-FFF2-40B4-BE49-F238E27FC236}">
                <a16:creationId xmlns:a16="http://schemas.microsoft.com/office/drawing/2014/main" id="{3E22B04F-A816-B744-9AA8-6023C395BE7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9" name="Google Shape;249;p8">
            <a:extLst>
              <a:ext uri="{FF2B5EF4-FFF2-40B4-BE49-F238E27FC236}">
                <a16:creationId xmlns:a16="http://schemas.microsoft.com/office/drawing/2014/main" id="{974763A3-4D88-4947-8EE5-D61CDD624104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0" name="Google Shape;250;p8">
              <a:extLst>
                <a:ext uri="{FF2B5EF4-FFF2-40B4-BE49-F238E27FC236}">
                  <a16:creationId xmlns:a16="http://schemas.microsoft.com/office/drawing/2014/main" id="{9535B3D0-AF84-B64E-A83B-3821BE101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251;p8">
              <a:extLst>
                <a:ext uri="{FF2B5EF4-FFF2-40B4-BE49-F238E27FC236}">
                  <a16:creationId xmlns:a16="http://schemas.microsoft.com/office/drawing/2014/main" id="{FB03FC72-D63D-894D-BBFF-008B1F401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2" name="Google Shape;252;p8">
            <a:extLst>
              <a:ext uri="{FF2B5EF4-FFF2-40B4-BE49-F238E27FC236}">
                <a16:creationId xmlns:a16="http://schemas.microsoft.com/office/drawing/2014/main" id="{3FC3C085-C916-2F46-82B3-4FE480523869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3" name="Google Shape;253;p8">
            <a:extLst>
              <a:ext uri="{FF2B5EF4-FFF2-40B4-BE49-F238E27FC236}">
                <a16:creationId xmlns:a16="http://schemas.microsoft.com/office/drawing/2014/main" id="{5749DFA2-37B8-BF45-A8EA-9B8E0BAA324A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14" name="Google Shape;254;p8">
              <a:extLst>
                <a:ext uri="{FF2B5EF4-FFF2-40B4-BE49-F238E27FC236}">
                  <a16:creationId xmlns:a16="http://schemas.microsoft.com/office/drawing/2014/main" id="{C45803AA-4583-E945-A40E-13ED3919B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255;p8">
              <a:extLst>
                <a:ext uri="{FF2B5EF4-FFF2-40B4-BE49-F238E27FC236}">
                  <a16:creationId xmlns:a16="http://schemas.microsoft.com/office/drawing/2014/main" id="{A018A9B0-DFEB-9B43-AC05-E4E249B25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256;p8">
              <a:extLst>
                <a:ext uri="{FF2B5EF4-FFF2-40B4-BE49-F238E27FC236}">
                  <a16:creationId xmlns:a16="http://schemas.microsoft.com/office/drawing/2014/main" id="{94F7A4E7-206C-4247-BCCF-74E8F8BBE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57;p8">
              <a:extLst>
                <a:ext uri="{FF2B5EF4-FFF2-40B4-BE49-F238E27FC236}">
                  <a16:creationId xmlns:a16="http://schemas.microsoft.com/office/drawing/2014/main" id="{CD3AACA3-1731-9E46-82F7-1F1D7C24C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58;p8">
              <a:extLst>
                <a:ext uri="{FF2B5EF4-FFF2-40B4-BE49-F238E27FC236}">
                  <a16:creationId xmlns:a16="http://schemas.microsoft.com/office/drawing/2014/main" id="{3F48E08A-0277-3F40-B45C-64F3FE829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59;p8">
              <a:extLst>
                <a:ext uri="{FF2B5EF4-FFF2-40B4-BE49-F238E27FC236}">
                  <a16:creationId xmlns:a16="http://schemas.microsoft.com/office/drawing/2014/main" id="{874B7A92-F178-E847-BBE7-D374D7B9B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60;p8">
              <a:extLst>
                <a:ext uri="{FF2B5EF4-FFF2-40B4-BE49-F238E27FC236}">
                  <a16:creationId xmlns:a16="http://schemas.microsoft.com/office/drawing/2014/main" id="{B1D4DC65-D34C-034D-8FC1-2E3FB05D5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61;p8">
              <a:extLst>
                <a:ext uri="{FF2B5EF4-FFF2-40B4-BE49-F238E27FC236}">
                  <a16:creationId xmlns:a16="http://schemas.microsoft.com/office/drawing/2014/main" id="{660D8089-01FD-7A4C-8A8A-9C32A2C06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" name="Google Shape;262;p8">
            <a:extLst>
              <a:ext uri="{FF2B5EF4-FFF2-40B4-BE49-F238E27FC236}">
                <a16:creationId xmlns:a16="http://schemas.microsoft.com/office/drawing/2014/main" id="{EB90FD47-69D8-224A-BBB7-EE8575A9E89B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23" name="Google Shape;263;p8">
              <a:extLst>
                <a:ext uri="{FF2B5EF4-FFF2-40B4-BE49-F238E27FC236}">
                  <a16:creationId xmlns:a16="http://schemas.microsoft.com/office/drawing/2014/main" id="{319382C7-0E92-2045-A4AD-FD6767B25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264;p8">
              <a:extLst>
                <a:ext uri="{FF2B5EF4-FFF2-40B4-BE49-F238E27FC236}">
                  <a16:creationId xmlns:a16="http://schemas.microsoft.com/office/drawing/2014/main" id="{F49AA946-0A48-0045-9C24-D942F99F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265;p8">
              <a:extLst>
                <a:ext uri="{FF2B5EF4-FFF2-40B4-BE49-F238E27FC236}">
                  <a16:creationId xmlns:a16="http://schemas.microsoft.com/office/drawing/2014/main" id="{F9F6FD9E-FE4B-D64C-8FD8-A085B24A5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266;p8">
              <a:extLst>
                <a:ext uri="{FF2B5EF4-FFF2-40B4-BE49-F238E27FC236}">
                  <a16:creationId xmlns:a16="http://schemas.microsoft.com/office/drawing/2014/main" id="{016B1EE6-221F-6947-AF7E-D03F97E29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7" name="Google Shape;267;p8">
            <a:extLst>
              <a:ext uri="{FF2B5EF4-FFF2-40B4-BE49-F238E27FC236}">
                <a16:creationId xmlns:a16="http://schemas.microsoft.com/office/drawing/2014/main" id="{9CFB199E-4118-084A-9F86-621FA7F0572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42306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8" name="Google Shape;268;p8">
            <a:extLst>
              <a:ext uri="{FF2B5EF4-FFF2-40B4-BE49-F238E27FC236}">
                <a16:creationId xmlns:a16="http://schemas.microsoft.com/office/drawing/2014/main" id="{7253E377-9919-2942-BFCE-36CFE84B2CA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124825" y="4616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269;p8">
            <a:extLst>
              <a:ext uri="{FF2B5EF4-FFF2-40B4-BE49-F238E27FC236}">
                <a16:creationId xmlns:a16="http://schemas.microsoft.com/office/drawing/2014/main" id="{B5298EB5-3567-A440-9758-D88DC0373E5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821613" y="293528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270;p8">
            <a:extLst>
              <a:ext uri="{FF2B5EF4-FFF2-40B4-BE49-F238E27FC236}">
                <a16:creationId xmlns:a16="http://schemas.microsoft.com/office/drawing/2014/main" id="{EEF044E3-DA67-B64E-B3AA-64CE775E574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3511550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271;p8">
            <a:extLst>
              <a:ext uri="{FF2B5EF4-FFF2-40B4-BE49-F238E27FC236}">
                <a16:creationId xmlns:a16="http://schemas.microsoft.com/office/drawing/2014/main" id="{744F87F3-FBEC-CB42-ADF2-C73404955303}"/>
              </a:ext>
            </a:extLst>
          </p:cNvPr>
          <p:cNvSpPr>
            <a:spLocks/>
          </p:cNvSpPr>
          <p:nvPr/>
        </p:nvSpPr>
        <p:spPr bwMode="auto">
          <a:xfrm>
            <a:off x="8772525" y="4462463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2" name="Google Shape;272;p8">
            <a:extLst>
              <a:ext uri="{FF2B5EF4-FFF2-40B4-BE49-F238E27FC236}">
                <a16:creationId xmlns:a16="http://schemas.microsoft.com/office/drawing/2014/main" id="{A2869B74-CF73-C242-BE06-A06F4D3D5309}"/>
              </a:ext>
            </a:extLst>
          </p:cNvPr>
          <p:cNvGrpSpPr>
            <a:grpSpLocks/>
          </p:cNvGrpSpPr>
          <p:nvPr/>
        </p:nvGrpSpPr>
        <p:grpSpPr bwMode="auto">
          <a:xfrm>
            <a:off x="7353300" y="3427413"/>
            <a:ext cx="455613" cy="436562"/>
            <a:chOff x="5241175" y="4959100"/>
            <a:chExt cx="539775" cy="517775"/>
          </a:xfrm>
        </p:grpSpPr>
        <p:sp>
          <p:nvSpPr>
            <p:cNvPr id="33" name="Google Shape;273;p8">
              <a:extLst>
                <a:ext uri="{FF2B5EF4-FFF2-40B4-BE49-F238E27FC236}">
                  <a16:creationId xmlns:a16="http://schemas.microsoft.com/office/drawing/2014/main" id="{8824665E-663B-E04A-808B-5426844B4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274;p8">
              <a:extLst>
                <a:ext uri="{FF2B5EF4-FFF2-40B4-BE49-F238E27FC236}">
                  <a16:creationId xmlns:a16="http://schemas.microsoft.com/office/drawing/2014/main" id="{BF371E4A-07DD-3149-B471-4C87FA956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275;p8">
              <a:extLst>
                <a:ext uri="{FF2B5EF4-FFF2-40B4-BE49-F238E27FC236}">
                  <a16:creationId xmlns:a16="http://schemas.microsoft.com/office/drawing/2014/main" id="{1530F5A6-D06C-2A4A-8395-A3C8356E6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276;p8">
              <a:extLst>
                <a:ext uri="{FF2B5EF4-FFF2-40B4-BE49-F238E27FC236}">
                  <a16:creationId xmlns:a16="http://schemas.microsoft.com/office/drawing/2014/main" id="{C09A3A28-30A1-CB40-B094-5666C0B7B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277;p8">
              <a:extLst>
                <a:ext uri="{FF2B5EF4-FFF2-40B4-BE49-F238E27FC236}">
                  <a16:creationId xmlns:a16="http://schemas.microsoft.com/office/drawing/2014/main" id="{0893236A-9E82-2C4A-9656-D8D2E69BF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278;p8">
              <a:extLst>
                <a:ext uri="{FF2B5EF4-FFF2-40B4-BE49-F238E27FC236}">
                  <a16:creationId xmlns:a16="http://schemas.microsoft.com/office/drawing/2014/main" id="{7479058F-FEB4-1048-B632-FE5E54100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9" name="Google Shape;279;p8">
            <a:extLst>
              <a:ext uri="{FF2B5EF4-FFF2-40B4-BE49-F238E27FC236}">
                <a16:creationId xmlns:a16="http://schemas.microsoft.com/office/drawing/2014/main" id="{28EC0128-B8AA-7A47-B901-3EAC46F26E33}"/>
              </a:ext>
            </a:extLst>
          </p:cNvPr>
          <p:cNvSpPr>
            <a:spLocks/>
          </p:cNvSpPr>
          <p:nvPr/>
        </p:nvSpPr>
        <p:spPr bwMode="auto">
          <a:xfrm>
            <a:off x="8081963" y="315436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244" name="Google Shape;244;p8"/>
          <p:cNvSpPr txBox="1">
            <a:spLocks noGrp="1"/>
          </p:cNvSpPr>
          <p:nvPr>
            <p:ph type="title"/>
          </p:nvPr>
        </p:nvSpPr>
        <p:spPr>
          <a:xfrm>
            <a:off x="1732700" y="821200"/>
            <a:ext cx="4944300" cy="645300"/>
          </a:xfrm>
          <a:prstGeom prst="rect">
            <a:avLst/>
          </a:prstGeom>
        </p:spPr>
        <p:txBody>
          <a:bodyPr spcFirstLastPara="1" anchor="t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1C4E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0" name="Google Shape;280;p8">
            <a:extLst>
              <a:ext uri="{FF2B5EF4-FFF2-40B4-BE49-F238E27FC236}">
                <a16:creationId xmlns:a16="http://schemas.microsoft.com/office/drawing/2014/main" id="{6F6FEA0B-B3B6-BA42-9735-66998E346F83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7B000-A734-FC42-9127-C622F517ED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42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22;p10">
            <a:extLst>
              <a:ext uri="{FF2B5EF4-FFF2-40B4-BE49-F238E27FC236}">
                <a16:creationId xmlns:a16="http://schemas.microsoft.com/office/drawing/2014/main" id="{7EE616D0-4F2A-784E-B4C5-590D43FEC9F4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8218488" y="4121150"/>
            <a:ext cx="685800" cy="593725"/>
          </a:xfrm>
          <a:custGeom>
            <a:avLst/>
            <a:gdLst>
              <a:gd name="T0" fmla="*/ 171450 w 120000"/>
              <a:gd name="T1" fmla="*/ 0 h 120000"/>
              <a:gd name="T2" fmla="*/ 0 w 120000"/>
              <a:gd name="T3" fmla="*/ 296833 h 120000"/>
              <a:gd name="T4" fmla="*/ 171450 w 120000"/>
              <a:gd name="T5" fmla="*/ 593725 h 120000"/>
              <a:gd name="T6" fmla="*/ 514350 w 120000"/>
              <a:gd name="T7" fmla="*/ 593725 h 120000"/>
              <a:gd name="T8" fmla="*/ 685800 w 120000"/>
              <a:gd name="T9" fmla="*/ 296833 h 120000"/>
              <a:gd name="T10" fmla="*/ 514350 w 120000"/>
              <a:gd name="T11" fmla="*/ 0 h 120000"/>
              <a:gd name="T12" fmla="*/ 171450 w 120000"/>
              <a:gd name="T13" fmla="*/ 0 h 120000"/>
              <a:gd name="T14" fmla="*/ 219896 w 120000"/>
              <a:gd name="T15" fmla="*/ 83864 h 120000"/>
              <a:gd name="T16" fmla="*/ 465898 w 120000"/>
              <a:gd name="T17" fmla="*/ 83864 h 120000"/>
              <a:gd name="T18" fmla="*/ 588834 w 120000"/>
              <a:gd name="T19" fmla="*/ 296833 h 120000"/>
              <a:gd name="T20" fmla="*/ 465898 w 120000"/>
              <a:gd name="T21" fmla="*/ 509802 h 120000"/>
              <a:gd name="T22" fmla="*/ 219896 w 120000"/>
              <a:gd name="T23" fmla="*/ 509802 h 120000"/>
              <a:gd name="T24" fmla="*/ 96898 w 120000"/>
              <a:gd name="T25" fmla="*/ 296833 h 120000"/>
              <a:gd name="T26" fmla="*/ 219896 w 120000"/>
              <a:gd name="T27" fmla="*/ 83864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3" name="Google Shape;323;p10">
            <a:extLst>
              <a:ext uri="{FF2B5EF4-FFF2-40B4-BE49-F238E27FC236}">
                <a16:creationId xmlns:a16="http://schemas.microsoft.com/office/drawing/2014/main" id="{C21B7D8D-C6EC-3142-AC88-89CA025F0B4F}"/>
              </a:ext>
            </a:extLst>
          </p:cNvPr>
          <p:cNvSpPr/>
          <p:nvPr/>
        </p:nvSpPr>
        <p:spPr>
          <a:xfrm rot="5400000">
            <a:off x="388487" y="105212"/>
            <a:ext cx="944100" cy="1090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4" name="Google Shape;324;p10">
            <a:extLst>
              <a:ext uri="{FF2B5EF4-FFF2-40B4-BE49-F238E27FC236}">
                <a16:creationId xmlns:a16="http://schemas.microsoft.com/office/drawing/2014/main" id="{6B304660-A0E1-1445-BEDF-8CBC12A3052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847725"/>
            <a:ext cx="674688" cy="584200"/>
          </a:xfrm>
          <a:prstGeom prst="hexagon">
            <a:avLst>
              <a:gd name="adj" fmla="val 28701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" name="Google Shape;325;p10">
            <a:extLst>
              <a:ext uri="{FF2B5EF4-FFF2-40B4-BE49-F238E27FC236}">
                <a16:creationId xmlns:a16="http://schemas.microsoft.com/office/drawing/2014/main" id="{9D17B2CE-8B69-0C48-A288-B5B33709323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03238" y="1162050"/>
            <a:ext cx="352425" cy="304800"/>
          </a:xfrm>
          <a:prstGeom prst="hexagon">
            <a:avLst>
              <a:gd name="adj" fmla="val 2870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326;p10">
            <a:extLst>
              <a:ext uri="{FF2B5EF4-FFF2-40B4-BE49-F238E27FC236}">
                <a16:creationId xmlns:a16="http://schemas.microsoft.com/office/drawing/2014/main" id="{6E16EFBE-FEFE-7D44-89DE-8A59553F2E8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208088" y="-131763"/>
            <a:ext cx="674687" cy="584201"/>
          </a:xfrm>
          <a:prstGeom prst="hexagon">
            <a:avLst>
              <a:gd name="adj" fmla="val 28701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327;p10">
            <a:extLst>
              <a:ext uri="{FF2B5EF4-FFF2-40B4-BE49-F238E27FC236}">
                <a16:creationId xmlns:a16="http://schemas.microsoft.com/office/drawing/2014/main" id="{6F8FD0EF-39A5-B341-9C73-F07ADDA1C36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247650" y="49213"/>
            <a:ext cx="295275" cy="255587"/>
          </a:xfrm>
          <a:prstGeom prst="hexagon">
            <a:avLst>
              <a:gd name="adj" fmla="val 28684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328;p10">
            <a:extLst>
              <a:ext uri="{FF2B5EF4-FFF2-40B4-BE49-F238E27FC236}">
                <a16:creationId xmlns:a16="http://schemas.microsoft.com/office/drawing/2014/main" id="{A65DC50C-A854-3040-8C68-53B175EC49E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763000" y="4486275"/>
            <a:ext cx="542925" cy="469900"/>
          </a:xfrm>
          <a:prstGeom prst="hexagon">
            <a:avLst>
              <a:gd name="adj" fmla="val 28703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329;p10">
            <a:extLst>
              <a:ext uri="{FF2B5EF4-FFF2-40B4-BE49-F238E27FC236}">
                <a16:creationId xmlns:a16="http://schemas.microsoft.com/office/drawing/2014/main" id="{9B67E803-E620-5C46-91A3-305EA3FBB81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523288" y="4741863"/>
            <a:ext cx="284162" cy="244475"/>
          </a:xfrm>
          <a:prstGeom prst="hexagon">
            <a:avLst>
              <a:gd name="adj" fmla="val 28827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330;p10">
            <a:extLst>
              <a:ext uri="{FF2B5EF4-FFF2-40B4-BE49-F238E27FC236}">
                <a16:creationId xmlns:a16="http://schemas.microsoft.com/office/drawing/2014/main" id="{E89F5672-A45F-9E4F-988D-94415E6D833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323263" y="3627438"/>
            <a:ext cx="542925" cy="469900"/>
          </a:xfrm>
          <a:prstGeom prst="hexagon">
            <a:avLst>
              <a:gd name="adj" fmla="val 28687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1" name="Google Shape;331;p10">
            <a:extLst>
              <a:ext uri="{FF2B5EF4-FFF2-40B4-BE49-F238E27FC236}">
                <a16:creationId xmlns:a16="http://schemas.microsoft.com/office/drawing/2014/main" id="{BDDA064D-C0AE-DA4D-9CBC-CD4B0C0AD33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763000" y="4010025"/>
            <a:ext cx="238125" cy="206375"/>
          </a:xfrm>
          <a:prstGeom prst="hexagon">
            <a:avLst>
              <a:gd name="adj" fmla="val 28659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2" name="Google Shape;332;p10">
            <a:extLst>
              <a:ext uri="{FF2B5EF4-FFF2-40B4-BE49-F238E27FC236}">
                <a16:creationId xmlns:a16="http://schemas.microsoft.com/office/drawing/2014/main" id="{6AF666E3-1D0E-1F43-B2CA-474298A1AF4F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F9CA7-62CE-4642-A092-5D412AD740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8232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E2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>
            <a:extLst>
              <a:ext uri="{FF2B5EF4-FFF2-40B4-BE49-F238E27FC236}">
                <a16:creationId xmlns:a16="http://schemas.microsoft.com/office/drawing/2014/main" id="{DDDEAC33-2815-8F4A-B32D-6092D8AD246E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731963" y="1735138"/>
            <a:ext cx="49450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Google Shape;7;p1">
            <a:extLst>
              <a:ext uri="{FF2B5EF4-FFF2-40B4-BE49-F238E27FC236}">
                <a16:creationId xmlns:a16="http://schemas.microsoft.com/office/drawing/2014/main" id="{B708BD7A-E83F-DD47-B2CC-169FBF00DD9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731963" y="2255838"/>
            <a:ext cx="4945062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8;p1">
            <a:extLst>
              <a:ext uri="{FF2B5EF4-FFF2-40B4-BE49-F238E27FC236}">
                <a16:creationId xmlns:a16="http://schemas.microsoft.com/office/drawing/2014/main" id="{A6072998-B5BC-5D43-BA18-C473CC785277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14288" y="4786313"/>
            <a:ext cx="547687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</a:lstStyle>
          <a:p>
            <a:pPr>
              <a:defRPr/>
            </a:pPr>
            <a:fld id="{A78A4597-48F4-4046-A534-E5F3393F98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www.slidescarnival.com/?utm_source=template" TargetMode="External"/><Relationship Id="rId7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tiff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eplit.com/@braughtg/PrecisionError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replit.com/@braughtg/PrecisionErro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8344C61-7333-8046-BB03-5A47FA4367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DA4 – Fractional Numbers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0281931-3F26-E74B-ADBD-508B620169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 256 – Dickinson College</a:t>
            </a:r>
          </a:p>
          <a:p>
            <a:r>
              <a:rPr lang="en-US" dirty="0"/>
              <a:t>Prof. </a:t>
            </a:r>
            <a:r>
              <a:rPr lang="en-US" dirty="0" err="1"/>
              <a:t>Braught</a:t>
            </a:r>
            <a:endParaRPr lang="en-US" dirty="0"/>
          </a:p>
          <a:p>
            <a:r>
              <a:rPr lang="en-US" dirty="0"/>
              <a:t>Spring 2023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016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9232E-C46E-5242-8D90-82BABF289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Scientific Notation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9D243C-F9E0-FC40-A10D-6566036ED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2700" y="1319430"/>
            <a:ext cx="6115086" cy="1659900"/>
          </a:xfrm>
        </p:spPr>
        <p:txBody>
          <a:bodyPr/>
          <a:lstStyle/>
          <a:p>
            <a:r>
              <a:rPr lang="en-US" sz="2000" dirty="0"/>
              <a:t>In decimal we can represent very large and very small numbers compactly using scientific notation.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1CE0AD-854B-224C-A8B1-809BDB12CF6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E5A7EC-3415-C644-A528-35CB6960CCEA}"/>
              </a:ext>
            </a:extLst>
          </p:cNvPr>
          <p:cNvSpPr txBox="1"/>
          <p:nvPr/>
        </p:nvSpPr>
        <p:spPr>
          <a:xfrm>
            <a:off x="1296214" y="2312918"/>
            <a:ext cx="2162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3,193,000,000</a:t>
            </a:r>
            <a:r>
              <a:rPr lang="en-US" sz="1800" baseline="-25000" dirty="0">
                <a:latin typeface="Courier" pitchFamily="2" charset="0"/>
              </a:rPr>
              <a:t>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535FF7-DDE8-D54C-8206-AD7A0E242AE8}"/>
              </a:ext>
            </a:extLst>
          </p:cNvPr>
          <p:cNvSpPr txBox="1"/>
          <p:nvPr/>
        </p:nvSpPr>
        <p:spPr>
          <a:xfrm>
            <a:off x="1803547" y="3908557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0.00000742</a:t>
            </a:r>
            <a:r>
              <a:rPr lang="en-US" sz="1800" baseline="-25000" dirty="0">
                <a:latin typeface="Courier" pitchFamily="2" charset="0"/>
              </a:rPr>
              <a:t>10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F643F1-B437-1E49-B545-436436376F3D}"/>
              </a:ext>
            </a:extLst>
          </p:cNvPr>
          <p:cNvSpPr/>
          <p:nvPr/>
        </p:nvSpPr>
        <p:spPr>
          <a:xfrm>
            <a:off x="3550040" y="2312918"/>
            <a:ext cx="2069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= 3.193 x 10</a:t>
            </a:r>
            <a:r>
              <a:rPr lang="en-US" sz="1800" baseline="30000" dirty="0">
                <a:latin typeface="Courier" pitchFamily="2" charset="0"/>
              </a:rPr>
              <a:t>9</a:t>
            </a:r>
            <a:r>
              <a:rPr lang="en-US" sz="1800" dirty="0">
                <a:latin typeface="Courier" pitchFamily="2" charset="0"/>
              </a:rPr>
              <a:t> </a:t>
            </a:r>
            <a:endParaRPr lang="en-US" sz="1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77BE54-8B0C-8A4C-8F51-AB77FCA77D8C}"/>
              </a:ext>
            </a:extLst>
          </p:cNvPr>
          <p:cNvSpPr/>
          <p:nvPr/>
        </p:nvSpPr>
        <p:spPr>
          <a:xfrm>
            <a:off x="3550040" y="2687779"/>
            <a:ext cx="2069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= 31.93 x 10</a:t>
            </a:r>
            <a:r>
              <a:rPr lang="en-US" sz="1800" baseline="30000" dirty="0">
                <a:latin typeface="Courier" pitchFamily="2" charset="0"/>
              </a:rPr>
              <a:t>8</a:t>
            </a:r>
            <a:r>
              <a:rPr lang="en-US" sz="1800" dirty="0">
                <a:latin typeface="Courier" pitchFamily="2" charset="0"/>
              </a:rPr>
              <a:t> </a:t>
            </a:r>
            <a:endParaRPr lang="en-US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F65EAB-1FB3-EF4E-86F7-F32AFE207A29}"/>
              </a:ext>
            </a:extLst>
          </p:cNvPr>
          <p:cNvSpPr/>
          <p:nvPr/>
        </p:nvSpPr>
        <p:spPr>
          <a:xfrm>
            <a:off x="3550040" y="3062641"/>
            <a:ext cx="2576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= 0.003193 x 10</a:t>
            </a:r>
            <a:r>
              <a:rPr lang="en-US" sz="1800" baseline="30000" dirty="0">
                <a:latin typeface="Courier" pitchFamily="2" charset="0"/>
              </a:rPr>
              <a:t>12</a:t>
            </a:r>
            <a:r>
              <a:rPr lang="en-US" sz="1800" dirty="0">
                <a:latin typeface="Courier" pitchFamily="2" charset="0"/>
              </a:rPr>
              <a:t> </a:t>
            </a:r>
            <a:endParaRPr lang="en-US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C46CEC-7543-2F47-8CAD-CF84EC47417E}"/>
              </a:ext>
            </a:extLst>
          </p:cNvPr>
          <p:cNvSpPr/>
          <p:nvPr/>
        </p:nvSpPr>
        <p:spPr>
          <a:xfrm>
            <a:off x="3552744" y="3881949"/>
            <a:ext cx="2024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= 7.42 x 10</a:t>
            </a:r>
            <a:r>
              <a:rPr lang="en-US" sz="1800" baseline="30000" dirty="0">
                <a:latin typeface="Courier" pitchFamily="2" charset="0"/>
              </a:rPr>
              <a:t>-6</a:t>
            </a:r>
            <a:r>
              <a:rPr lang="en-US" sz="1800" dirty="0">
                <a:latin typeface="Courier" pitchFamily="2" charset="0"/>
              </a:rPr>
              <a:t> </a:t>
            </a:r>
            <a:endParaRPr lang="en-US" sz="1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D891BC-34DD-CC4C-806A-F62D8D1F1B6A}"/>
              </a:ext>
            </a:extLst>
          </p:cNvPr>
          <p:cNvSpPr/>
          <p:nvPr/>
        </p:nvSpPr>
        <p:spPr>
          <a:xfrm>
            <a:off x="3552744" y="4277889"/>
            <a:ext cx="2162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= 742.0 x 10</a:t>
            </a:r>
            <a:r>
              <a:rPr lang="en-US" sz="1800" baseline="30000" dirty="0">
                <a:latin typeface="Courier" pitchFamily="2" charset="0"/>
              </a:rPr>
              <a:t>-8</a:t>
            </a:r>
            <a:r>
              <a:rPr lang="en-US" sz="1800" dirty="0">
                <a:latin typeface="Courier" pitchFamily="2" charset="0"/>
              </a:rPr>
              <a:t> </a:t>
            </a:r>
            <a:endParaRPr lang="en-US" sz="1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0D89B8-46E9-8F4B-BEF1-7B8177AD0286}"/>
              </a:ext>
            </a:extLst>
          </p:cNvPr>
          <p:cNvSpPr txBox="1"/>
          <p:nvPr/>
        </p:nvSpPr>
        <p:spPr>
          <a:xfrm>
            <a:off x="3550040" y="3272240"/>
            <a:ext cx="537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. . 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D6227D-1517-B04C-99CC-7A86C70A4B3B}"/>
              </a:ext>
            </a:extLst>
          </p:cNvPr>
          <p:cNvSpPr txBox="1"/>
          <p:nvPr/>
        </p:nvSpPr>
        <p:spPr>
          <a:xfrm>
            <a:off x="3552744" y="4604109"/>
            <a:ext cx="537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. . 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6D4697-3A8F-A043-ABBD-F153A4351212}"/>
              </a:ext>
            </a:extLst>
          </p:cNvPr>
          <p:cNvSpPr/>
          <p:nvPr/>
        </p:nvSpPr>
        <p:spPr>
          <a:xfrm>
            <a:off x="5896840" y="2314688"/>
            <a:ext cx="14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= 3.193E9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2629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1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B411E-EC8F-5040-9244-C1D783FCE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Scientific Notation in Binary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6FBA55-2D43-6C4D-838C-0A51E0BAE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0375" y="1514554"/>
            <a:ext cx="5743445" cy="1443250"/>
          </a:xfrm>
        </p:spPr>
        <p:txBody>
          <a:bodyPr/>
          <a:lstStyle/>
          <a:p>
            <a:r>
              <a:rPr lang="en-US" sz="2000" dirty="0"/>
              <a:t>Scientific notation (i.e. </a:t>
            </a:r>
            <a:r>
              <a:rPr lang="en-US" sz="2000" b="1" i="1" dirty="0"/>
              <a:t>floating point</a:t>
            </a:r>
            <a:r>
              <a:rPr lang="en-US" sz="2000" dirty="0"/>
              <a:t>) works equally well with binary numbers. Just change the base to 2.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9671AA-6A83-B849-AE99-EE800FE620E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749863-194E-7C4E-A093-440826FF2F9C}"/>
              </a:ext>
            </a:extLst>
          </p:cNvPr>
          <p:cNvSpPr txBox="1"/>
          <p:nvPr/>
        </p:nvSpPr>
        <p:spPr>
          <a:xfrm>
            <a:off x="1670180" y="2773138"/>
            <a:ext cx="1842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1011.00111</a:t>
            </a:r>
            <a:r>
              <a:rPr lang="en-US" sz="1800" baseline="-25000" dirty="0">
                <a:latin typeface="Courier" pitchFamily="2" charset="0"/>
              </a:rPr>
              <a:t>2XP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7F6148-9939-A84F-9790-BC9A43BEB2F4}"/>
              </a:ext>
            </a:extLst>
          </p:cNvPr>
          <p:cNvSpPr/>
          <p:nvPr/>
        </p:nvSpPr>
        <p:spPr>
          <a:xfrm>
            <a:off x="3924006" y="3789812"/>
            <a:ext cx="2621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= 1.01100111 x 2</a:t>
            </a:r>
            <a:r>
              <a:rPr lang="en-US" sz="1800" baseline="30000" dirty="0">
                <a:latin typeface="Courier" pitchFamily="2" charset="0"/>
              </a:rPr>
              <a:t>3</a:t>
            </a:r>
            <a:r>
              <a:rPr lang="en-US" sz="1800" dirty="0">
                <a:latin typeface="Courier" pitchFamily="2" charset="0"/>
              </a:rPr>
              <a:t> </a:t>
            </a:r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2BD4E4-3EE5-C74D-8139-5C66977C0BAD}"/>
              </a:ext>
            </a:extLst>
          </p:cNvPr>
          <p:cNvSpPr/>
          <p:nvPr/>
        </p:nvSpPr>
        <p:spPr>
          <a:xfrm>
            <a:off x="3924006" y="4120973"/>
            <a:ext cx="2714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= 10110011.1 x 2</a:t>
            </a:r>
            <a:r>
              <a:rPr lang="en-US" sz="1800" baseline="30000" dirty="0">
                <a:latin typeface="Courier" pitchFamily="2" charset="0"/>
              </a:rPr>
              <a:t>-4</a:t>
            </a:r>
            <a:r>
              <a:rPr lang="en-US" sz="1800" dirty="0">
                <a:latin typeface="Courier" pitchFamily="2" charset="0"/>
              </a:rPr>
              <a:t> </a:t>
            </a:r>
            <a:endParaRPr lang="en-US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AB53DC-AFC7-3647-B1AF-58B7C676FCBE}"/>
              </a:ext>
            </a:extLst>
          </p:cNvPr>
          <p:cNvSpPr txBox="1"/>
          <p:nvPr/>
        </p:nvSpPr>
        <p:spPr>
          <a:xfrm>
            <a:off x="3924006" y="4452132"/>
            <a:ext cx="537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. . 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AE2F75-4D07-154E-A2D9-1C3C60CBFDA2}"/>
              </a:ext>
            </a:extLst>
          </p:cNvPr>
          <p:cNvSpPr/>
          <p:nvPr/>
        </p:nvSpPr>
        <p:spPr>
          <a:xfrm>
            <a:off x="3927321" y="2796329"/>
            <a:ext cx="2621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= 1011.00111 x 2</a:t>
            </a:r>
            <a:r>
              <a:rPr lang="en-US" sz="1800" baseline="30000" dirty="0">
                <a:latin typeface="Courier" pitchFamily="2" charset="0"/>
              </a:rPr>
              <a:t>0</a:t>
            </a:r>
            <a:r>
              <a:rPr lang="en-US" sz="1800" dirty="0">
                <a:latin typeface="Courier" pitchFamily="2" charset="0"/>
              </a:rPr>
              <a:t> </a:t>
            </a:r>
            <a:endParaRPr lang="en-US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5CB323-97B2-0A4A-A6BF-FCA4EE68B557}"/>
              </a:ext>
            </a:extLst>
          </p:cNvPr>
          <p:cNvSpPr/>
          <p:nvPr/>
        </p:nvSpPr>
        <p:spPr>
          <a:xfrm>
            <a:off x="3930636" y="3127490"/>
            <a:ext cx="2714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= 10110.0111 x 2</a:t>
            </a:r>
            <a:r>
              <a:rPr lang="en-US" sz="1800" baseline="30000" dirty="0">
                <a:latin typeface="Courier" pitchFamily="2" charset="0"/>
              </a:rPr>
              <a:t>-1</a:t>
            </a:r>
            <a:r>
              <a:rPr lang="en-US" sz="1800" dirty="0">
                <a:latin typeface="Courier" pitchFamily="2" charset="0"/>
              </a:rPr>
              <a:t> </a:t>
            </a:r>
            <a:endParaRPr lang="en-US" sz="1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FD59A8-D929-E446-B475-DD038648956C}"/>
              </a:ext>
            </a:extLst>
          </p:cNvPr>
          <p:cNvSpPr/>
          <p:nvPr/>
        </p:nvSpPr>
        <p:spPr>
          <a:xfrm>
            <a:off x="3924006" y="3458651"/>
            <a:ext cx="2621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= 101.100111 x 2</a:t>
            </a:r>
            <a:r>
              <a:rPr lang="en-US" sz="1800" baseline="30000" dirty="0">
                <a:latin typeface="Courier" pitchFamily="2" charset="0"/>
              </a:rPr>
              <a:t>1</a:t>
            </a:r>
            <a:r>
              <a:rPr lang="en-US" sz="1800" dirty="0">
                <a:latin typeface="Courier" pitchFamily="2" charset="0"/>
              </a:rPr>
              <a:t>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8286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DEBCC-165A-8145-BD67-BF6AD0B37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Normalized Forms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1DAE7A-C39F-9A4C-B19B-2FEA142EF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0375" y="1514554"/>
            <a:ext cx="6088678" cy="1659900"/>
          </a:xfrm>
        </p:spPr>
        <p:txBody>
          <a:bodyPr/>
          <a:lstStyle/>
          <a:p>
            <a:r>
              <a:rPr lang="en-US" sz="2000" dirty="0"/>
              <a:t>The </a:t>
            </a:r>
            <a:r>
              <a:rPr lang="en-US" sz="2000" b="1" i="1" dirty="0"/>
              <a:t>normalized form</a:t>
            </a:r>
            <a:r>
              <a:rPr lang="en-US" sz="2000" i="1" dirty="0"/>
              <a:t> </a:t>
            </a:r>
            <a:r>
              <a:rPr lang="en-US" sz="2000" dirty="0"/>
              <a:t>of a number in scientific notation has exactly one significant (non-zero) digit (or bit) to the left of the decimal (or binary) point.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430451-699F-204F-8047-2291F5275F2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93D8F7-2C2B-6D40-934E-95E996B29A86}"/>
              </a:ext>
            </a:extLst>
          </p:cNvPr>
          <p:cNvSpPr/>
          <p:nvPr/>
        </p:nvSpPr>
        <p:spPr>
          <a:xfrm>
            <a:off x="2483351" y="2892441"/>
            <a:ext cx="43746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ourier" pitchFamily="-110" charset="0"/>
              </a:rPr>
              <a:t>23793.13</a:t>
            </a:r>
            <a:r>
              <a:rPr lang="en-US" sz="2000" baseline="-25000" dirty="0">
                <a:latin typeface="Courier" pitchFamily="-110" charset="0"/>
              </a:rPr>
              <a:t>10 </a:t>
            </a:r>
            <a:r>
              <a:rPr lang="en-US" sz="2000" dirty="0">
                <a:latin typeface="Courier" pitchFamily="-110" charset="0"/>
              </a:rPr>
              <a:t> = </a:t>
            </a:r>
            <a:r>
              <a:rPr lang="en-US" sz="2000" b="1" dirty="0">
                <a:solidFill>
                  <a:srgbClr val="FF0000"/>
                </a:solidFill>
                <a:latin typeface="Courier" pitchFamily="-110" charset="0"/>
              </a:rPr>
              <a:t>2</a:t>
            </a:r>
            <a:r>
              <a:rPr lang="en-US" sz="2000" dirty="0">
                <a:latin typeface="Courier" pitchFamily="-110" charset="0"/>
              </a:rPr>
              <a:t>.379313 x 10</a:t>
            </a:r>
            <a:r>
              <a:rPr lang="en-US" sz="2000" baseline="30000" dirty="0">
                <a:latin typeface="Courier" pitchFamily="-110" charset="0"/>
              </a:rPr>
              <a:t>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619F5F-D140-E84A-BCF7-65A2901C129D}"/>
              </a:ext>
            </a:extLst>
          </p:cNvPr>
          <p:cNvSpPr/>
          <p:nvPr/>
        </p:nvSpPr>
        <p:spPr>
          <a:xfrm>
            <a:off x="2483351" y="3339247"/>
            <a:ext cx="40387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ourier" pitchFamily="-110" charset="0"/>
              </a:rPr>
              <a:t>0.003298</a:t>
            </a:r>
            <a:r>
              <a:rPr lang="en-US" sz="2000" baseline="-25000" dirty="0">
                <a:latin typeface="Courier" pitchFamily="-110" charset="0"/>
              </a:rPr>
              <a:t>10 </a:t>
            </a:r>
            <a:r>
              <a:rPr lang="en-US" sz="2000" dirty="0">
                <a:latin typeface="Courier" pitchFamily="-110" charset="0"/>
              </a:rPr>
              <a:t> = </a:t>
            </a:r>
            <a:r>
              <a:rPr lang="en-US" sz="2000" b="1" dirty="0">
                <a:solidFill>
                  <a:srgbClr val="FF0000"/>
                </a:solidFill>
                <a:latin typeface="Courier" pitchFamily="-110" charset="0"/>
              </a:rPr>
              <a:t>3</a:t>
            </a:r>
            <a:r>
              <a:rPr lang="en-US" sz="2000" dirty="0">
                <a:latin typeface="Courier" pitchFamily="-110" charset="0"/>
              </a:rPr>
              <a:t>.298 x 10</a:t>
            </a:r>
            <a:r>
              <a:rPr lang="en-US" sz="2000" baseline="30000" dirty="0">
                <a:latin typeface="Courier" pitchFamily="-110" charset="0"/>
              </a:rPr>
              <a:t>-3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5A0A6D-2B03-B54B-B273-1EF564932F74}"/>
              </a:ext>
            </a:extLst>
          </p:cNvPr>
          <p:cNvSpPr/>
          <p:nvPr/>
        </p:nvSpPr>
        <p:spPr>
          <a:xfrm>
            <a:off x="1875451" y="3786053"/>
            <a:ext cx="55797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ourier" pitchFamily="-110" charset="0"/>
              </a:rPr>
              <a:t>1001000.0110</a:t>
            </a:r>
            <a:r>
              <a:rPr lang="en-US" sz="2000" baseline="-25000" dirty="0">
                <a:latin typeface="Courier" pitchFamily="-110" charset="0"/>
              </a:rPr>
              <a:t>2XP</a:t>
            </a:r>
            <a:r>
              <a:rPr lang="en-US" sz="2000" dirty="0">
                <a:latin typeface="Courier" pitchFamily="-110" charset="0"/>
              </a:rPr>
              <a:t> = </a:t>
            </a:r>
            <a:r>
              <a:rPr lang="en-US" sz="2000" b="1" dirty="0">
                <a:solidFill>
                  <a:srgbClr val="FF0000"/>
                </a:solidFill>
                <a:latin typeface="Courier" pitchFamily="-110" charset="0"/>
              </a:rPr>
              <a:t>1</a:t>
            </a:r>
            <a:r>
              <a:rPr lang="en-US" sz="2000" dirty="0">
                <a:latin typeface="Courier" pitchFamily="-110" charset="0"/>
              </a:rPr>
              <a:t>.0010000110 x 2</a:t>
            </a:r>
            <a:r>
              <a:rPr lang="en-US" sz="2000" baseline="30000" dirty="0">
                <a:latin typeface="Courier" pitchFamily="-110" charset="0"/>
              </a:rPr>
              <a:t>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8CE505-3DA1-114F-BFE7-36E62193231F}"/>
              </a:ext>
            </a:extLst>
          </p:cNvPr>
          <p:cNvSpPr/>
          <p:nvPr/>
        </p:nvSpPr>
        <p:spPr>
          <a:xfrm>
            <a:off x="2348761" y="4232859"/>
            <a:ext cx="4397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ourier" pitchFamily="-110" charset="0"/>
              </a:rPr>
              <a:t>0.0101101</a:t>
            </a:r>
            <a:r>
              <a:rPr lang="en-US" sz="2000" baseline="-25000" dirty="0">
                <a:latin typeface="Courier" pitchFamily="-110" charset="0"/>
              </a:rPr>
              <a:t>2XP</a:t>
            </a:r>
            <a:r>
              <a:rPr lang="en-US" sz="2000" dirty="0">
                <a:latin typeface="Courier" pitchFamily="-110" charset="0"/>
              </a:rPr>
              <a:t> = </a:t>
            </a:r>
            <a:r>
              <a:rPr lang="en-US" sz="2000" b="1" dirty="0">
                <a:solidFill>
                  <a:srgbClr val="FF0000"/>
                </a:solidFill>
                <a:latin typeface="Courier" pitchFamily="-110" charset="0"/>
              </a:rPr>
              <a:t>1</a:t>
            </a:r>
            <a:r>
              <a:rPr lang="en-US" sz="2000" dirty="0">
                <a:latin typeface="Courier" pitchFamily="-110" charset="0"/>
              </a:rPr>
              <a:t>.01101 x 2</a:t>
            </a:r>
            <a:r>
              <a:rPr lang="en-US" sz="2000" baseline="30000" dirty="0">
                <a:latin typeface="Courier" pitchFamily="-110" charset="0"/>
              </a:rPr>
              <a:t>-2</a:t>
            </a:r>
          </a:p>
        </p:txBody>
      </p:sp>
    </p:spTree>
    <p:extLst>
      <p:ext uri="{BB962C8B-B14F-4D97-AF65-F5344CB8AC3E}">
        <p14:creationId xmlns:p14="http://schemas.microsoft.com/office/powerpoint/2010/main" val="150511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3151B-B141-AB46-B37F-6CC5E883B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6269" y="96198"/>
            <a:ext cx="5763392" cy="645300"/>
          </a:xfrm>
        </p:spPr>
        <p:txBody>
          <a:bodyPr/>
          <a:lstStyle/>
          <a:p>
            <a:r>
              <a:rPr lang="en-US" dirty="0"/>
              <a:t>A 14-bit Floating Point Representation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A2A0B8-798C-8642-82D8-F8EDDBE57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1438" y="2835779"/>
            <a:ext cx="6197420" cy="1338055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sz="1600" b="1" dirty="0"/>
              <a:t>Sign: </a:t>
            </a:r>
            <a:r>
              <a:rPr lang="en-US" sz="1600" dirty="0"/>
              <a:t>0 - Positive, 1 - Negative</a:t>
            </a:r>
            <a:endParaRPr lang="en-US" sz="1200" dirty="0"/>
          </a:p>
          <a:p>
            <a:pPr marL="596900" lvl="1" indent="0">
              <a:lnSpc>
                <a:spcPct val="90000"/>
              </a:lnSpc>
              <a:buNone/>
            </a:pPr>
            <a:endParaRPr lang="en-US" sz="1200" b="1" dirty="0"/>
          </a:p>
          <a:p>
            <a:pPr lvl="1">
              <a:lnSpc>
                <a:spcPct val="90000"/>
              </a:lnSpc>
            </a:pPr>
            <a:r>
              <a:rPr lang="en-US" sz="1600" b="1" dirty="0"/>
              <a:t>Exponent: </a:t>
            </a:r>
            <a:r>
              <a:rPr lang="en-US" sz="1600" dirty="0"/>
              <a:t>Two’s Complement Representation</a:t>
            </a:r>
          </a:p>
          <a:p>
            <a:pPr marL="1511300" lvl="3" indent="0">
              <a:lnSpc>
                <a:spcPct val="90000"/>
              </a:lnSpc>
              <a:buNone/>
            </a:pPr>
            <a:endParaRPr lang="en-US" sz="1200" dirty="0"/>
          </a:p>
          <a:p>
            <a:pPr lvl="1">
              <a:lnSpc>
                <a:spcPct val="90000"/>
              </a:lnSpc>
            </a:pPr>
            <a:r>
              <a:rPr lang="en-US" sz="1600" b="1" dirty="0"/>
              <a:t>Significand:</a:t>
            </a:r>
            <a:r>
              <a:rPr lang="en-US" sz="1600" dirty="0"/>
              <a:t> The bits of the number </a:t>
            </a:r>
            <a:r>
              <a:rPr lang="en-US" sz="1600" i="1" u="sng" dirty="0"/>
              <a:t>in normalized form</a:t>
            </a:r>
            <a:r>
              <a:rPr lang="en-US" sz="1600" dirty="0"/>
              <a:t>.</a:t>
            </a:r>
          </a:p>
          <a:p>
            <a:endParaRPr lang="en-US" sz="105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4DCA7C-BE8B-AD42-B2C9-DA8F2D3A0FE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5" name="Picture 4" descr="Fig. 02.02.jpg                                                 0006F047Macintosh HD                   BA80E318:">
            <a:extLst>
              <a:ext uri="{FF2B5EF4-FFF2-40B4-BE49-F238E27FC236}">
                <a16:creationId xmlns:a16="http://schemas.microsoft.com/office/drawing/2014/main" id="{FDC3147D-E73A-594A-8C82-C8F86EA04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97110" y="1806796"/>
            <a:ext cx="6466078" cy="889946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5085FB8-09C8-AF47-A32F-13C2EB9B0D1D}"/>
                  </a:ext>
                </a:extLst>
              </p:cNvPr>
              <p:cNvSpPr txBox="1"/>
              <p:nvPr/>
            </p:nvSpPr>
            <p:spPr>
              <a:xfrm>
                <a:off x="1066260" y="4302379"/>
                <a:ext cx="7327775" cy="4448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(−1)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𝑆𝑖𝑔𝑛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𝐸𝑥𝑝𝑜𝑛𝑒𝑛𝑡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𝑇𝐶</m:t>
                              </m:r>
                            </m:sub>
                          </m:sSub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⋅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𝑆𝑖𝑔𝑛𝑖𝑓𝑖𝑐𝑎𝑛𝑑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𝑋𝑃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5085FB8-09C8-AF47-A32F-13C2EB9B0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260" y="4302379"/>
                <a:ext cx="7327775" cy="444802"/>
              </a:xfrm>
              <a:prstGeom prst="rect">
                <a:avLst/>
              </a:prstGeom>
              <a:blipFill>
                <a:blip r:embed="rId4"/>
                <a:stretch>
                  <a:fillRect l="-520" t="-2778" r="-173" b="-3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77AAC81C-46A2-6241-BF19-81C579269D6C}"/>
              </a:ext>
            </a:extLst>
          </p:cNvPr>
          <p:cNvGrpSpPr/>
          <p:nvPr/>
        </p:nvGrpSpPr>
        <p:grpSpPr>
          <a:xfrm>
            <a:off x="1898350" y="834277"/>
            <a:ext cx="1759250" cy="972519"/>
            <a:chOff x="1898350" y="834277"/>
            <a:chExt cx="1759250" cy="972519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5E12F8E4-CA31-B248-B8EA-FD0065134A09}"/>
                </a:ext>
              </a:extLst>
            </p:cNvPr>
            <p:cNvSpPr/>
            <p:nvPr/>
          </p:nvSpPr>
          <p:spPr>
            <a:xfrm>
              <a:off x="3329609" y="834277"/>
              <a:ext cx="327991" cy="400110"/>
            </a:xfrm>
            <a:prstGeom prst="roundRect">
              <a:avLst/>
            </a:prstGeom>
            <a:solidFill>
              <a:schemeClr val="accent1">
                <a:alpha val="2528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217A9084-2808-D94C-B29B-39E0BDBE4AF8}"/>
                </a:ext>
              </a:extLst>
            </p:cNvPr>
            <p:cNvSpPr/>
            <p:nvPr/>
          </p:nvSpPr>
          <p:spPr>
            <a:xfrm>
              <a:off x="1898350" y="1023730"/>
              <a:ext cx="1411380" cy="783066"/>
            </a:xfrm>
            <a:custGeom>
              <a:avLst/>
              <a:gdLst>
                <a:gd name="connsiteX0" fmla="*/ 1411380 w 1411380"/>
                <a:gd name="connsiteY0" fmla="*/ 39757 h 715618"/>
                <a:gd name="connsiteX1" fmla="*/ 1351746 w 1411380"/>
                <a:gd name="connsiteY1" fmla="*/ 9940 h 715618"/>
                <a:gd name="connsiteX2" fmla="*/ 1272233 w 1411380"/>
                <a:gd name="connsiteY2" fmla="*/ 0 h 715618"/>
                <a:gd name="connsiteX3" fmla="*/ 516859 w 1411380"/>
                <a:gd name="connsiteY3" fmla="*/ 9940 h 715618"/>
                <a:gd name="connsiteX4" fmla="*/ 457224 w 1411380"/>
                <a:gd name="connsiteY4" fmla="*/ 19879 h 715618"/>
                <a:gd name="connsiteX5" fmla="*/ 397589 w 1411380"/>
                <a:gd name="connsiteY5" fmla="*/ 39757 h 715618"/>
                <a:gd name="connsiteX6" fmla="*/ 367772 w 1411380"/>
                <a:gd name="connsiteY6" fmla="*/ 49696 h 715618"/>
                <a:gd name="connsiteX7" fmla="*/ 268380 w 1411380"/>
                <a:gd name="connsiteY7" fmla="*/ 79513 h 715618"/>
                <a:gd name="connsiteX8" fmla="*/ 208746 w 1411380"/>
                <a:gd name="connsiteY8" fmla="*/ 99392 h 715618"/>
                <a:gd name="connsiteX9" fmla="*/ 178928 w 1411380"/>
                <a:gd name="connsiteY9" fmla="*/ 109331 h 715618"/>
                <a:gd name="connsiteX10" fmla="*/ 89476 w 1411380"/>
                <a:gd name="connsiteY10" fmla="*/ 178905 h 715618"/>
                <a:gd name="connsiteX11" fmla="*/ 59659 w 1411380"/>
                <a:gd name="connsiteY11" fmla="*/ 248479 h 715618"/>
                <a:gd name="connsiteX12" fmla="*/ 39780 w 1411380"/>
                <a:gd name="connsiteY12" fmla="*/ 268357 h 715618"/>
                <a:gd name="connsiteX13" fmla="*/ 29841 w 1411380"/>
                <a:gd name="connsiteY13" fmla="*/ 298174 h 715618"/>
                <a:gd name="connsiteX14" fmla="*/ 49720 w 1411380"/>
                <a:gd name="connsiteY14" fmla="*/ 397566 h 715618"/>
                <a:gd name="connsiteX15" fmla="*/ 29841 w 1411380"/>
                <a:gd name="connsiteY15" fmla="*/ 467140 h 715618"/>
                <a:gd name="connsiteX16" fmla="*/ 9963 w 1411380"/>
                <a:gd name="connsiteY16" fmla="*/ 546653 h 715618"/>
                <a:gd name="connsiteX17" fmla="*/ 24 w 1411380"/>
                <a:gd name="connsiteY17" fmla="*/ 715618 h 715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11380" h="715618">
                  <a:moveTo>
                    <a:pt x="1411380" y="39757"/>
                  </a:moveTo>
                  <a:cubicBezTo>
                    <a:pt x="1391502" y="29818"/>
                    <a:pt x="1373115" y="16046"/>
                    <a:pt x="1351746" y="9940"/>
                  </a:cubicBezTo>
                  <a:cubicBezTo>
                    <a:pt x="1326063" y="2602"/>
                    <a:pt x="1298944" y="0"/>
                    <a:pt x="1272233" y="0"/>
                  </a:cubicBezTo>
                  <a:cubicBezTo>
                    <a:pt x="1020420" y="0"/>
                    <a:pt x="768650" y="6627"/>
                    <a:pt x="516859" y="9940"/>
                  </a:cubicBezTo>
                  <a:cubicBezTo>
                    <a:pt x="496981" y="13253"/>
                    <a:pt x="476775" y="14991"/>
                    <a:pt x="457224" y="19879"/>
                  </a:cubicBezTo>
                  <a:cubicBezTo>
                    <a:pt x="436896" y="24961"/>
                    <a:pt x="417467" y="33131"/>
                    <a:pt x="397589" y="39757"/>
                  </a:cubicBezTo>
                  <a:cubicBezTo>
                    <a:pt x="387650" y="43070"/>
                    <a:pt x="377936" y="47155"/>
                    <a:pt x="367772" y="49696"/>
                  </a:cubicBezTo>
                  <a:cubicBezTo>
                    <a:pt x="307694" y="64715"/>
                    <a:pt x="340963" y="55318"/>
                    <a:pt x="268380" y="79513"/>
                  </a:cubicBezTo>
                  <a:lnTo>
                    <a:pt x="208746" y="99392"/>
                  </a:lnTo>
                  <a:lnTo>
                    <a:pt x="178928" y="109331"/>
                  </a:lnTo>
                  <a:cubicBezTo>
                    <a:pt x="107598" y="156884"/>
                    <a:pt x="136186" y="132193"/>
                    <a:pt x="89476" y="178905"/>
                  </a:cubicBezTo>
                  <a:cubicBezTo>
                    <a:pt x="80642" y="205408"/>
                    <a:pt x="76034" y="223917"/>
                    <a:pt x="59659" y="248479"/>
                  </a:cubicBezTo>
                  <a:cubicBezTo>
                    <a:pt x="54461" y="256276"/>
                    <a:pt x="46406" y="261731"/>
                    <a:pt x="39780" y="268357"/>
                  </a:cubicBezTo>
                  <a:cubicBezTo>
                    <a:pt x="36467" y="278296"/>
                    <a:pt x="29841" y="287697"/>
                    <a:pt x="29841" y="298174"/>
                  </a:cubicBezTo>
                  <a:cubicBezTo>
                    <a:pt x="29841" y="343860"/>
                    <a:pt x="37479" y="360845"/>
                    <a:pt x="49720" y="397566"/>
                  </a:cubicBezTo>
                  <a:cubicBezTo>
                    <a:pt x="25894" y="469036"/>
                    <a:pt x="54793" y="379806"/>
                    <a:pt x="29841" y="467140"/>
                  </a:cubicBezTo>
                  <a:cubicBezTo>
                    <a:pt x="9466" y="538454"/>
                    <a:pt x="30171" y="445613"/>
                    <a:pt x="9963" y="546653"/>
                  </a:cubicBezTo>
                  <a:cubicBezTo>
                    <a:pt x="-992" y="689074"/>
                    <a:pt x="24" y="632664"/>
                    <a:pt x="24" y="715618"/>
                  </a:cubicBezTo>
                </a:path>
              </a:pathLst>
            </a:custGeom>
            <a:noFill/>
            <a:ln w="31750"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B0442B9-D5F9-2343-B27F-9F835B2CB064}"/>
              </a:ext>
            </a:extLst>
          </p:cNvPr>
          <p:cNvSpPr txBox="1"/>
          <p:nvPr/>
        </p:nvSpPr>
        <p:spPr>
          <a:xfrm>
            <a:off x="3309731" y="784582"/>
            <a:ext cx="40949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Courier" pitchFamily="-110" charset="0"/>
              </a:rPr>
              <a:t>+ 1</a:t>
            </a:r>
            <a:r>
              <a:rPr lang="en-US" sz="2800" dirty="0">
                <a:latin typeface="Courier" pitchFamily="-110" charset="0"/>
              </a:rPr>
              <a:t>.0101 101 x 2</a:t>
            </a:r>
            <a:r>
              <a:rPr lang="en-US" sz="2800" baseline="30000" dirty="0">
                <a:latin typeface="Courier" pitchFamily="-110" charset="0"/>
              </a:rPr>
              <a:t>4</a:t>
            </a:r>
            <a:endParaRPr lang="en-US" sz="28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53BA2B5-E5AD-A743-A767-1A308D8F3AAD}"/>
              </a:ext>
            </a:extLst>
          </p:cNvPr>
          <p:cNvGrpSpPr/>
          <p:nvPr/>
        </p:nvGrpSpPr>
        <p:grpSpPr>
          <a:xfrm>
            <a:off x="3796746" y="1118962"/>
            <a:ext cx="2346464" cy="670081"/>
            <a:chOff x="3796746" y="1118962"/>
            <a:chExt cx="2346464" cy="670081"/>
          </a:xfrm>
        </p:grpSpPr>
        <p:sp>
          <p:nvSpPr>
            <p:cNvPr id="18" name="Right Brace 17">
              <a:extLst>
                <a:ext uri="{FF2B5EF4-FFF2-40B4-BE49-F238E27FC236}">
                  <a16:creationId xmlns:a16="http://schemas.microsoft.com/office/drawing/2014/main" id="{CFD7066C-17C8-D647-998B-BC837C929F80}"/>
                </a:ext>
              </a:extLst>
            </p:cNvPr>
            <p:cNvSpPr/>
            <p:nvPr/>
          </p:nvSpPr>
          <p:spPr>
            <a:xfrm rot="5400000">
              <a:off x="4798516" y="117192"/>
              <a:ext cx="202947" cy="2206488"/>
            </a:xfrm>
            <a:prstGeom prst="rightBrace">
              <a:avLst/>
            </a:prstGeom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836F2D2-BE57-6840-AB28-B7082650CDDD}"/>
                </a:ext>
              </a:extLst>
            </p:cNvPr>
            <p:cNvSpPr/>
            <p:nvPr/>
          </p:nvSpPr>
          <p:spPr>
            <a:xfrm>
              <a:off x="4890052" y="1335683"/>
              <a:ext cx="1253158" cy="453360"/>
            </a:xfrm>
            <a:custGeom>
              <a:avLst/>
              <a:gdLst>
                <a:gd name="connsiteX0" fmla="*/ 0 w 1253158"/>
                <a:gd name="connsiteY0" fmla="*/ 0 h 357808"/>
                <a:gd name="connsiteX1" fmla="*/ 49696 w 1253158"/>
                <a:gd name="connsiteY1" fmla="*/ 69574 h 357808"/>
                <a:gd name="connsiteX2" fmla="*/ 69574 w 1253158"/>
                <a:gd name="connsiteY2" fmla="*/ 99391 h 357808"/>
                <a:gd name="connsiteX3" fmla="*/ 99391 w 1253158"/>
                <a:gd name="connsiteY3" fmla="*/ 109330 h 357808"/>
                <a:gd name="connsiteX4" fmla="*/ 119270 w 1253158"/>
                <a:gd name="connsiteY4" fmla="*/ 129208 h 357808"/>
                <a:gd name="connsiteX5" fmla="*/ 218661 w 1253158"/>
                <a:gd name="connsiteY5" fmla="*/ 159026 h 357808"/>
                <a:gd name="connsiteX6" fmla="*/ 248478 w 1253158"/>
                <a:gd name="connsiteY6" fmla="*/ 168965 h 357808"/>
                <a:gd name="connsiteX7" fmla="*/ 576470 w 1253158"/>
                <a:gd name="connsiteY7" fmla="*/ 159026 h 357808"/>
                <a:gd name="connsiteX8" fmla="*/ 675861 w 1253158"/>
                <a:gd name="connsiteY8" fmla="*/ 139148 h 357808"/>
                <a:gd name="connsiteX9" fmla="*/ 765313 w 1253158"/>
                <a:gd name="connsiteY9" fmla="*/ 119269 h 357808"/>
                <a:gd name="connsiteX10" fmla="*/ 1103244 w 1253158"/>
                <a:gd name="connsiteY10" fmla="*/ 129208 h 357808"/>
                <a:gd name="connsiteX11" fmla="*/ 1133061 w 1253158"/>
                <a:gd name="connsiteY11" fmla="*/ 139148 h 357808"/>
                <a:gd name="connsiteX12" fmla="*/ 1162878 w 1253158"/>
                <a:gd name="connsiteY12" fmla="*/ 168965 h 357808"/>
                <a:gd name="connsiteX13" fmla="*/ 1192696 w 1253158"/>
                <a:gd name="connsiteY13" fmla="*/ 188843 h 357808"/>
                <a:gd name="connsiteX14" fmla="*/ 1222513 w 1253158"/>
                <a:gd name="connsiteY14" fmla="*/ 278295 h 357808"/>
                <a:gd name="connsiteX15" fmla="*/ 1232452 w 1253158"/>
                <a:gd name="connsiteY15" fmla="*/ 308113 h 357808"/>
                <a:gd name="connsiteX16" fmla="*/ 1252331 w 1253158"/>
                <a:gd name="connsiteY16" fmla="*/ 357808 h 357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53158" h="357808">
                  <a:moveTo>
                    <a:pt x="0" y="0"/>
                  </a:moveTo>
                  <a:cubicBezTo>
                    <a:pt x="76126" y="126873"/>
                    <a:pt x="-3966" y="2495"/>
                    <a:pt x="49696" y="69574"/>
                  </a:cubicBezTo>
                  <a:cubicBezTo>
                    <a:pt x="57158" y="78902"/>
                    <a:pt x="60246" y="91929"/>
                    <a:pt x="69574" y="99391"/>
                  </a:cubicBezTo>
                  <a:cubicBezTo>
                    <a:pt x="77755" y="105936"/>
                    <a:pt x="89452" y="106017"/>
                    <a:pt x="99391" y="109330"/>
                  </a:cubicBezTo>
                  <a:cubicBezTo>
                    <a:pt x="106017" y="115956"/>
                    <a:pt x="110888" y="125017"/>
                    <a:pt x="119270" y="129208"/>
                  </a:cubicBezTo>
                  <a:cubicBezTo>
                    <a:pt x="150767" y="144956"/>
                    <a:pt x="185368" y="149514"/>
                    <a:pt x="218661" y="159026"/>
                  </a:cubicBezTo>
                  <a:cubicBezTo>
                    <a:pt x="228735" y="161904"/>
                    <a:pt x="238539" y="165652"/>
                    <a:pt x="248478" y="168965"/>
                  </a:cubicBezTo>
                  <a:cubicBezTo>
                    <a:pt x="357809" y="165652"/>
                    <a:pt x="467233" y="164628"/>
                    <a:pt x="576470" y="159026"/>
                  </a:cubicBezTo>
                  <a:cubicBezTo>
                    <a:pt x="622271" y="156677"/>
                    <a:pt x="635064" y="147308"/>
                    <a:pt x="675861" y="139148"/>
                  </a:cubicBezTo>
                  <a:cubicBezTo>
                    <a:pt x="763320" y="121655"/>
                    <a:pt x="707285" y="138612"/>
                    <a:pt x="765313" y="119269"/>
                  </a:cubicBezTo>
                  <a:cubicBezTo>
                    <a:pt x="877957" y="122582"/>
                    <a:pt x="990716" y="123125"/>
                    <a:pt x="1103244" y="129208"/>
                  </a:cubicBezTo>
                  <a:cubicBezTo>
                    <a:pt x="1113705" y="129774"/>
                    <a:pt x="1124344" y="133336"/>
                    <a:pt x="1133061" y="139148"/>
                  </a:cubicBezTo>
                  <a:cubicBezTo>
                    <a:pt x="1144756" y="146945"/>
                    <a:pt x="1152080" y="159967"/>
                    <a:pt x="1162878" y="168965"/>
                  </a:cubicBezTo>
                  <a:cubicBezTo>
                    <a:pt x="1172055" y="176612"/>
                    <a:pt x="1182757" y="182217"/>
                    <a:pt x="1192696" y="188843"/>
                  </a:cubicBezTo>
                  <a:lnTo>
                    <a:pt x="1222513" y="278295"/>
                  </a:lnTo>
                  <a:cubicBezTo>
                    <a:pt x="1225826" y="288234"/>
                    <a:pt x="1225043" y="300705"/>
                    <a:pt x="1232452" y="308113"/>
                  </a:cubicBezTo>
                  <a:cubicBezTo>
                    <a:pt x="1259359" y="335019"/>
                    <a:pt x="1252331" y="318620"/>
                    <a:pt x="1252331" y="357808"/>
                  </a:cubicBezTo>
                </a:path>
              </a:pathLst>
            </a:custGeom>
            <a:noFill/>
            <a:ln w="31750"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988AE42-25FE-1A4F-9D22-92D5A53226B9}"/>
              </a:ext>
            </a:extLst>
          </p:cNvPr>
          <p:cNvGrpSpPr/>
          <p:nvPr/>
        </p:nvGrpSpPr>
        <p:grpSpPr>
          <a:xfrm>
            <a:off x="3765864" y="841121"/>
            <a:ext cx="3251163" cy="965675"/>
            <a:chOff x="3765864" y="841121"/>
            <a:chExt cx="3251163" cy="965675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293276C2-6170-FE4D-8602-C5AB081A2489}"/>
                </a:ext>
              </a:extLst>
            </p:cNvPr>
            <p:cNvSpPr/>
            <p:nvPr/>
          </p:nvSpPr>
          <p:spPr>
            <a:xfrm>
              <a:off x="6771862" y="841121"/>
              <a:ext cx="245165" cy="264059"/>
            </a:xfrm>
            <a:prstGeom prst="roundRect">
              <a:avLst/>
            </a:prstGeom>
            <a:solidFill>
              <a:schemeClr val="accent1">
                <a:alpha val="2528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A4BFCE38-B246-9141-9A1D-B3F03786C951}"/>
                </a:ext>
              </a:extLst>
            </p:cNvPr>
            <p:cNvSpPr/>
            <p:nvPr/>
          </p:nvSpPr>
          <p:spPr>
            <a:xfrm>
              <a:off x="3765864" y="1083366"/>
              <a:ext cx="3151854" cy="723430"/>
            </a:xfrm>
            <a:custGeom>
              <a:avLst/>
              <a:gdLst>
                <a:gd name="connsiteX0" fmla="*/ 3131893 w 3151854"/>
                <a:gd name="connsiteY0" fmla="*/ 0 h 695739"/>
                <a:gd name="connsiteX1" fmla="*/ 3151771 w 3151854"/>
                <a:gd name="connsiteY1" fmla="*/ 49696 h 695739"/>
                <a:gd name="connsiteX2" fmla="*/ 3131893 w 3151854"/>
                <a:gd name="connsiteY2" fmla="*/ 139148 h 695739"/>
                <a:gd name="connsiteX3" fmla="*/ 3112014 w 3151854"/>
                <a:gd name="connsiteY3" fmla="*/ 168965 h 695739"/>
                <a:gd name="connsiteX4" fmla="*/ 3082197 w 3151854"/>
                <a:gd name="connsiteY4" fmla="*/ 218661 h 695739"/>
                <a:gd name="connsiteX5" fmla="*/ 3062319 w 3151854"/>
                <a:gd name="connsiteY5" fmla="*/ 248478 h 695739"/>
                <a:gd name="connsiteX6" fmla="*/ 3032501 w 3151854"/>
                <a:gd name="connsiteY6" fmla="*/ 258417 h 695739"/>
                <a:gd name="connsiteX7" fmla="*/ 2952988 w 3151854"/>
                <a:gd name="connsiteY7" fmla="*/ 298174 h 695739"/>
                <a:gd name="connsiteX8" fmla="*/ 2923171 w 3151854"/>
                <a:gd name="connsiteY8" fmla="*/ 308113 h 695739"/>
                <a:gd name="connsiteX9" fmla="*/ 2247310 w 3151854"/>
                <a:gd name="connsiteY9" fmla="*/ 298174 h 695739"/>
                <a:gd name="connsiteX10" fmla="*/ 2137979 w 3151854"/>
                <a:gd name="connsiteY10" fmla="*/ 288235 h 695739"/>
                <a:gd name="connsiteX11" fmla="*/ 607353 w 3151854"/>
                <a:gd name="connsiteY11" fmla="*/ 308113 h 695739"/>
                <a:gd name="connsiteX12" fmla="*/ 458266 w 3151854"/>
                <a:gd name="connsiteY12" fmla="*/ 327991 h 695739"/>
                <a:gd name="connsiteX13" fmla="*/ 388693 w 3151854"/>
                <a:gd name="connsiteY13" fmla="*/ 337930 h 695739"/>
                <a:gd name="connsiteX14" fmla="*/ 309179 w 3151854"/>
                <a:gd name="connsiteY14" fmla="*/ 357809 h 695739"/>
                <a:gd name="connsiteX15" fmla="*/ 249545 w 3151854"/>
                <a:gd name="connsiteY15" fmla="*/ 377687 h 695739"/>
                <a:gd name="connsiteX16" fmla="*/ 219727 w 3151854"/>
                <a:gd name="connsiteY16" fmla="*/ 387626 h 695739"/>
                <a:gd name="connsiteX17" fmla="*/ 150153 w 3151854"/>
                <a:gd name="connsiteY17" fmla="*/ 407504 h 695739"/>
                <a:gd name="connsiteX18" fmla="*/ 120336 w 3151854"/>
                <a:gd name="connsiteY18" fmla="*/ 427382 h 695739"/>
                <a:gd name="connsiteX19" fmla="*/ 100458 w 3151854"/>
                <a:gd name="connsiteY19" fmla="*/ 447261 h 695739"/>
                <a:gd name="connsiteX20" fmla="*/ 60701 w 3151854"/>
                <a:gd name="connsiteY20" fmla="*/ 457200 h 695739"/>
                <a:gd name="connsiteX21" fmla="*/ 40823 w 3151854"/>
                <a:gd name="connsiteY21" fmla="*/ 487017 h 695739"/>
                <a:gd name="connsiteX22" fmla="*/ 11006 w 3151854"/>
                <a:gd name="connsiteY22" fmla="*/ 586409 h 695739"/>
                <a:gd name="connsiteX23" fmla="*/ 1066 w 3151854"/>
                <a:gd name="connsiteY23" fmla="*/ 616226 h 695739"/>
                <a:gd name="connsiteX24" fmla="*/ 1066 w 3151854"/>
                <a:gd name="connsiteY24" fmla="*/ 695739 h 695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151854" h="695739">
                  <a:moveTo>
                    <a:pt x="3131893" y="0"/>
                  </a:moveTo>
                  <a:cubicBezTo>
                    <a:pt x="3138519" y="16565"/>
                    <a:pt x="3150156" y="31928"/>
                    <a:pt x="3151771" y="49696"/>
                  </a:cubicBezTo>
                  <a:cubicBezTo>
                    <a:pt x="3152945" y="62614"/>
                    <a:pt x="3141531" y="119872"/>
                    <a:pt x="3131893" y="139148"/>
                  </a:cubicBezTo>
                  <a:cubicBezTo>
                    <a:pt x="3126551" y="149832"/>
                    <a:pt x="3118640" y="159026"/>
                    <a:pt x="3112014" y="168965"/>
                  </a:cubicBezTo>
                  <a:cubicBezTo>
                    <a:pt x="3094754" y="220745"/>
                    <a:pt x="3113381" y="179681"/>
                    <a:pt x="3082197" y="218661"/>
                  </a:cubicBezTo>
                  <a:cubicBezTo>
                    <a:pt x="3074735" y="227989"/>
                    <a:pt x="3071647" y="241016"/>
                    <a:pt x="3062319" y="248478"/>
                  </a:cubicBezTo>
                  <a:cubicBezTo>
                    <a:pt x="3054138" y="255023"/>
                    <a:pt x="3042440" y="255104"/>
                    <a:pt x="3032501" y="258417"/>
                  </a:cubicBezTo>
                  <a:cubicBezTo>
                    <a:pt x="2997807" y="293113"/>
                    <a:pt x="3021513" y="275333"/>
                    <a:pt x="2952988" y="298174"/>
                  </a:cubicBezTo>
                  <a:lnTo>
                    <a:pt x="2923171" y="308113"/>
                  </a:lnTo>
                  <a:lnTo>
                    <a:pt x="2247310" y="298174"/>
                  </a:lnTo>
                  <a:cubicBezTo>
                    <a:pt x="2210728" y="297248"/>
                    <a:pt x="2174573" y="288235"/>
                    <a:pt x="2137979" y="288235"/>
                  </a:cubicBezTo>
                  <a:cubicBezTo>
                    <a:pt x="1818305" y="288235"/>
                    <a:pt x="982009" y="302259"/>
                    <a:pt x="607353" y="308113"/>
                  </a:cubicBezTo>
                  <a:cubicBezTo>
                    <a:pt x="410010" y="327847"/>
                    <a:pt x="581781" y="307405"/>
                    <a:pt x="458266" y="327991"/>
                  </a:cubicBezTo>
                  <a:cubicBezTo>
                    <a:pt x="435158" y="331842"/>
                    <a:pt x="411665" y="333336"/>
                    <a:pt x="388693" y="337930"/>
                  </a:cubicBezTo>
                  <a:cubicBezTo>
                    <a:pt x="361903" y="343288"/>
                    <a:pt x="335097" y="349170"/>
                    <a:pt x="309179" y="357809"/>
                  </a:cubicBezTo>
                  <a:lnTo>
                    <a:pt x="249545" y="377687"/>
                  </a:lnTo>
                  <a:cubicBezTo>
                    <a:pt x="239606" y="381000"/>
                    <a:pt x="229891" y="385085"/>
                    <a:pt x="219727" y="387626"/>
                  </a:cubicBezTo>
                  <a:cubicBezTo>
                    <a:pt x="169807" y="400106"/>
                    <a:pt x="192930" y="393246"/>
                    <a:pt x="150153" y="407504"/>
                  </a:cubicBezTo>
                  <a:cubicBezTo>
                    <a:pt x="140214" y="414130"/>
                    <a:pt x="129664" y="419920"/>
                    <a:pt x="120336" y="427382"/>
                  </a:cubicBezTo>
                  <a:cubicBezTo>
                    <a:pt x="113019" y="433236"/>
                    <a:pt x="108839" y="443070"/>
                    <a:pt x="100458" y="447261"/>
                  </a:cubicBezTo>
                  <a:cubicBezTo>
                    <a:pt x="88240" y="453370"/>
                    <a:pt x="73953" y="453887"/>
                    <a:pt x="60701" y="457200"/>
                  </a:cubicBezTo>
                  <a:cubicBezTo>
                    <a:pt x="54075" y="467139"/>
                    <a:pt x="45674" y="476101"/>
                    <a:pt x="40823" y="487017"/>
                  </a:cubicBezTo>
                  <a:cubicBezTo>
                    <a:pt x="21925" y="529539"/>
                    <a:pt x="22572" y="545929"/>
                    <a:pt x="11006" y="586409"/>
                  </a:cubicBezTo>
                  <a:cubicBezTo>
                    <a:pt x="8128" y="596483"/>
                    <a:pt x="2015" y="605792"/>
                    <a:pt x="1066" y="616226"/>
                  </a:cubicBezTo>
                  <a:cubicBezTo>
                    <a:pt x="-1334" y="642621"/>
                    <a:pt x="1066" y="669235"/>
                    <a:pt x="1066" y="695739"/>
                  </a:cubicBezTo>
                </a:path>
              </a:pathLst>
            </a:custGeom>
            <a:noFill/>
            <a:ln w="31750">
              <a:prstDash val="sysDash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736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665EC5B-AEDE-7548-9DEB-730A0CE85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7182" y="0"/>
            <a:ext cx="4944300" cy="645300"/>
          </a:xfrm>
        </p:spPr>
        <p:txBody>
          <a:bodyPr/>
          <a:lstStyle/>
          <a:p>
            <a:r>
              <a:rPr lang="en-US" dirty="0"/>
              <a:t>14 Bit Floating Point Example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668F4A-2F89-6B47-AAF1-BE9529AD4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05750" y="499938"/>
            <a:ext cx="2132499" cy="645300"/>
          </a:xfrm>
        </p:spPr>
        <p:txBody>
          <a:bodyPr/>
          <a:lstStyle/>
          <a:p>
            <a:pPr marL="139700" indent="0">
              <a:buNone/>
            </a:pPr>
            <a:r>
              <a:rPr lang="en-US" sz="1800" dirty="0"/>
              <a:t>Binary to Decimal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C80652-2E96-8D48-8C37-5ADE4A48436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E1A97F-4872-DB48-9F34-437E0C4EE510}"/>
              </a:ext>
            </a:extLst>
          </p:cNvPr>
          <p:cNvSpPr/>
          <p:nvPr/>
        </p:nvSpPr>
        <p:spPr>
          <a:xfrm>
            <a:off x="2813685" y="1217903"/>
            <a:ext cx="2675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1 00101 1001 1010</a:t>
            </a:r>
            <a:r>
              <a:rPr lang="en-US" sz="1800" baseline="-25000" dirty="0"/>
              <a:t>2FP-14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8695A59-A6B9-2344-89D8-726DE035D3F9}"/>
                  </a:ext>
                </a:extLst>
              </p:cNvPr>
              <p:cNvSpPr txBox="1"/>
              <p:nvPr/>
            </p:nvSpPr>
            <p:spPr>
              <a:xfrm>
                <a:off x="2367182" y="1842059"/>
                <a:ext cx="5395279" cy="3177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(−1)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𝑆𝑖𝑔𝑛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𝐸𝑥𝑝𝑜𝑛𝑒𝑛𝑡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𝑇𝐶</m:t>
                              </m:r>
                            </m:sub>
                          </m:sSub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⋅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𝑆𝑖𝑔𝑛𝑖𝑓𝑖𝑐𝑎𝑛𝑑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𝑋𝑃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8695A59-A6B9-2344-89D8-726DE035D3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182" y="1842059"/>
                <a:ext cx="5395279" cy="317779"/>
              </a:xfrm>
              <a:prstGeom prst="rect">
                <a:avLst/>
              </a:prstGeom>
              <a:blipFill>
                <a:blip r:embed="rId3"/>
                <a:stretch>
                  <a:fillRect b="-3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AB8082D-C400-8944-8FA9-4C7FA1599FD0}"/>
                  </a:ext>
                </a:extLst>
              </p:cNvPr>
              <p:cNvSpPr txBox="1"/>
              <p:nvPr/>
            </p:nvSpPr>
            <p:spPr>
              <a:xfrm>
                <a:off x="2843043" y="2319099"/>
                <a:ext cx="4244834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(−1)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00101</m:t>
                        </m:r>
                        <m:r>
                          <a:rPr lang="en-US" sz="20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𝑇𝐶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⋅1.0011010</m:t>
                    </m:r>
                    <m:r>
                      <a:rPr lang="en-US" sz="20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0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𝑋𝑃</m:t>
                    </m:r>
                  </m:oMath>
                </a14:m>
                <a:endParaRPr lang="en-US" sz="2000" baseline="-25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AB8082D-C400-8944-8FA9-4C7FA1599F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043" y="2319099"/>
                <a:ext cx="4244834" cy="307777"/>
              </a:xfrm>
              <a:prstGeom prst="rect">
                <a:avLst/>
              </a:prstGeom>
              <a:blipFill>
                <a:blip r:embed="rId4"/>
                <a:stretch>
                  <a:fillRect t="-8000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205826A-873F-CA4E-AACA-36FB81AE4057}"/>
                  </a:ext>
                </a:extLst>
              </p:cNvPr>
              <p:cNvSpPr txBox="1"/>
              <p:nvPr/>
            </p:nvSpPr>
            <p:spPr>
              <a:xfrm>
                <a:off x="2843043" y="3193640"/>
                <a:ext cx="3486495" cy="3113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=−1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⋅1.0011010</m:t>
                    </m:r>
                    <m:r>
                      <a:rPr lang="en-US" sz="20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0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𝑋𝑃</m:t>
                    </m:r>
                  </m:oMath>
                </a14:m>
                <a:endParaRPr lang="en-US" sz="2000" baseline="-25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205826A-873F-CA4E-AACA-36FB81AE4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043" y="3193640"/>
                <a:ext cx="3486495" cy="311304"/>
              </a:xfrm>
              <a:prstGeom prst="rect">
                <a:avLst/>
              </a:prstGeom>
              <a:blipFill>
                <a:blip r:embed="rId5"/>
                <a:stretch>
                  <a:fillRect t="-4000" b="-4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8B9D383-EF40-0144-9C91-930F8FBBB5CB}"/>
                  </a:ext>
                </a:extLst>
              </p:cNvPr>
              <p:cNvSpPr txBox="1"/>
              <p:nvPr/>
            </p:nvSpPr>
            <p:spPr>
              <a:xfrm>
                <a:off x="2843042" y="3666928"/>
                <a:ext cx="4581488" cy="3113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=−1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⋅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(1+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−6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baseline="-25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8B9D383-EF40-0144-9C91-930F8FBBB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042" y="3666928"/>
                <a:ext cx="4581488" cy="311304"/>
              </a:xfrm>
              <a:prstGeom prst="rect">
                <a:avLst/>
              </a:prstGeom>
              <a:blipFill>
                <a:blip r:embed="rId6"/>
                <a:stretch>
                  <a:fillRect b="-3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1620F7F-5C2A-7C4A-B02F-DB99D048DDB9}"/>
                  </a:ext>
                </a:extLst>
              </p:cNvPr>
              <p:cNvSpPr txBox="1"/>
              <p:nvPr/>
            </p:nvSpPr>
            <p:spPr>
              <a:xfrm>
                <a:off x="2843043" y="4126849"/>
                <a:ext cx="2646374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=−1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⋅3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2⋅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1.203125</m:t>
                    </m:r>
                  </m:oMath>
                </a14:m>
                <a:endParaRPr lang="en-US" sz="2000" baseline="-25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1620F7F-5C2A-7C4A-B02F-DB99D048D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043" y="4126849"/>
                <a:ext cx="2646374" cy="307777"/>
              </a:xfrm>
              <a:prstGeom prst="rect">
                <a:avLst/>
              </a:prstGeom>
              <a:blipFill>
                <a:blip r:embed="rId7"/>
                <a:stretch>
                  <a:fillRect t="-4000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263887C-09AE-A641-8429-98CC7F007161}"/>
                  </a:ext>
                </a:extLst>
              </p:cNvPr>
              <p:cNvSpPr txBox="1"/>
              <p:nvPr/>
            </p:nvSpPr>
            <p:spPr>
              <a:xfrm>
                <a:off x="2843043" y="4586769"/>
                <a:ext cx="137939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38.5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endParaRPr lang="en-US" sz="2000" baseline="-25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263887C-09AE-A641-8429-98CC7F007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043" y="4586769"/>
                <a:ext cx="1379397" cy="307777"/>
              </a:xfrm>
              <a:prstGeom prst="rect">
                <a:avLst/>
              </a:prstGeom>
              <a:blipFill>
                <a:blip r:embed="rId8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3687192E-7A59-3545-B535-A8B55238CF65}"/>
              </a:ext>
            </a:extLst>
          </p:cNvPr>
          <p:cNvGrpSpPr/>
          <p:nvPr/>
        </p:nvGrpSpPr>
        <p:grpSpPr>
          <a:xfrm>
            <a:off x="2843043" y="1247720"/>
            <a:ext cx="3526249" cy="1364224"/>
            <a:chOff x="2843043" y="1247720"/>
            <a:chExt cx="3526249" cy="1364224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DC4AFBD5-9263-A443-91D4-B7A705CDD0E3}"/>
                </a:ext>
              </a:extLst>
            </p:cNvPr>
            <p:cNvSpPr/>
            <p:nvPr/>
          </p:nvSpPr>
          <p:spPr>
            <a:xfrm>
              <a:off x="2843043" y="1247720"/>
              <a:ext cx="218209" cy="292845"/>
            </a:xfrm>
            <a:prstGeom prst="roundRect">
              <a:avLst/>
            </a:prstGeom>
            <a:solidFill>
              <a:schemeClr val="accent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B91C6403-6C75-C543-BAEE-5C50C8E6809B}"/>
                </a:ext>
              </a:extLst>
            </p:cNvPr>
            <p:cNvSpPr/>
            <p:nvPr/>
          </p:nvSpPr>
          <p:spPr>
            <a:xfrm>
              <a:off x="3645782" y="2284056"/>
              <a:ext cx="218209" cy="292845"/>
            </a:xfrm>
            <a:prstGeom prst="roundRect">
              <a:avLst/>
            </a:prstGeom>
            <a:solidFill>
              <a:schemeClr val="accent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17153AE2-0686-0443-8C2C-05D0A190B25D}"/>
                </a:ext>
              </a:extLst>
            </p:cNvPr>
            <p:cNvSpPr/>
            <p:nvPr/>
          </p:nvSpPr>
          <p:spPr>
            <a:xfrm>
              <a:off x="3090610" y="1254543"/>
              <a:ext cx="666381" cy="292845"/>
            </a:xfrm>
            <a:prstGeom prst="roundRect">
              <a:avLst/>
            </a:prstGeom>
            <a:solidFill>
              <a:srgbClr val="FFFF00">
                <a:alpha val="25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3A2B30A1-2B5C-2343-9C81-6B4F91C62F37}"/>
                </a:ext>
              </a:extLst>
            </p:cNvPr>
            <p:cNvSpPr/>
            <p:nvPr/>
          </p:nvSpPr>
          <p:spPr>
            <a:xfrm>
              <a:off x="4131674" y="2289282"/>
              <a:ext cx="589414" cy="237426"/>
            </a:xfrm>
            <a:prstGeom prst="roundRect">
              <a:avLst/>
            </a:prstGeom>
            <a:solidFill>
              <a:srgbClr val="FFFF00">
                <a:alpha val="25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4A88999F-C444-3C4B-86DF-F18CE77ECE67}"/>
                </a:ext>
              </a:extLst>
            </p:cNvPr>
            <p:cNvSpPr/>
            <p:nvPr/>
          </p:nvSpPr>
          <p:spPr>
            <a:xfrm>
              <a:off x="3786349" y="1254543"/>
              <a:ext cx="1113642" cy="292845"/>
            </a:xfrm>
            <a:prstGeom prst="roundRect">
              <a:avLst/>
            </a:prstGeom>
            <a:solidFill>
              <a:srgbClr val="FF0000">
                <a:alpha val="25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860EBB3B-7FC2-4545-A914-7AFD3E4ADC4A}"/>
                </a:ext>
              </a:extLst>
            </p:cNvPr>
            <p:cNvSpPr/>
            <p:nvPr/>
          </p:nvSpPr>
          <p:spPr>
            <a:xfrm>
              <a:off x="5148469" y="2319099"/>
              <a:ext cx="1220823" cy="292845"/>
            </a:xfrm>
            <a:prstGeom prst="roundRect">
              <a:avLst/>
            </a:prstGeom>
            <a:solidFill>
              <a:srgbClr val="FF0000">
                <a:alpha val="25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0F190CE-D746-A547-B2B0-F439D068E632}"/>
                  </a:ext>
                </a:extLst>
              </p:cNvPr>
              <p:cNvSpPr txBox="1"/>
              <p:nvPr/>
            </p:nvSpPr>
            <p:spPr>
              <a:xfrm>
                <a:off x="2843042" y="2759534"/>
                <a:ext cx="4244834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=−1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00101</m:t>
                        </m:r>
                        <m:r>
                          <a:rPr lang="en-US" sz="20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𝑇𝐶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⋅1.0011010</m:t>
                    </m:r>
                    <m:r>
                      <a:rPr lang="en-US" sz="20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0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𝑋𝑃</m:t>
                    </m:r>
                  </m:oMath>
                </a14:m>
                <a:endParaRPr lang="en-US" sz="2000" baseline="-25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0F190CE-D746-A547-B2B0-F439D068E6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042" y="2759534"/>
                <a:ext cx="4244834" cy="307777"/>
              </a:xfrm>
              <a:prstGeom prst="rect">
                <a:avLst/>
              </a:prstGeom>
              <a:blipFill>
                <a:blip r:embed="rId9"/>
                <a:stretch>
                  <a:fillRect t="-8000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211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  <p:bldP spid="16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665EC5B-AEDE-7548-9DEB-730A0CE85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7182" y="0"/>
            <a:ext cx="4944300" cy="645300"/>
          </a:xfrm>
        </p:spPr>
        <p:txBody>
          <a:bodyPr/>
          <a:lstStyle/>
          <a:p>
            <a:r>
              <a:rPr lang="en-US" dirty="0"/>
              <a:t>14 Bit Floating Point Example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668F4A-2F89-6B47-AAF1-BE9529AD4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05750" y="499938"/>
            <a:ext cx="2132499" cy="645300"/>
          </a:xfrm>
        </p:spPr>
        <p:txBody>
          <a:bodyPr/>
          <a:lstStyle/>
          <a:p>
            <a:pPr marL="139700" indent="0">
              <a:buNone/>
            </a:pPr>
            <a:r>
              <a:rPr lang="en-US" sz="1800" dirty="0"/>
              <a:t>Decimal to Binary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C80652-2E96-8D48-8C37-5ADE4A48436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E1A97F-4872-DB48-9F34-437E0C4EE510}"/>
              </a:ext>
            </a:extLst>
          </p:cNvPr>
          <p:cNvSpPr/>
          <p:nvPr/>
        </p:nvSpPr>
        <p:spPr>
          <a:xfrm>
            <a:off x="3628367" y="1214591"/>
            <a:ext cx="1188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13.5625</a:t>
            </a:r>
            <a:r>
              <a:rPr lang="en-US" sz="1800" baseline="-25000" dirty="0"/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8695A59-A6B9-2344-89D8-726DE035D3F9}"/>
                  </a:ext>
                </a:extLst>
              </p:cNvPr>
              <p:cNvSpPr txBox="1"/>
              <p:nvPr/>
            </p:nvSpPr>
            <p:spPr>
              <a:xfrm>
                <a:off x="1658051" y="1853027"/>
                <a:ext cx="3231187" cy="3006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13.5625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=+1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⋅13.5625</m:t>
                      </m:r>
                      <m:r>
                        <a:rPr lang="en-US" sz="2000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000" baseline="-25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8695A59-A6B9-2344-89D8-726DE035D3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051" y="1853027"/>
                <a:ext cx="3231187" cy="300660"/>
              </a:xfrm>
              <a:prstGeom prst="rect">
                <a:avLst/>
              </a:prstGeom>
              <a:blipFill>
                <a:blip r:embed="rId3"/>
                <a:stretch>
                  <a:fillRect l="-787" t="-4167" b="-4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AB8082D-C400-8944-8FA9-4C7FA1599FD0}"/>
                  </a:ext>
                </a:extLst>
              </p:cNvPr>
              <p:cNvSpPr txBox="1"/>
              <p:nvPr/>
            </p:nvSpPr>
            <p:spPr>
              <a:xfrm>
                <a:off x="2843043" y="2313460"/>
                <a:ext cx="4244834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=+1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sz="20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1101.1001</m:t>
                    </m:r>
                    <m:r>
                      <a:rPr lang="en-US" sz="20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0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𝑋𝑃</m:t>
                    </m:r>
                  </m:oMath>
                </a14:m>
                <a:endParaRPr lang="en-US" sz="2000" baseline="-250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AB8082D-C400-8944-8FA9-4C7FA1599F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043" y="2313460"/>
                <a:ext cx="4244834" cy="307777"/>
              </a:xfrm>
              <a:prstGeom prst="rect">
                <a:avLst/>
              </a:prstGeom>
              <a:blipFill>
                <a:blip r:embed="rId4"/>
                <a:stretch>
                  <a:fillRect t="-8000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205826A-873F-CA4E-AACA-36FB81AE4057}"/>
                  </a:ext>
                </a:extLst>
              </p:cNvPr>
              <p:cNvSpPr txBox="1"/>
              <p:nvPr/>
            </p:nvSpPr>
            <p:spPr>
              <a:xfrm>
                <a:off x="2843043" y="2781010"/>
                <a:ext cx="3486495" cy="3113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=+1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0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⋅1.1011001</m:t>
                    </m:r>
                    <m:r>
                      <a:rPr lang="en-US" sz="20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0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𝑋𝑃</m:t>
                    </m:r>
                  </m:oMath>
                </a14:m>
                <a:endParaRPr lang="en-US" sz="2000" baseline="-25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205826A-873F-CA4E-AACA-36FB81AE4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043" y="2781010"/>
                <a:ext cx="3486495" cy="311304"/>
              </a:xfrm>
              <a:prstGeom prst="rect">
                <a:avLst/>
              </a:prstGeom>
              <a:blipFill>
                <a:blip r:embed="rId5"/>
                <a:stretch>
                  <a:fillRect t="-80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712B52-032F-C745-8B42-A40682151943}"/>
                  </a:ext>
                </a:extLst>
              </p:cNvPr>
              <p:cNvSpPr txBox="1"/>
              <p:nvPr/>
            </p:nvSpPr>
            <p:spPr>
              <a:xfrm>
                <a:off x="2843043" y="3252087"/>
                <a:ext cx="394031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=+1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00011</m:t>
                        </m:r>
                        <m:r>
                          <a:rPr lang="en-US" sz="20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𝑇𝐶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⋅1.1011001</m:t>
                    </m:r>
                    <m:r>
                      <a:rPr lang="en-US" sz="20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0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𝑋𝑃</m:t>
                    </m:r>
                  </m:oMath>
                </a14:m>
                <a:endParaRPr lang="en-US" sz="2000" baseline="-25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712B52-032F-C745-8B42-A406821519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043" y="3252087"/>
                <a:ext cx="3940312" cy="307777"/>
              </a:xfrm>
              <a:prstGeom prst="rect">
                <a:avLst/>
              </a:prstGeom>
              <a:blipFill>
                <a:blip r:embed="rId6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8B9D383-EF40-0144-9C91-930F8FBBB5CB}"/>
                  </a:ext>
                </a:extLst>
              </p:cNvPr>
              <p:cNvSpPr txBox="1"/>
              <p:nvPr/>
            </p:nvSpPr>
            <p:spPr>
              <a:xfrm>
                <a:off x="2843043" y="3719637"/>
                <a:ext cx="4244834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(−1)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00011</m:t>
                        </m:r>
                        <m:r>
                          <a:rPr lang="en-US" sz="20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𝑇𝐶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⋅1.1011001</m:t>
                    </m:r>
                    <m:r>
                      <a:rPr lang="en-US" sz="20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0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𝑋𝑃</m:t>
                    </m:r>
                  </m:oMath>
                </a14:m>
                <a:endParaRPr lang="en-US" sz="2000" baseline="-25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8B9D383-EF40-0144-9C91-930F8FBBB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043" y="3719637"/>
                <a:ext cx="4244834" cy="307777"/>
              </a:xfrm>
              <a:prstGeom prst="rect">
                <a:avLst/>
              </a:prstGeom>
              <a:blipFill>
                <a:blip r:embed="rId7"/>
                <a:stretch>
                  <a:fillRect b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F95C6868-D4C4-1742-AE4C-57279605B660}"/>
              </a:ext>
            </a:extLst>
          </p:cNvPr>
          <p:cNvGrpSpPr/>
          <p:nvPr/>
        </p:nvGrpSpPr>
        <p:grpSpPr>
          <a:xfrm>
            <a:off x="5496339" y="2012256"/>
            <a:ext cx="3134158" cy="402953"/>
            <a:chOff x="5496339" y="2012256"/>
            <a:chExt cx="3134158" cy="40295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74ADBC8-51F3-4548-8CF1-9BD0A416E868}"/>
                </a:ext>
              </a:extLst>
            </p:cNvPr>
            <p:cNvSpPr txBox="1"/>
            <p:nvPr/>
          </p:nvSpPr>
          <p:spPr>
            <a:xfrm>
              <a:off x="6876491" y="2012256"/>
              <a:ext cx="17540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Note: 2</a:t>
              </a:r>
              <a:r>
                <a:rPr lang="en-US" baseline="30000" dirty="0"/>
                <a:t>-4</a:t>
              </a:r>
              <a:r>
                <a:rPr lang="en-US" dirty="0"/>
                <a:t> = 0.0625</a:t>
              </a:r>
              <a:r>
                <a:rPr lang="en-US" baseline="-25000" dirty="0"/>
                <a:t>10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9A43A58-A86A-904C-9465-3452755437F4}"/>
                </a:ext>
              </a:extLst>
            </p:cNvPr>
            <p:cNvCxnSpPr>
              <a:cxnSpLocks/>
              <a:stCxn id="2" idx="1"/>
            </p:cNvCxnSpPr>
            <p:nvPr/>
          </p:nvCxnSpPr>
          <p:spPr>
            <a:xfrm flipH="1">
              <a:off x="5496339" y="2166145"/>
              <a:ext cx="1380152" cy="249064"/>
            </a:xfrm>
            <a:prstGeom prst="straightConnector1">
              <a:avLst/>
            </a:prstGeom>
            <a:ln w="254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C7BB512C-9B4B-C949-8B3E-E6D0A6D52925}"/>
              </a:ext>
            </a:extLst>
          </p:cNvPr>
          <p:cNvSpPr/>
          <p:nvPr/>
        </p:nvSpPr>
        <p:spPr>
          <a:xfrm>
            <a:off x="2843043" y="4187188"/>
            <a:ext cx="30650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>
                <a:latin typeface="Cambria Math" panose="02040503050406030204" pitchFamily="18" charset="0"/>
                <a:ea typeface="Cambria Math" panose="02040503050406030204" pitchFamily="18" charset="0"/>
              </a:rPr>
              <a:t>= 0 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00011 11011001</a:t>
            </a:r>
            <a:r>
              <a:rPr lang="en-US" sz="20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2FP-14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61511D2-4E42-6648-A652-3FA57616C3BB}"/>
              </a:ext>
            </a:extLst>
          </p:cNvPr>
          <p:cNvGrpSpPr/>
          <p:nvPr/>
        </p:nvGrpSpPr>
        <p:grpSpPr>
          <a:xfrm>
            <a:off x="3684353" y="3675493"/>
            <a:ext cx="2567157" cy="314004"/>
            <a:chOff x="3684353" y="3675493"/>
            <a:chExt cx="2567157" cy="31400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40C274E-5738-FA49-977A-B87B50D34BE9}"/>
                </a:ext>
              </a:extLst>
            </p:cNvPr>
            <p:cNvSpPr/>
            <p:nvPr/>
          </p:nvSpPr>
          <p:spPr>
            <a:xfrm>
              <a:off x="3684353" y="3675493"/>
              <a:ext cx="146492" cy="231944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A29AA05-93CC-194F-93A6-A72B3C2B3305}"/>
                </a:ext>
              </a:extLst>
            </p:cNvPr>
            <p:cNvSpPr/>
            <p:nvPr/>
          </p:nvSpPr>
          <p:spPr>
            <a:xfrm>
              <a:off x="4075947" y="3676214"/>
              <a:ext cx="596207" cy="231944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551A7BE-D09A-054C-ABA0-65F527EBBA80}"/>
                </a:ext>
              </a:extLst>
            </p:cNvPr>
            <p:cNvSpPr/>
            <p:nvPr/>
          </p:nvSpPr>
          <p:spPr>
            <a:xfrm>
              <a:off x="5042042" y="3757553"/>
              <a:ext cx="1209468" cy="231944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9350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1735B-FF1C-8247-9D02-94687EAA4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8084" y="116820"/>
            <a:ext cx="4944300" cy="645300"/>
          </a:xfrm>
        </p:spPr>
        <p:txBody>
          <a:bodyPr/>
          <a:lstStyle/>
          <a:p>
            <a:r>
              <a:rPr lang="en-US" dirty="0"/>
              <a:t>Floating Point Errors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955122-BA7E-1F4C-9B5C-0B1E33D19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1616" y="936055"/>
            <a:ext cx="5780768" cy="2096393"/>
          </a:xfrm>
        </p:spPr>
        <p:txBody>
          <a:bodyPr/>
          <a:lstStyle/>
          <a:p>
            <a:r>
              <a:rPr lang="en-US" sz="1800" dirty="0"/>
              <a:t>A </a:t>
            </a:r>
            <a:r>
              <a:rPr lang="en-US" sz="1800" b="1" i="1" dirty="0">
                <a:solidFill>
                  <a:schemeClr val="tx1"/>
                </a:solidFill>
              </a:rPr>
              <a:t>precision error </a:t>
            </a:r>
            <a:r>
              <a:rPr lang="en-US" sz="1800" dirty="0"/>
              <a:t>is when a value in the expressible range </a:t>
            </a:r>
            <a:r>
              <a:rPr lang="en-US" sz="1800" i="1" dirty="0"/>
              <a:t>cannot be represented exactly </a:t>
            </a:r>
            <a:r>
              <a:rPr lang="en-US" sz="1800" dirty="0"/>
              <a:t>and </a:t>
            </a:r>
            <a:r>
              <a:rPr lang="en-US" sz="1800" i="1" dirty="0"/>
              <a:t>must be rounded</a:t>
            </a:r>
            <a:r>
              <a:rPr lang="en-US" sz="1800" dirty="0"/>
              <a:t>.</a:t>
            </a:r>
          </a:p>
          <a:p>
            <a:r>
              <a:rPr lang="en-US" sz="1800" dirty="0"/>
              <a:t>An </a:t>
            </a:r>
            <a:r>
              <a:rPr lang="en-US" sz="1800" b="1" i="1" dirty="0">
                <a:solidFill>
                  <a:schemeClr val="tx1"/>
                </a:solidFill>
              </a:rPr>
              <a:t>overflow error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dirty="0"/>
              <a:t>is when a value is </a:t>
            </a:r>
            <a:r>
              <a:rPr lang="en-US" sz="1800" i="1" dirty="0"/>
              <a:t>out of range</a:t>
            </a:r>
            <a:r>
              <a:rPr lang="en-US" sz="1800" dirty="0"/>
              <a:t>. It is too positive or too negative to be represented in the number of bits being used (same as whole numbers)</a:t>
            </a:r>
          </a:p>
          <a:p>
            <a:r>
              <a:rPr lang="en-US" sz="1800" dirty="0"/>
              <a:t>An </a:t>
            </a:r>
            <a:r>
              <a:rPr lang="en-US" sz="1800" b="1" i="1" dirty="0">
                <a:solidFill>
                  <a:schemeClr val="tx1"/>
                </a:solidFill>
              </a:rPr>
              <a:t>underflow error </a:t>
            </a:r>
            <a:r>
              <a:rPr lang="en-US" sz="1800" dirty="0"/>
              <a:t>is when a result is </a:t>
            </a:r>
            <a:r>
              <a:rPr lang="en-US" sz="1800" i="1" dirty="0"/>
              <a:t>too close to zero</a:t>
            </a:r>
            <a:r>
              <a:rPr lang="en-US" sz="1800" dirty="0"/>
              <a:t> to be represented in the number of bits being used.</a:t>
            </a:r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054B18-0B98-714A-A490-BB9FABD6509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1AD24BB-7290-7E40-A93B-51EC8D848DA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90930" y="3676261"/>
            <a:ext cx="5805910" cy="121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11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C21C672-7720-2240-A31E-9D60BB849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Floating Point Optimizations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4F477E-7298-7E4A-BF90-50F285B67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0374" y="1514554"/>
            <a:ext cx="5342229" cy="1659900"/>
          </a:xfrm>
        </p:spPr>
        <p:txBody>
          <a:bodyPr/>
          <a:lstStyle/>
          <a:p>
            <a:r>
              <a:rPr lang="en-US" sz="2400" dirty="0"/>
              <a:t>In practice Floating Point operations are optimized.</a:t>
            </a:r>
          </a:p>
          <a:p>
            <a:pPr lvl="1"/>
            <a:r>
              <a:rPr lang="en-US" sz="2000" dirty="0"/>
              <a:t>Implied bit</a:t>
            </a:r>
          </a:p>
          <a:p>
            <a:pPr lvl="1"/>
            <a:r>
              <a:rPr lang="en-US" sz="2000" dirty="0"/>
              <a:t>Denormalized forms</a:t>
            </a:r>
          </a:p>
          <a:p>
            <a:pPr lvl="1"/>
            <a:r>
              <a:rPr lang="en-US" sz="2000" dirty="0"/>
              <a:t>Excess representation for exponent</a:t>
            </a:r>
          </a:p>
          <a:p>
            <a:endParaRPr lang="en-US" sz="2400" dirty="0"/>
          </a:p>
          <a:p>
            <a:r>
              <a:rPr lang="en-US" sz="2400" dirty="0"/>
              <a:t>COMP/MATH 241 – Computational Mathematics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F0DEC5-9110-7E4B-8491-08B65083E55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0274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665EC5B-AEDE-7548-9DEB-730A0CE85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7182" y="0"/>
            <a:ext cx="4944300" cy="645300"/>
          </a:xfrm>
        </p:spPr>
        <p:txBody>
          <a:bodyPr/>
          <a:lstStyle/>
          <a:p>
            <a:r>
              <a:rPr lang="en-US" dirty="0"/>
              <a:t>14 Bit Floating Point Example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668F4A-2F89-6B47-AAF1-BE9529AD4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05750" y="499938"/>
            <a:ext cx="2132499" cy="645300"/>
          </a:xfrm>
        </p:spPr>
        <p:txBody>
          <a:bodyPr/>
          <a:lstStyle/>
          <a:p>
            <a:pPr marL="139700" indent="0">
              <a:buNone/>
            </a:pPr>
            <a:r>
              <a:rPr lang="en-US" sz="1800" dirty="0"/>
              <a:t>Binary to Decimal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C80652-2E96-8D48-8C37-5ADE4A48436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E1A97F-4872-DB48-9F34-437E0C4EE510}"/>
              </a:ext>
            </a:extLst>
          </p:cNvPr>
          <p:cNvSpPr/>
          <p:nvPr/>
        </p:nvSpPr>
        <p:spPr>
          <a:xfrm>
            <a:off x="2813685" y="1217903"/>
            <a:ext cx="2641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0 11101 1010 0000</a:t>
            </a:r>
            <a:r>
              <a:rPr lang="en-US" sz="1800" baseline="-25000" dirty="0"/>
              <a:t>2FP-14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8695A59-A6B9-2344-89D8-726DE035D3F9}"/>
                  </a:ext>
                </a:extLst>
              </p:cNvPr>
              <p:cNvSpPr txBox="1"/>
              <p:nvPr/>
            </p:nvSpPr>
            <p:spPr>
              <a:xfrm>
                <a:off x="2367182" y="1842059"/>
                <a:ext cx="5395279" cy="3177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(−1)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𝑆𝑖𝑔𝑛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𝐸𝑥𝑝𝑜𝑛𝑒𝑛𝑡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𝑇𝐶</m:t>
                              </m:r>
                            </m:sub>
                          </m:sSub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⋅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𝑆𝑖𝑔𝑛𝑖𝑓𝑖𝑐𝑎𝑛𝑑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𝑋𝑃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8695A59-A6B9-2344-89D8-726DE035D3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182" y="1842059"/>
                <a:ext cx="5395279" cy="317779"/>
              </a:xfrm>
              <a:prstGeom prst="rect">
                <a:avLst/>
              </a:prstGeom>
              <a:blipFill>
                <a:blip r:embed="rId3"/>
                <a:stretch>
                  <a:fillRect b="-3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9478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92445-4803-2449-AB22-F99DD9F00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B86142-A436-6249-AF78-E19BB38E53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pic>
        <p:nvPicPr>
          <p:cNvPr id="7" name="Google Shape;4809;p42">
            <a:hlinkClick r:id="rId3"/>
            <a:extLst>
              <a:ext uri="{FF2B5EF4-FFF2-40B4-BE49-F238E27FC236}">
                <a16:creationId xmlns:a16="http://schemas.microsoft.com/office/drawing/2014/main" id="{9BD3E451-76F3-5044-952A-6BD77E6A8B9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26654" y="248899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698EB84-751F-904E-BEDA-2203147D6714}"/>
              </a:ext>
            </a:extLst>
          </p:cNvPr>
          <p:cNvSpPr/>
          <p:nvPr/>
        </p:nvSpPr>
        <p:spPr>
          <a:xfrm>
            <a:off x="2298866" y="3058457"/>
            <a:ext cx="37160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https://creativecommons.org/licenses/by/4.0/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FC943D-BB97-024A-B058-927FB508BC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7536" y="2456683"/>
            <a:ext cx="2818493" cy="5769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5F671B-76F6-4D40-9E10-C257B3D20C32}"/>
              </a:ext>
            </a:extLst>
          </p:cNvPr>
          <p:cNvSpPr txBox="1"/>
          <p:nvPr/>
        </p:nvSpPr>
        <p:spPr>
          <a:xfrm>
            <a:off x="1037772" y="2087351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11C4E0"/>
                </a:solidFill>
              </a:rPr>
              <a:t>Slide Template From: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E72607-B80F-9C48-AC13-F8259C073802}"/>
              </a:ext>
            </a:extLst>
          </p:cNvPr>
          <p:cNvSpPr txBox="1"/>
          <p:nvPr/>
        </p:nvSpPr>
        <p:spPr>
          <a:xfrm>
            <a:off x="1037772" y="3584536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11C4E0"/>
                </a:solidFill>
              </a:rPr>
              <a:t>Slide Content Licensed as: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2155EE-63D1-F448-AACD-AF8B1987B500}"/>
              </a:ext>
            </a:extLst>
          </p:cNvPr>
          <p:cNvSpPr/>
          <p:nvPr/>
        </p:nvSpPr>
        <p:spPr>
          <a:xfrm>
            <a:off x="821811" y="4161456"/>
            <a:ext cx="69314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Creative Commons Attribution-NonCommercial-ShareAlike 4.0 International License</a:t>
            </a:r>
            <a:r>
              <a:rPr lang="en-US" dirty="0"/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23E22A-7197-9C48-A6F2-EA23F73200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7535" y="3436063"/>
            <a:ext cx="2818492" cy="69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056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E7470-87EA-3046-A1AB-3FAE6DC8D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572" y="28770"/>
            <a:ext cx="4944300" cy="645300"/>
          </a:xfrm>
        </p:spPr>
        <p:txBody>
          <a:bodyPr/>
          <a:lstStyle/>
          <a:p>
            <a:r>
              <a:rPr lang="en-US" dirty="0"/>
              <a:t>Fixed Point Values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20F8F6-387A-384D-A5B1-EE71C585B6E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2389BA2-5C23-7C42-A933-8FA44EF1ED3A}"/>
              </a:ext>
            </a:extLst>
          </p:cNvPr>
          <p:cNvGrpSpPr/>
          <p:nvPr/>
        </p:nvGrpSpPr>
        <p:grpSpPr>
          <a:xfrm>
            <a:off x="7318" y="2748186"/>
            <a:ext cx="2144356" cy="2152457"/>
            <a:chOff x="2841908" y="1259076"/>
            <a:chExt cx="2144356" cy="215245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50E79EF-0A02-CE4E-A8A9-81DDFCA5F306}"/>
                </a:ext>
              </a:extLst>
            </p:cNvPr>
            <p:cNvSpPr txBox="1"/>
            <p:nvPr/>
          </p:nvSpPr>
          <p:spPr>
            <a:xfrm>
              <a:off x="2841908" y="2088094"/>
              <a:ext cx="214435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Segoe Print" panose="02000800000000000000" pitchFamily="2" charset="0"/>
                </a:rPr>
                <a:t>What is the base 10 value of this unsigned Fixed Point binary number?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DBA8D8A-0A8D-4846-9FE5-630BFC3D3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89490" y="1259076"/>
              <a:ext cx="649191" cy="682714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471CC56-FC97-A14C-953E-0A3187AB5CC9}"/>
              </a:ext>
            </a:extLst>
          </p:cNvPr>
          <p:cNvSpPr txBox="1"/>
          <p:nvPr/>
        </p:nvSpPr>
        <p:spPr>
          <a:xfrm>
            <a:off x="2991366" y="964191"/>
            <a:ext cx="5660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= </a:t>
            </a:r>
            <a:r>
              <a:rPr lang="en-US" sz="1800" b="1" dirty="0">
                <a:latin typeface="Courier" pitchFamily="2" charset="0"/>
              </a:rPr>
              <a:t>2</a:t>
            </a:r>
            <a:r>
              <a:rPr lang="en-US" sz="1800" dirty="0">
                <a:latin typeface="Courier" pitchFamily="2" charset="0"/>
              </a:rPr>
              <a:t>*10</a:t>
            </a:r>
            <a:r>
              <a:rPr lang="en-US" sz="1800" baseline="30000" dirty="0">
                <a:latin typeface="Courier" pitchFamily="2" charset="0"/>
              </a:rPr>
              <a:t>2</a:t>
            </a:r>
            <a:r>
              <a:rPr lang="en-US" sz="1800" dirty="0">
                <a:latin typeface="Courier" pitchFamily="2" charset="0"/>
              </a:rPr>
              <a:t> + </a:t>
            </a:r>
            <a:r>
              <a:rPr lang="en-US" sz="1800" b="1" dirty="0">
                <a:latin typeface="Courier" pitchFamily="2" charset="0"/>
              </a:rPr>
              <a:t>1</a:t>
            </a:r>
            <a:r>
              <a:rPr lang="en-US" sz="1800" dirty="0">
                <a:latin typeface="Courier" pitchFamily="2" charset="0"/>
              </a:rPr>
              <a:t>*10</a:t>
            </a:r>
            <a:r>
              <a:rPr lang="en-US" sz="1800" baseline="30000" dirty="0">
                <a:latin typeface="Courier" pitchFamily="2" charset="0"/>
              </a:rPr>
              <a:t>1</a:t>
            </a:r>
            <a:r>
              <a:rPr lang="en-US" sz="1800" dirty="0">
                <a:latin typeface="Courier" pitchFamily="2" charset="0"/>
              </a:rPr>
              <a:t> + </a:t>
            </a:r>
            <a:r>
              <a:rPr lang="en-US" sz="1800" b="1" dirty="0">
                <a:latin typeface="Courier" pitchFamily="2" charset="0"/>
              </a:rPr>
              <a:t>9</a:t>
            </a:r>
            <a:r>
              <a:rPr lang="en-US" sz="1800" dirty="0">
                <a:latin typeface="Courier" pitchFamily="2" charset="0"/>
              </a:rPr>
              <a:t>*10</a:t>
            </a:r>
            <a:r>
              <a:rPr lang="en-US" sz="1800" baseline="30000" dirty="0">
                <a:latin typeface="Courier" pitchFamily="2" charset="0"/>
              </a:rPr>
              <a:t>0</a:t>
            </a:r>
            <a:r>
              <a:rPr lang="en-US" sz="1800" dirty="0">
                <a:latin typeface="Courier" pitchFamily="2" charset="0"/>
              </a:rPr>
              <a:t> . </a:t>
            </a:r>
            <a:r>
              <a:rPr lang="en-US" sz="1800" b="1" dirty="0">
                <a:latin typeface="Courier" pitchFamily="2" charset="0"/>
              </a:rPr>
              <a:t>7</a:t>
            </a:r>
            <a:r>
              <a:rPr lang="en-US" sz="1800" dirty="0">
                <a:latin typeface="Courier" pitchFamily="2" charset="0"/>
              </a:rPr>
              <a:t>*10</a:t>
            </a:r>
            <a:r>
              <a:rPr lang="en-US" sz="1800" baseline="30000" dirty="0">
                <a:latin typeface="Courier" pitchFamily="2" charset="0"/>
              </a:rPr>
              <a:t>-1</a:t>
            </a:r>
            <a:r>
              <a:rPr lang="en-US" sz="1800" dirty="0">
                <a:latin typeface="Courier" pitchFamily="2" charset="0"/>
              </a:rPr>
              <a:t>  + </a:t>
            </a:r>
            <a:r>
              <a:rPr lang="en-US" sz="1800" b="1" dirty="0">
                <a:latin typeface="Courier" pitchFamily="2" charset="0"/>
              </a:rPr>
              <a:t>5</a:t>
            </a:r>
            <a:r>
              <a:rPr lang="en-US" sz="1800" dirty="0">
                <a:latin typeface="Courier" pitchFamily="2" charset="0"/>
              </a:rPr>
              <a:t>*10</a:t>
            </a:r>
            <a:r>
              <a:rPr lang="en-US" sz="1800" baseline="30000" dirty="0">
                <a:latin typeface="Courier" pitchFamily="2" charset="0"/>
              </a:rPr>
              <a:t>-2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E144AD-4CF6-AD40-AE7E-AAC178977A04}"/>
              </a:ext>
            </a:extLst>
          </p:cNvPr>
          <p:cNvSpPr txBox="1"/>
          <p:nvPr/>
        </p:nvSpPr>
        <p:spPr>
          <a:xfrm>
            <a:off x="2991366" y="1400897"/>
            <a:ext cx="5888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= </a:t>
            </a:r>
            <a:r>
              <a:rPr lang="en-US" sz="1800" b="1" dirty="0">
                <a:latin typeface="Courier" pitchFamily="2" charset="0"/>
              </a:rPr>
              <a:t>2</a:t>
            </a:r>
            <a:r>
              <a:rPr lang="en-US" sz="1800" dirty="0">
                <a:latin typeface="Courier" pitchFamily="2" charset="0"/>
              </a:rPr>
              <a:t>*100</a:t>
            </a:r>
            <a:r>
              <a:rPr lang="en-US" sz="1800" baseline="30000" dirty="0">
                <a:latin typeface="Courier" pitchFamily="2" charset="0"/>
              </a:rPr>
              <a:t> </a:t>
            </a:r>
            <a:r>
              <a:rPr lang="en-US" sz="1800" dirty="0">
                <a:latin typeface="Courier" pitchFamily="2" charset="0"/>
              </a:rPr>
              <a:t>+ </a:t>
            </a:r>
            <a:r>
              <a:rPr lang="en-US" sz="1800" b="1" dirty="0">
                <a:latin typeface="Courier" pitchFamily="2" charset="0"/>
              </a:rPr>
              <a:t>1</a:t>
            </a:r>
            <a:r>
              <a:rPr lang="en-US" sz="1800" dirty="0">
                <a:latin typeface="Courier" pitchFamily="2" charset="0"/>
              </a:rPr>
              <a:t>*10</a:t>
            </a:r>
            <a:r>
              <a:rPr lang="en-US" sz="1800" baseline="30000" dirty="0">
                <a:latin typeface="Courier" pitchFamily="2" charset="0"/>
              </a:rPr>
              <a:t> </a:t>
            </a:r>
            <a:r>
              <a:rPr lang="en-US" sz="1800" dirty="0">
                <a:latin typeface="Courier" pitchFamily="2" charset="0"/>
              </a:rPr>
              <a:t> + </a:t>
            </a:r>
            <a:r>
              <a:rPr lang="en-US" sz="1800" b="1" dirty="0">
                <a:latin typeface="Courier" pitchFamily="2" charset="0"/>
              </a:rPr>
              <a:t>9</a:t>
            </a:r>
            <a:r>
              <a:rPr lang="en-US" sz="1800" dirty="0">
                <a:latin typeface="Courier" pitchFamily="2" charset="0"/>
              </a:rPr>
              <a:t>*1</a:t>
            </a:r>
            <a:r>
              <a:rPr lang="en-US" sz="1800" baseline="30000" dirty="0">
                <a:latin typeface="Courier" pitchFamily="2" charset="0"/>
              </a:rPr>
              <a:t> </a:t>
            </a:r>
            <a:r>
              <a:rPr lang="en-US" sz="1800" dirty="0">
                <a:latin typeface="Courier" pitchFamily="2" charset="0"/>
              </a:rPr>
              <a:t>  . </a:t>
            </a:r>
            <a:r>
              <a:rPr lang="en-US" sz="1800" b="1" dirty="0">
                <a:latin typeface="Courier" pitchFamily="2" charset="0"/>
              </a:rPr>
              <a:t>7</a:t>
            </a:r>
            <a:r>
              <a:rPr lang="en-US" sz="1800" dirty="0">
                <a:latin typeface="Courier" pitchFamily="2" charset="0"/>
              </a:rPr>
              <a:t>*1/10</a:t>
            </a:r>
            <a:r>
              <a:rPr lang="en-US" sz="1800" baseline="30000" dirty="0">
                <a:latin typeface="Courier" pitchFamily="2" charset="0"/>
              </a:rPr>
              <a:t>  </a:t>
            </a:r>
            <a:r>
              <a:rPr lang="en-US" sz="1800" dirty="0">
                <a:latin typeface="Courier" pitchFamily="2" charset="0"/>
              </a:rPr>
              <a:t>+ </a:t>
            </a:r>
            <a:r>
              <a:rPr lang="en-US" sz="1800" b="1" dirty="0">
                <a:latin typeface="Courier" pitchFamily="2" charset="0"/>
              </a:rPr>
              <a:t>5</a:t>
            </a:r>
            <a:r>
              <a:rPr lang="en-US" sz="1800" dirty="0">
                <a:latin typeface="Courier" pitchFamily="2" charset="0"/>
              </a:rPr>
              <a:t>*1/100</a:t>
            </a:r>
            <a:endParaRPr lang="en-US" sz="1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4B4D75-1605-204A-A184-4BF531DE4FA8}"/>
              </a:ext>
            </a:extLst>
          </p:cNvPr>
          <p:cNvSpPr txBox="1"/>
          <p:nvPr/>
        </p:nvSpPr>
        <p:spPr>
          <a:xfrm>
            <a:off x="1788128" y="964191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" pitchFamily="2" charset="0"/>
              </a:rPr>
              <a:t>219.75</a:t>
            </a:r>
            <a:r>
              <a:rPr lang="en-US" sz="1800" b="1" baseline="-25000" dirty="0">
                <a:latin typeface="Courier" pitchFamily="2" charset="0"/>
              </a:rPr>
              <a:t>10</a:t>
            </a:r>
            <a:endParaRPr lang="en-US" sz="1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5710E7-9835-4D4E-8438-076EE30CAE12}"/>
              </a:ext>
            </a:extLst>
          </p:cNvPr>
          <p:cNvSpPr txBox="1"/>
          <p:nvPr/>
        </p:nvSpPr>
        <p:spPr>
          <a:xfrm>
            <a:off x="2991366" y="1837603"/>
            <a:ext cx="5750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= </a:t>
            </a:r>
            <a:r>
              <a:rPr lang="en-US" sz="1800" b="1" dirty="0">
                <a:latin typeface="Courier" pitchFamily="2" charset="0"/>
              </a:rPr>
              <a:t>2</a:t>
            </a:r>
            <a:r>
              <a:rPr lang="en-US" sz="1800" dirty="0">
                <a:latin typeface="Courier" pitchFamily="2" charset="0"/>
              </a:rPr>
              <a:t>*100</a:t>
            </a:r>
            <a:r>
              <a:rPr lang="en-US" sz="1800" baseline="30000" dirty="0">
                <a:latin typeface="Courier" pitchFamily="2" charset="0"/>
              </a:rPr>
              <a:t> </a:t>
            </a:r>
            <a:r>
              <a:rPr lang="en-US" sz="1800" dirty="0">
                <a:latin typeface="Courier" pitchFamily="2" charset="0"/>
              </a:rPr>
              <a:t>+ </a:t>
            </a:r>
            <a:r>
              <a:rPr lang="en-US" sz="1800" b="1" dirty="0">
                <a:latin typeface="Courier" pitchFamily="2" charset="0"/>
              </a:rPr>
              <a:t>1</a:t>
            </a:r>
            <a:r>
              <a:rPr lang="en-US" sz="1800" dirty="0">
                <a:latin typeface="Courier" pitchFamily="2" charset="0"/>
              </a:rPr>
              <a:t>*10</a:t>
            </a:r>
            <a:r>
              <a:rPr lang="en-US" sz="1800" baseline="30000" dirty="0">
                <a:latin typeface="Courier" pitchFamily="2" charset="0"/>
              </a:rPr>
              <a:t> </a:t>
            </a:r>
            <a:r>
              <a:rPr lang="en-US" sz="1800" dirty="0">
                <a:latin typeface="Courier" pitchFamily="2" charset="0"/>
              </a:rPr>
              <a:t> + </a:t>
            </a:r>
            <a:r>
              <a:rPr lang="en-US" sz="1800" b="1" dirty="0">
                <a:latin typeface="Courier" pitchFamily="2" charset="0"/>
              </a:rPr>
              <a:t>9</a:t>
            </a:r>
            <a:r>
              <a:rPr lang="en-US" sz="1800" dirty="0">
                <a:latin typeface="Courier" pitchFamily="2" charset="0"/>
              </a:rPr>
              <a:t>*1</a:t>
            </a:r>
            <a:r>
              <a:rPr lang="en-US" sz="1800" baseline="30000" dirty="0">
                <a:latin typeface="Courier" pitchFamily="2" charset="0"/>
              </a:rPr>
              <a:t> </a:t>
            </a:r>
            <a:r>
              <a:rPr lang="en-US" sz="1800" dirty="0">
                <a:latin typeface="Courier" pitchFamily="2" charset="0"/>
              </a:rPr>
              <a:t>  . </a:t>
            </a:r>
            <a:r>
              <a:rPr lang="en-US" sz="1800" b="1" dirty="0">
                <a:latin typeface="Courier" pitchFamily="2" charset="0"/>
              </a:rPr>
              <a:t>7</a:t>
            </a:r>
            <a:r>
              <a:rPr lang="en-US" sz="1800" dirty="0">
                <a:latin typeface="Courier" pitchFamily="2" charset="0"/>
              </a:rPr>
              <a:t>*0.1 </a:t>
            </a:r>
            <a:r>
              <a:rPr lang="en-US" sz="1800" baseline="30000" dirty="0">
                <a:latin typeface="Courier" pitchFamily="2" charset="0"/>
              </a:rPr>
              <a:t>  </a:t>
            </a:r>
            <a:r>
              <a:rPr lang="en-US" sz="1800" dirty="0">
                <a:latin typeface="Courier" pitchFamily="2" charset="0"/>
              </a:rPr>
              <a:t>+ </a:t>
            </a:r>
            <a:r>
              <a:rPr lang="en-US" sz="1800" b="1" dirty="0">
                <a:latin typeface="Courier" pitchFamily="2" charset="0"/>
              </a:rPr>
              <a:t>5</a:t>
            </a:r>
            <a:r>
              <a:rPr lang="en-US" sz="1800" dirty="0">
                <a:latin typeface="Courier" pitchFamily="2" charset="0"/>
              </a:rPr>
              <a:t>*0.01</a:t>
            </a:r>
            <a:endParaRPr lang="en-US" sz="1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EF45EF-EBA8-E04A-B678-49DC74EDB9A6}"/>
              </a:ext>
            </a:extLst>
          </p:cNvPr>
          <p:cNvSpPr txBox="1"/>
          <p:nvPr/>
        </p:nvSpPr>
        <p:spPr>
          <a:xfrm>
            <a:off x="2359473" y="2551418"/>
            <a:ext cx="1845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" pitchFamily="2" charset="0"/>
              </a:rPr>
              <a:t>110.101</a:t>
            </a:r>
            <a:r>
              <a:rPr lang="en-US" sz="2400" baseline="-25000" dirty="0">
                <a:latin typeface="Courier" pitchFamily="2" charset="0"/>
              </a:rPr>
              <a:t>2XP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955691C-5F31-4D4B-AEC0-088C712F986E}"/>
              </a:ext>
            </a:extLst>
          </p:cNvPr>
          <p:cNvGrpSpPr/>
          <p:nvPr/>
        </p:nvGrpSpPr>
        <p:grpSpPr>
          <a:xfrm>
            <a:off x="6344996" y="289591"/>
            <a:ext cx="798258" cy="788080"/>
            <a:chOff x="4283756" y="910755"/>
            <a:chExt cx="798258" cy="78808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68F340C-3405-0348-AB79-E16DA4AE5B40}"/>
                </a:ext>
              </a:extLst>
            </p:cNvPr>
            <p:cNvSpPr txBox="1"/>
            <p:nvPr/>
          </p:nvSpPr>
          <p:spPr>
            <a:xfrm>
              <a:off x="4344312" y="910755"/>
              <a:ext cx="7377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/>
                <a:t>Decimal</a:t>
              </a:r>
            </a:p>
            <a:p>
              <a:r>
                <a:rPr lang="en-US" sz="1200" dirty="0"/>
                <a:t>Point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83694D3-8A96-2E4D-A0F1-9BDCA56266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83756" y="1319772"/>
              <a:ext cx="264525" cy="379063"/>
            </a:xfrm>
            <a:prstGeom prst="straightConnector1">
              <a:avLst/>
            </a:prstGeom>
            <a:ln w="254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8C8469E-5952-D442-A935-0FCE3AAED8BC}"/>
              </a:ext>
            </a:extLst>
          </p:cNvPr>
          <p:cNvGrpSpPr/>
          <p:nvPr/>
        </p:nvGrpSpPr>
        <p:grpSpPr>
          <a:xfrm>
            <a:off x="1593159" y="2199302"/>
            <a:ext cx="1491158" cy="572190"/>
            <a:chOff x="1593159" y="2199302"/>
            <a:chExt cx="1491158" cy="57219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746E28B-B78A-9B46-A703-106647375230}"/>
                </a:ext>
              </a:extLst>
            </p:cNvPr>
            <p:cNvSpPr txBox="1"/>
            <p:nvPr/>
          </p:nvSpPr>
          <p:spPr>
            <a:xfrm>
              <a:off x="1593159" y="2199302"/>
              <a:ext cx="6190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/>
                <a:t>Binary</a:t>
              </a:r>
            </a:p>
            <a:p>
              <a:r>
                <a:rPr lang="en-US" sz="1200" dirty="0"/>
                <a:t>Point</a:t>
              </a: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7D19626-633A-1D49-A95E-614F1A45AAC4}"/>
                </a:ext>
              </a:extLst>
            </p:cNvPr>
            <p:cNvSpPr/>
            <p:nvPr/>
          </p:nvSpPr>
          <p:spPr>
            <a:xfrm>
              <a:off x="2212239" y="2430135"/>
              <a:ext cx="872078" cy="341357"/>
            </a:xfrm>
            <a:custGeom>
              <a:avLst/>
              <a:gdLst>
                <a:gd name="connsiteX0" fmla="*/ 0 w 779884"/>
                <a:gd name="connsiteY0" fmla="*/ 12374 h 469574"/>
                <a:gd name="connsiteX1" fmla="*/ 367748 w 779884"/>
                <a:gd name="connsiteY1" fmla="*/ 12374 h 469574"/>
                <a:gd name="connsiteX2" fmla="*/ 477079 w 779884"/>
                <a:gd name="connsiteY2" fmla="*/ 42191 h 469574"/>
                <a:gd name="connsiteX3" fmla="*/ 516835 w 779884"/>
                <a:gd name="connsiteY3" fmla="*/ 52130 h 469574"/>
                <a:gd name="connsiteX4" fmla="*/ 566531 w 779884"/>
                <a:gd name="connsiteY4" fmla="*/ 91887 h 469574"/>
                <a:gd name="connsiteX5" fmla="*/ 596348 w 779884"/>
                <a:gd name="connsiteY5" fmla="*/ 111765 h 469574"/>
                <a:gd name="connsiteX6" fmla="*/ 646044 w 779884"/>
                <a:gd name="connsiteY6" fmla="*/ 161461 h 469574"/>
                <a:gd name="connsiteX7" fmla="*/ 675861 w 779884"/>
                <a:gd name="connsiteY7" fmla="*/ 191278 h 469574"/>
                <a:gd name="connsiteX8" fmla="*/ 705679 w 779884"/>
                <a:gd name="connsiteY8" fmla="*/ 211156 h 469574"/>
                <a:gd name="connsiteX9" fmla="*/ 755374 w 779884"/>
                <a:gd name="connsiteY9" fmla="*/ 270791 h 469574"/>
                <a:gd name="connsiteX10" fmla="*/ 775252 w 779884"/>
                <a:gd name="connsiteY10" fmla="*/ 330426 h 469574"/>
                <a:gd name="connsiteX11" fmla="*/ 765313 w 779884"/>
                <a:gd name="connsiteY11" fmla="*/ 370182 h 469574"/>
                <a:gd name="connsiteX12" fmla="*/ 765313 w 779884"/>
                <a:gd name="connsiteY12" fmla="*/ 469574 h 469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9884" h="469574">
                  <a:moveTo>
                    <a:pt x="0" y="12374"/>
                  </a:moveTo>
                  <a:cubicBezTo>
                    <a:pt x="170882" y="-4716"/>
                    <a:pt x="113378" y="-3525"/>
                    <a:pt x="367748" y="12374"/>
                  </a:cubicBezTo>
                  <a:cubicBezTo>
                    <a:pt x="413591" y="15239"/>
                    <a:pt x="431681" y="30842"/>
                    <a:pt x="477079" y="42191"/>
                  </a:cubicBezTo>
                  <a:lnTo>
                    <a:pt x="516835" y="52130"/>
                  </a:lnTo>
                  <a:cubicBezTo>
                    <a:pt x="608606" y="113311"/>
                    <a:pt x="495719" y="35237"/>
                    <a:pt x="566531" y="91887"/>
                  </a:cubicBezTo>
                  <a:cubicBezTo>
                    <a:pt x="575859" y="99349"/>
                    <a:pt x="587358" y="103899"/>
                    <a:pt x="596348" y="111765"/>
                  </a:cubicBezTo>
                  <a:cubicBezTo>
                    <a:pt x="613979" y="127192"/>
                    <a:pt x="629479" y="144896"/>
                    <a:pt x="646044" y="161461"/>
                  </a:cubicBezTo>
                  <a:cubicBezTo>
                    <a:pt x="655983" y="171400"/>
                    <a:pt x="664166" y="183481"/>
                    <a:pt x="675861" y="191278"/>
                  </a:cubicBezTo>
                  <a:cubicBezTo>
                    <a:pt x="685800" y="197904"/>
                    <a:pt x="696502" y="203509"/>
                    <a:pt x="705679" y="211156"/>
                  </a:cubicBezTo>
                  <a:cubicBezTo>
                    <a:pt x="722199" y="224923"/>
                    <a:pt x="746177" y="250097"/>
                    <a:pt x="755374" y="270791"/>
                  </a:cubicBezTo>
                  <a:cubicBezTo>
                    <a:pt x="763884" y="289939"/>
                    <a:pt x="775252" y="330426"/>
                    <a:pt x="775252" y="330426"/>
                  </a:cubicBezTo>
                  <a:cubicBezTo>
                    <a:pt x="771939" y="343678"/>
                    <a:pt x="765313" y="356522"/>
                    <a:pt x="765313" y="370182"/>
                  </a:cubicBezTo>
                  <a:cubicBezTo>
                    <a:pt x="765313" y="474748"/>
                    <a:pt x="798098" y="436786"/>
                    <a:pt x="765313" y="469574"/>
                  </a:cubicBezTo>
                </a:path>
              </a:pathLst>
            </a:custGeom>
            <a:noFill/>
            <a:ln w="31750">
              <a:solidFill>
                <a:schemeClr val="accent4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4478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5EF6F-7BC9-9E47-A356-FDFC251A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Point Binary Representation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8D4061-3F56-6A4E-B6B4-8CAE117E0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1381" y="1413000"/>
            <a:ext cx="5415319" cy="933935"/>
          </a:xfrm>
        </p:spPr>
        <p:txBody>
          <a:bodyPr/>
          <a:lstStyle/>
          <a:p>
            <a:r>
              <a:rPr lang="en-US" sz="1800" dirty="0"/>
              <a:t>Binary to Decimal Conversion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E39EE-BD70-BE42-9CC0-6951A333420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10DB09-781B-2B48-9D28-F99F9BA04BD3}"/>
              </a:ext>
            </a:extLst>
          </p:cNvPr>
          <p:cNvSpPr txBox="1"/>
          <p:nvPr/>
        </p:nvSpPr>
        <p:spPr>
          <a:xfrm>
            <a:off x="417083" y="2394862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110.101</a:t>
            </a:r>
            <a:r>
              <a:rPr lang="en-US" sz="1800" baseline="-25000" dirty="0">
                <a:latin typeface="Courier" pitchFamily="2" charset="0"/>
              </a:rPr>
              <a:t>2XP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11BB15-F3F1-A745-A56B-073505CCE4DB}"/>
              </a:ext>
            </a:extLst>
          </p:cNvPr>
          <p:cNvSpPr txBox="1"/>
          <p:nvPr/>
        </p:nvSpPr>
        <p:spPr>
          <a:xfrm>
            <a:off x="1845679" y="2394862"/>
            <a:ext cx="6260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= 1*2</a:t>
            </a:r>
            <a:r>
              <a:rPr lang="en-US" sz="1800" baseline="30000" dirty="0">
                <a:latin typeface="Courier" pitchFamily="2" charset="0"/>
              </a:rPr>
              <a:t>2</a:t>
            </a:r>
            <a:r>
              <a:rPr lang="en-US" sz="1800" dirty="0">
                <a:latin typeface="Courier" pitchFamily="2" charset="0"/>
              </a:rPr>
              <a:t> + 1*2</a:t>
            </a:r>
            <a:r>
              <a:rPr lang="en-US" sz="1800" baseline="30000" dirty="0">
                <a:latin typeface="Courier" pitchFamily="2" charset="0"/>
              </a:rPr>
              <a:t>1</a:t>
            </a:r>
            <a:r>
              <a:rPr lang="en-US" sz="1800" dirty="0">
                <a:latin typeface="Courier" pitchFamily="2" charset="0"/>
              </a:rPr>
              <a:t> + 0*2</a:t>
            </a:r>
            <a:r>
              <a:rPr lang="en-US" sz="1800" baseline="30000" dirty="0">
                <a:latin typeface="Courier" pitchFamily="2" charset="0"/>
              </a:rPr>
              <a:t>0</a:t>
            </a:r>
            <a:r>
              <a:rPr lang="en-US" sz="1800" dirty="0">
                <a:latin typeface="Courier" pitchFamily="2" charset="0"/>
              </a:rPr>
              <a:t> . 1*2</a:t>
            </a:r>
            <a:r>
              <a:rPr lang="en-US" sz="1800" baseline="30000" dirty="0">
                <a:latin typeface="Courier" pitchFamily="2" charset="0"/>
              </a:rPr>
              <a:t>-1</a:t>
            </a:r>
            <a:r>
              <a:rPr lang="en-US" sz="1800" dirty="0">
                <a:latin typeface="Courier" pitchFamily="2" charset="0"/>
              </a:rPr>
              <a:t>  + 0*1</a:t>
            </a:r>
            <a:r>
              <a:rPr lang="en-US" sz="1800" baseline="30000" dirty="0">
                <a:latin typeface="Courier" pitchFamily="2" charset="0"/>
              </a:rPr>
              <a:t>-2</a:t>
            </a:r>
            <a:r>
              <a:rPr lang="en-US" sz="1800" dirty="0">
                <a:latin typeface="Courier" pitchFamily="2" charset="0"/>
              </a:rPr>
              <a:t>   + 1*2</a:t>
            </a:r>
            <a:r>
              <a:rPr lang="en-US" sz="1800" baseline="30000" dirty="0">
                <a:latin typeface="Courier" pitchFamily="2" charset="0"/>
              </a:rPr>
              <a:t>-3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8AA6D7-7B32-CD43-B88A-10B580213DCE}"/>
              </a:ext>
            </a:extLst>
          </p:cNvPr>
          <p:cNvSpPr txBox="1"/>
          <p:nvPr/>
        </p:nvSpPr>
        <p:spPr>
          <a:xfrm>
            <a:off x="1845679" y="2948334"/>
            <a:ext cx="6625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= 1*4</a:t>
            </a:r>
            <a:r>
              <a:rPr lang="en-US" sz="1800" baseline="30000" dirty="0">
                <a:latin typeface="Courier" pitchFamily="2" charset="0"/>
              </a:rPr>
              <a:t> </a:t>
            </a:r>
            <a:r>
              <a:rPr lang="en-US" sz="1800" dirty="0">
                <a:latin typeface="Courier" pitchFamily="2" charset="0"/>
              </a:rPr>
              <a:t> + 1*2</a:t>
            </a:r>
            <a:r>
              <a:rPr lang="en-US" sz="1800" baseline="30000" dirty="0">
                <a:latin typeface="Courier" pitchFamily="2" charset="0"/>
              </a:rPr>
              <a:t> </a:t>
            </a:r>
            <a:r>
              <a:rPr lang="en-US" sz="1800" dirty="0">
                <a:latin typeface="Courier" pitchFamily="2" charset="0"/>
              </a:rPr>
              <a:t> + 0*1</a:t>
            </a:r>
            <a:r>
              <a:rPr lang="en-US" sz="1800" baseline="30000" dirty="0">
                <a:latin typeface="Courier" pitchFamily="2" charset="0"/>
              </a:rPr>
              <a:t> </a:t>
            </a:r>
            <a:r>
              <a:rPr lang="en-US" sz="1800" dirty="0">
                <a:latin typeface="Courier" pitchFamily="2" charset="0"/>
              </a:rPr>
              <a:t> . 1*0.5</a:t>
            </a:r>
            <a:r>
              <a:rPr lang="en-US" sz="1800" baseline="30000" dirty="0">
                <a:latin typeface="Courier" pitchFamily="2" charset="0"/>
              </a:rPr>
              <a:t>  </a:t>
            </a:r>
            <a:r>
              <a:rPr lang="en-US" sz="1800" dirty="0">
                <a:latin typeface="Courier" pitchFamily="2" charset="0"/>
              </a:rPr>
              <a:t>+ 0*0.25</a:t>
            </a:r>
            <a:r>
              <a:rPr lang="en-US" sz="1800" baseline="30000" dirty="0">
                <a:latin typeface="Courier" pitchFamily="2" charset="0"/>
              </a:rPr>
              <a:t>  </a:t>
            </a:r>
            <a:r>
              <a:rPr lang="en-US" sz="1800" dirty="0">
                <a:latin typeface="Courier" pitchFamily="2" charset="0"/>
              </a:rPr>
              <a:t>+ 1*0.125</a:t>
            </a:r>
            <a:endParaRPr lang="en-US" sz="1800" baseline="30000" dirty="0">
              <a:latin typeface="Courier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0980DF-C42F-F147-8BFC-78F4D8AA4425}"/>
              </a:ext>
            </a:extLst>
          </p:cNvPr>
          <p:cNvSpPr txBox="1"/>
          <p:nvPr/>
        </p:nvSpPr>
        <p:spPr>
          <a:xfrm>
            <a:off x="1845679" y="3501806"/>
            <a:ext cx="6625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=   4</a:t>
            </a:r>
            <a:r>
              <a:rPr lang="en-US" sz="1800" baseline="30000" dirty="0">
                <a:latin typeface="Courier" pitchFamily="2" charset="0"/>
              </a:rPr>
              <a:t> </a:t>
            </a:r>
            <a:r>
              <a:rPr lang="en-US" sz="1800" dirty="0">
                <a:latin typeface="Courier" pitchFamily="2" charset="0"/>
              </a:rPr>
              <a:t> +   2</a:t>
            </a:r>
            <a:r>
              <a:rPr lang="en-US" sz="1800" baseline="30000" dirty="0">
                <a:latin typeface="Courier" pitchFamily="2" charset="0"/>
              </a:rPr>
              <a:t> </a:t>
            </a:r>
            <a:r>
              <a:rPr lang="en-US" sz="1800" dirty="0">
                <a:latin typeface="Courier" pitchFamily="2" charset="0"/>
              </a:rPr>
              <a:t> +    </a:t>
            </a:r>
            <a:r>
              <a:rPr lang="en-US" sz="1800" baseline="30000" dirty="0">
                <a:latin typeface="Courier" pitchFamily="2" charset="0"/>
              </a:rPr>
              <a:t> </a:t>
            </a:r>
            <a:r>
              <a:rPr lang="en-US" sz="1800" dirty="0">
                <a:latin typeface="Courier" pitchFamily="2" charset="0"/>
              </a:rPr>
              <a:t> .   0.5</a:t>
            </a:r>
            <a:r>
              <a:rPr lang="en-US" sz="1800" baseline="30000" dirty="0">
                <a:latin typeface="Courier" pitchFamily="2" charset="0"/>
              </a:rPr>
              <a:t>  </a:t>
            </a:r>
            <a:r>
              <a:rPr lang="en-US" sz="1800" dirty="0">
                <a:latin typeface="Courier" pitchFamily="2" charset="0"/>
              </a:rPr>
              <a:t>+       </a:t>
            </a:r>
            <a:r>
              <a:rPr lang="en-US" sz="1800" baseline="30000" dirty="0">
                <a:latin typeface="Courier" pitchFamily="2" charset="0"/>
              </a:rPr>
              <a:t>  </a:t>
            </a:r>
            <a:r>
              <a:rPr lang="en-US" sz="1800" dirty="0">
                <a:latin typeface="Courier" pitchFamily="2" charset="0"/>
              </a:rPr>
              <a:t>+   0.125</a:t>
            </a:r>
            <a:endParaRPr lang="en-US" sz="1800" baseline="30000" dirty="0">
              <a:latin typeface="Courier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818622-A25C-E445-924F-FE6950DCD3C1}"/>
              </a:ext>
            </a:extLst>
          </p:cNvPr>
          <p:cNvSpPr txBox="1"/>
          <p:nvPr/>
        </p:nvSpPr>
        <p:spPr>
          <a:xfrm>
            <a:off x="1845679" y="4055278"/>
            <a:ext cx="4182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=   6               .   0.625</a:t>
            </a:r>
            <a:endParaRPr lang="en-US" sz="1800" baseline="30000" dirty="0">
              <a:latin typeface="Courier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920A1C-3139-924A-A7AA-D68A27264CA8}"/>
              </a:ext>
            </a:extLst>
          </p:cNvPr>
          <p:cNvSpPr txBox="1"/>
          <p:nvPr/>
        </p:nvSpPr>
        <p:spPr>
          <a:xfrm>
            <a:off x="1845679" y="4524026"/>
            <a:ext cx="1611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=   6.625</a:t>
            </a:r>
            <a:r>
              <a:rPr lang="en-US" sz="1800" baseline="-25000" dirty="0">
                <a:latin typeface="Courier" pitchFamily="2" charset="0"/>
              </a:rPr>
              <a:t>10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99149D5-4134-4742-B9CB-91FF2D3FA6FA}"/>
              </a:ext>
            </a:extLst>
          </p:cNvPr>
          <p:cNvGrpSpPr/>
          <p:nvPr/>
        </p:nvGrpSpPr>
        <p:grpSpPr>
          <a:xfrm>
            <a:off x="4763800" y="1749057"/>
            <a:ext cx="987972" cy="862178"/>
            <a:chOff x="4449321" y="2294017"/>
            <a:chExt cx="987972" cy="86217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7D55674-2DAD-A548-B87A-BCAA1F8A0076}"/>
                </a:ext>
              </a:extLst>
            </p:cNvPr>
            <p:cNvSpPr txBox="1"/>
            <p:nvPr/>
          </p:nvSpPr>
          <p:spPr>
            <a:xfrm>
              <a:off x="4818213" y="2294017"/>
              <a:ext cx="6190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/>
                <a:t>Binary</a:t>
              </a:r>
            </a:p>
            <a:p>
              <a:r>
                <a:rPr lang="en-US" sz="1200" dirty="0"/>
                <a:t>Point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6DCF762-7576-D840-80F8-5834537B25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49321" y="2706300"/>
              <a:ext cx="368892" cy="449895"/>
            </a:xfrm>
            <a:prstGeom prst="straightConnector1">
              <a:avLst/>
            </a:prstGeom>
            <a:ln w="254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052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8E2A3A-DA29-9542-A4D4-61008519F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Point Decimal Numbers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AB0824-7426-784B-AB93-C7A4F9F4E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0345" y="1360868"/>
            <a:ext cx="6453271" cy="1659900"/>
          </a:xfrm>
        </p:spPr>
        <p:txBody>
          <a:bodyPr/>
          <a:lstStyle/>
          <a:p>
            <a:r>
              <a:rPr lang="en-US" sz="2000" dirty="0"/>
              <a:t>Extending binary representation to include fractional numbers is also analogous to decimal numbers. </a:t>
            </a:r>
          </a:p>
          <a:p>
            <a:endParaRPr lang="en-US" sz="1000" dirty="0"/>
          </a:p>
          <a:p>
            <a:r>
              <a:rPr lang="en-US" sz="1800" dirty="0"/>
              <a:t>Example: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DB0CAD-3693-4342-9128-A5D4071A49F7}"/>
              </a:ext>
            </a:extLst>
          </p:cNvPr>
          <p:cNvSpPr txBox="1"/>
          <p:nvPr/>
        </p:nvSpPr>
        <p:spPr>
          <a:xfrm>
            <a:off x="1261989" y="2941081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19.75</a:t>
            </a:r>
            <a:r>
              <a:rPr lang="en-US" sz="1800" baseline="-25000" dirty="0">
                <a:latin typeface="Courier" pitchFamily="2" charset="0"/>
              </a:rPr>
              <a:t>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A93D11-06AE-AD41-B4B7-B72F7FA7F62E}"/>
              </a:ext>
            </a:extLst>
          </p:cNvPr>
          <p:cNvSpPr txBox="1"/>
          <p:nvPr/>
        </p:nvSpPr>
        <p:spPr>
          <a:xfrm>
            <a:off x="2212316" y="2947832"/>
            <a:ext cx="4464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= </a:t>
            </a:r>
            <a:r>
              <a:rPr lang="en-US" sz="1800" b="1" dirty="0">
                <a:latin typeface="Courier" pitchFamily="2" charset="0"/>
              </a:rPr>
              <a:t>1</a:t>
            </a:r>
            <a:r>
              <a:rPr lang="en-US" sz="1800" dirty="0">
                <a:latin typeface="Courier" pitchFamily="2" charset="0"/>
              </a:rPr>
              <a:t>*10</a:t>
            </a:r>
            <a:r>
              <a:rPr lang="en-US" sz="1800" baseline="30000" dirty="0">
                <a:latin typeface="Courier" pitchFamily="2" charset="0"/>
              </a:rPr>
              <a:t>1</a:t>
            </a:r>
            <a:r>
              <a:rPr lang="en-US" sz="1800" dirty="0">
                <a:latin typeface="Courier" pitchFamily="2" charset="0"/>
              </a:rPr>
              <a:t> + </a:t>
            </a:r>
            <a:r>
              <a:rPr lang="en-US" sz="1800" b="1" dirty="0">
                <a:latin typeface="Courier" pitchFamily="2" charset="0"/>
              </a:rPr>
              <a:t>9</a:t>
            </a:r>
            <a:r>
              <a:rPr lang="en-US" sz="1800" dirty="0">
                <a:latin typeface="Courier" pitchFamily="2" charset="0"/>
              </a:rPr>
              <a:t>*10</a:t>
            </a:r>
            <a:r>
              <a:rPr lang="en-US" sz="1800" baseline="30000" dirty="0">
                <a:latin typeface="Courier" pitchFamily="2" charset="0"/>
              </a:rPr>
              <a:t>0</a:t>
            </a:r>
            <a:r>
              <a:rPr lang="en-US" sz="1800" dirty="0">
                <a:latin typeface="Courier" pitchFamily="2" charset="0"/>
              </a:rPr>
              <a:t> . </a:t>
            </a:r>
            <a:r>
              <a:rPr lang="en-US" sz="1800" b="1" dirty="0">
                <a:latin typeface="Courier" pitchFamily="2" charset="0"/>
              </a:rPr>
              <a:t>7</a:t>
            </a:r>
            <a:r>
              <a:rPr lang="en-US" sz="1800" dirty="0">
                <a:latin typeface="Courier" pitchFamily="2" charset="0"/>
              </a:rPr>
              <a:t>*10</a:t>
            </a:r>
            <a:r>
              <a:rPr lang="en-US" sz="1800" baseline="30000" dirty="0">
                <a:latin typeface="Courier" pitchFamily="2" charset="0"/>
              </a:rPr>
              <a:t>-1</a:t>
            </a:r>
            <a:r>
              <a:rPr lang="en-US" sz="1800" dirty="0">
                <a:latin typeface="Courier" pitchFamily="2" charset="0"/>
              </a:rPr>
              <a:t> + </a:t>
            </a:r>
            <a:r>
              <a:rPr lang="en-US" sz="1800" b="1" dirty="0">
                <a:latin typeface="Courier" pitchFamily="2" charset="0"/>
              </a:rPr>
              <a:t>5</a:t>
            </a:r>
            <a:r>
              <a:rPr lang="en-US" sz="1800" dirty="0">
                <a:latin typeface="Courier" pitchFamily="2" charset="0"/>
              </a:rPr>
              <a:t>*10</a:t>
            </a:r>
            <a:r>
              <a:rPr lang="en-US" sz="1800" baseline="30000" dirty="0">
                <a:latin typeface="Courier" pitchFamily="2" charset="0"/>
              </a:rPr>
              <a:t>-2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0E160F-6DD2-EF4F-A9FF-21C82CB033CF}"/>
              </a:ext>
            </a:extLst>
          </p:cNvPr>
          <p:cNvSpPr txBox="1"/>
          <p:nvPr/>
        </p:nvSpPr>
        <p:spPr>
          <a:xfrm>
            <a:off x="2212316" y="3402852"/>
            <a:ext cx="4554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= 1*10</a:t>
            </a:r>
            <a:r>
              <a:rPr lang="en-US" sz="1800" baseline="30000" dirty="0">
                <a:latin typeface="Courier" pitchFamily="2" charset="0"/>
              </a:rPr>
              <a:t> </a:t>
            </a:r>
            <a:r>
              <a:rPr lang="en-US" sz="1800" dirty="0">
                <a:latin typeface="Courier" pitchFamily="2" charset="0"/>
              </a:rPr>
              <a:t> + 9*1 </a:t>
            </a:r>
            <a:r>
              <a:rPr lang="en-US" sz="1800" baseline="30000" dirty="0">
                <a:latin typeface="Courier" pitchFamily="2" charset="0"/>
              </a:rPr>
              <a:t> </a:t>
            </a:r>
            <a:r>
              <a:rPr lang="en-US" sz="1800" dirty="0">
                <a:latin typeface="Courier" pitchFamily="2" charset="0"/>
              </a:rPr>
              <a:t> . 7*0.1</a:t>
            </a:r>
            <a:r>
              <a:rPr lang="en-US" sz="1800" baseline="30000" dirty="0">
                <a:latin typeface="Courier" pitchFamily="2" charset="0"/>
              </a:rPr>
              <a:t>  </a:t>
            </a:r>
            <a:r>
              <a:rPr lang="en-US" sz="1800" dirty="0">
                <a:latin typeface="Courier" pitchFamily="2" charset="0"/>
              </a:rPr>
              <a:t>+ 5*0.01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944597-E4D1-3740-8798-1191558B06C0}"/>
              </a:ext>
            </a:extLst>
          </p:cNvPr>
          <p:cNvSpPr txBox="1"/>
          <p:nvPr/>
        </p:nvSpPr>
        <p:spPr>
          <a:xfrm>
            <a:off x="2212316" y="3857872"/>
            <a:ext cx="4278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= 10</a:t>
            </a:r>
            <a:r>
              <a:rPr lang="en-US" sz="1800" baseline="30000" dirty="0">
                <a:latin typeface="Courier" pitchFamily="2" charset="0"/>
              </a:rPr>
              <a:t> </a:t>
            </a:r>
            <a:r>
              <a:rPr lang="en-US" sz="1800" dirty="0">
                <a:latin typeface="Courier" pitchFamily="2" charset="0"/>
              </a:rPr>
              <a:t>   + 9 </a:t>
            </a:r>
            <a:r>
              <a:rPr lang="en-US" sz="1800" baseline="30000" dirty="0">
                <a:latin typeface="Courier" pitchFamily="2" charset="0"/>
              </a:rPr>
              <a:t> </a:t>
            </a:r>
            <a:r>
              <a:rPr lang="en-US" sz="1800" dirty="0">
                <a:latin typeface="Courier" pitchFamily="2" charset="0"/>
              </a:rPr>
              <a:t>   . 0.7  </a:t>
            </a:r>
            <a:r>
              <a:rPr lang="en-US" sz="1800" baseline="30000" dirty="0">
                <a:latin typeface="Courier" pitchFamily="2" charset="0"/>
              </a:rPr>
              <a:t>  </a:t>
            </a:r>
            <a:r>
              <a:rPr lang="en-US" sz="1800" dirty="0">
                <a:latin typeface="Courier" pitchFamily="2" charset="0"/>
              </a:rPr>
              <a:t>+ 0.05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56F049-5FE9-C947-8E45-15C5B9F10141}"/>
              </a:ext>
            </a:extLst>
          </p:cNvPr>
          <p:cNvSpPr txBox="1"/>
          <p:nvPr/>
        </p:nvSpPr>
        <p:spPr>
          <a:xfrm>
            <a:off x="2212316" y="4296074"/>
            <a:ext cx="3127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= 19      </a:t>
            </a:r>
            <a:r>
              <a:rPr lang="en-US" sz="1800" baseline="30000" dirty="0">
                <a:latin typeface="Courier" pitchFamily="2" charset="0"/>
              </a:rPr>
              <a:t> </a:t>
            </a:r>
            <a:r>
              <a:rPr lang="en-US" sz="1800" dirty="0">
                <a:latin typeface="Courier" pitchFamily="2" charset="0"/>
              </a:rPr>
              <a:t> </a:t>
            </a:r>
            <a:r>
              <a:rPr lang="en-US" sz="1800" baseline="30000" dirty="0">
                <a:latin typeface="Courier" pitchFamily="2" charset="0"/>
              </a:rPr>
              <a:t> </a:t>
            </a:r>
            <a:r>
              <a:rPr lang="en-US" sz="1800" dirty="0">
                <a:latin typeface="Courier" pitchFamily="2" charset="0"/>
              </a:rPr>
              <a:t>   . 0.75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251509-D625-A741-8E82-7B82C378A3CB}"/>
              </a:ext>
            </a:extLst>
          </p:cNvPr>
          <p:cNvSpPr txBox="1"/>
          <p:nvPr/>
        </p:nvSpPr>
        <p:spPr>
          <a:xfrm>
            <a:off x="2212315" y="4705960"/>
            <a:ext cx="1335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= 19.75</a:t>
            </a:r>
            <a:r>
              <a:rPr lang="en-US" sz="1800" baseline="-25000" dirty="0">
                <a:latin typeface="Courier" pitchFamily="2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95386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8833D-EBC3-5F4D-955D-7842E41A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7709" y="93216"/>
            <a:ext cx="4944300" cy="645300"/>
          </a:xfrm>
        </p:spPr>
        <p:txBody>
          <a:bodyPr/>
          <a:lstStyle/>
          <a:p>
            <a:r>
              <a:rPr lang="en-US" dirty="0"/>
              <a:t>Fixed Point Binary Representation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844E5-33C2-5143-B850-59CA311D6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9771" y="772933"/>
            <a:ext cx="7160145" cy="1437789"/>
          </a:xfrm>
        </p:spPr>
        <p:txBody>
          <a:bodyPr/>
          <a:lstStyle/>
          <a:p>
            <a:r>
              <a:rPr lang="en-US" sz="1800" dirty="0"/>
              <a:t>Decimal to Binary Conversion</a:t>
            </a:r>
          </a:p>
          <a:p>
            <a:pPr lvl="1"/>
            <a:r>
              <a:rPr lang="en-US" sz="1800" dirty="0"/>
              <a:t>6-bit fixed point, with 3 bits to the right of the binary point.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B9904-48BC-D946-850C-E9488715EE4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4A26ED-7D89-5D45-B38E-A3060C67F5DB}"/>
              </a:ext>
            </a:extLst>
          </p:cNvPr>
          <p:cNvSpPr txBox="1"/>
          <p:nvPr/>
        </p:nvSpPr>
        <p:spPr>
          <a:xfrm>
            <a:off x="1345740" y="1675911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5.375</a:t>
            </a:r>
            <a:r>
              <a:rPr lang="en-US" sz="1800" baseline="-25000" dirty="0">
                <a:latin typeface="Courier" pitchFamily="2" charset="0"/>
              </a:rPr>
              <a:t>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ECEC13-B6C8-EF4C-8A56-D1499DF25BBD}"/>
              </a:ext>
            </a:extLst>
          </p:cNvPr>
          <p:cNvSpPr txBox="1"/>
          <p:nvPr/>
        </p:nvSpPr>
        <p:spPr>
          <a:xfrm>
            <a:off x="807449" y="2167016"/>
            <a:ext cx="6260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= _*2</a:t>
            </a:r>
            <a:r>
              <a:rPr lang="en-US" sz="1800" baseline="30000" dirty="0">
                <a:latin typeface="Courier" pitchFamily="2" charset="0"/>
              </a:rPr>
              <a:t>2</a:t>
            </a:r>
            <a:r>
              <a:rPr lang="en-US" sz="1800" dirty="0">
                <a:latin typeface="Courier" pitchFamily="2" charset="0"/>
              </a:rPr>
              <a:t> + _*2</a:t>
            </a:r>
            <a:r>
              <a:rPr lang="en-US" sz="1800" baseline="30000" dirty="0">
                <a:latin typeface="Courier" pitchFamily="2" charset="0"/>
              </a:rPr>
              <a:t>1</a:t>
            </a:r>
            <a:r>
              <a:rPr lang="en-US" sz="1800" dirty="0">
                <a:latin typeface="Courier" pitchFamily="2" charset="0"/>
              </a:rPr>
              <a:t> + _*2</a:t>
            </a:r>
            <a:r>
              <a:rPr lang="en-US" sz="1800" baseline="30000" dirty="0">
                <a:latin typeface="Courier" pitchFamily="2" charset="0"/>
              </a:rPr>
              <a:t>0</a:t>
            </a:r>
            <a:r>
              <a:rPr lang="en-US" sz="1800" dirty="0">
                <a:latin typeface="Courier" pitchFamily="2" charset="0"/>
              </a:rPr>
              <a:t> . _*2</a:t>
            </a:r>
            <a:r>
              <a:rPr lang="en-US" sz="1800" baseline="30000" dirty="0">
                <a:latin typeface="Courier" pitchFamily="2" charset="0"/>
              </a:rPr>
              <a:t>-1</a:t>
            </a:r>
            <a:r>
              <a:rPr lang="en-US" sz="1800" dirty="0">
                <a:latin typeface="Courier" pitchFamily="2" charset="0"/>
              </a:rPr>
              <a:t>  + _*2</a:t>
            </a:r>
            <a:r>
              <a:rPr lang="en-US" sz="1800" baseline="30000" dirty="0">
                <a:latin typeface="Courier" pitchFamily="2" charset="0"/>
              </a:rPr>
              <a:t>-2</a:t>
            </a:r>
            <a:r>
              <a:rPr lang="en-US" sz="1800" dirty="0">
                <a:latin typeface="Courier" pitchFamily="2" charset="0"/>
              </a:rPr>
              <a:t>   + _*2</a:t>
            </a:r>
            <a:r>
              <a:rPr lang="en-US" sz="1800" baseline="30000" dirty="0">
                <a:latin typeface="Courier" pitchFamily="2" charset="0"/>
              </a:rPr>
              <a:t>-3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B002F1-46F1-724D-B409-1A05202EF943}"/>
              </a:ext>
            </a:extLst>
          </p:cNvPr>
          <p:cNvSpPr txBox="1"/>
          <p:nvPr/>
        </p:nvSpPr>
        <p:spPr>
          <a:xfrm>
            <a:off x="926718" y="2723079"/>
            <a:ext cx="6625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= _*4</a:t>
            </a:r>
            <a:r>
              <a:rPr lang="en-US" sz="1800" baseline="30000" dirty="0">
                <a:latin typeface="Courier" pitchFamily="2" charset="0"/>
              </a:rPr>
              <a:t> </a:t>
            </a:r>
            <a:r>
              <a:rPr lang="en-US" sz="1800" dirty="0">
                <a:latin typeface="Courier" pitchFamily="2" charset="0"/>
              </a:rPr>
              <a:t> + _*2</a:t>
            </a:r>
            <a:r>
              <a:rPr lang="en-US" sz="1800" baseline="30000" dirty="0">
                <a:latin typeface="Courier" pitchFamily="2" charset="0"/>
              </a:rPr>
              <a:t> </a:t>
            </a:r>
            <a:r>
              <a:rPr lang="en-US" sz="1800" dirty="0">
                <a:latin typeface="Courier" pitchFamily="2" charset="0"/>
              </a:rPr>
              <a:t> + _*1</a:t>
            </a:r>
            <a:r>
              <a:rPr lang="en-US" sz="1800" baseline="30000" dirty="0">
                <a:latin typeface="Courier" pitchFamily="2" charset="0"/>
              </a:rPr>
              <a:t> </a:t>
            </a:r>
            <a:r>
              <a:rPr lang="en-US" sz="1800" dirty="0">
                <a:latin typeface="Courier" pitchFamily="2" charset="0"/>
              </a:rPr>
              <a:t> . _*0.5</a:t>
            </a:r>
            <a:r>
              <a:rPr lang="en-US" sz="1800" baseline="30000" dirty="0">
                <a:latin typeface="Courier" pitchFamily="2" charset="0"/>
              </a:rPr>
              <a:t>  </a:t>
            </a:r>
            <a:r>
              <a:rPr lang="en-US" sz="1800" dirty="0">
                <a:latin typeface="Courier" pitchFamily="2" charset="0"/>
              </a:rPr>
              <a:t>+ _*0.25</a:t>
            </a:r>
            <a:r>
              <a:rPr lang="en-US" sz="1800" baseline="30000" dirty="0">
                <a:latin typeface="Courier" pitchFamily="2" charset="0"/>
              </a:rPr>
              <a:t>  </a:t>
            </a:r>
            <a:r>
              <a:rPr lang="en-US" sz="1800" dirty="0">
                <a:latin typeface="Courier" pitchFamily="2" charset="0"/>
              </a:rPr>
              <a:t>+ _*0.125</a:t>
            </a:r>
            <a:endParaRPr lang="en-US" sz="1800" baseline="30000" dirty="0">
              <a:latin typeface="Courier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3E2DF5-950D-DC44-A6D3-0D88D28E5C4C}"/>
              </a:ext>
            </a:extLst>
          </p:cNvPr>
          <p:cNvSpPr txBox="1"/>
          <p:nvPr/>
        </p:nvSpPr>
        <p:spPr>
          <a:xfrm>
            <a:off x="926718" y="3201019"/>
            <a:ext cx="6625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= </a:t>
            </a:r>
            <a:r>
              <a:rPr lang="en-US" sz="1800" b="1" u="sng" dirty="0">
                <a:latin typeface="Courier" pitchFamily="2" charset="0"/>
              </a:rPr>
              <a:t>1</a:t>
            </a:r>
            <a:r>
              <a:rPr lang="en-US" sz="1800" dirty="0">
                <a:latin typeface="Courier" pitchFamily="2" charset="0"/>
              </a:rPr>
              <a:t>*4</a:t>
            </a:r>
            <a:r>
              <a:rPr lang="en-US" sz="1800" baseline="30000" dirty="0">
                <a:latin typeface="Courier" pitchFamily="2" charset="0"/>
              </a:rPr>
              <a:t> </a:t>
            </a:r>
            <a:r>
              <a:rPr lang="en-US" sz="1800" dirty="0">
                <a:latin typeface="Courier" pitchFamily="2" charset="0"/>
              </a:rPr>
              <a:t> + </a:t>
            </a:r>
            <a:r>
              <a:rPr lang="en-US" sz="1800" b="1" u="sng" dirty="0">
                <a:latin typeface="Courier" pitchFamily="2" charset="0"/>
              </a:rPr>
              <a:t>0</a:t>
            </a:r>
            <a:r>
              <a:rPr lang="en-US" sz="1800" dirty="0">
                <a:latin typeface="Courier" pitchFamily="2" charset="0"/>
              </a:rPr>
              <a:t>*2</a:t>
            </a:r>
            <a:r>
              <a:rPr lang="en-US" sz="1800" baseline="30000" dirty="0">
                <a:latin typeface="Courier" pitchFamily="2" charset="0"/>
              </a:rPr>
              <a:t> </a:t>
            </a:r>
            <a:r>
              <a:rPr lang="en-US" sz="1800" dirty="0">
                <a:latin typeface="Courier" pitchFamily="2" charset="0"/>
              </a:rPr>
              <a:t> + </a:t>
            </a:r>
            <a:r>
              <a:rPr lang="en-US" sz="1800" b="1" u="sng" dirty="0">
                <a:latin typeface="Courier" pitchFamily="2" charset="0"/>
              </a:rPr>
              <a:t>1</a:t>
            </a:r>
            <a:r>
              <a:rPr lang="en-US" sz="1800" dirty="0">
                <a:latin typeface="Courier" pitchFamily="2" charset="0"/>
              </a:rPr>
              <a:t>*1</a:t>
            </a:r>
            <a:r>
              <a:rPr lang="en-US" sz="1800" baseline="30000" dirty="0">
                <a:latin typeface="Courier" pitchFamily="2" charset="0"/>
              </a:rPr>
              <a:t> </a:t>
            </a:r>
            <a:r>
              <a:rPr lang="en-US" sz="1800" dirty="0">
                <a:latin typeface="Courier" pitchFamily="2" charset="0"/>
              </a:rPr>
              <a:t> . _*0.5</a:t>
            </a:r>
            <a:r>
              <a:rPr lang="en-US" sz="1800" baseline="30000" dirty="0">
                <a:latin typeface="Courier" pitchFamily="2" charset="0"/>
              </a:rPr>
              <a:t>  </a:t>
            </a:r>
            <a:r>
              <a:rPr lang="en-US" sz="1800" dirty="0">
                <a:latin typeface="Courier" pitchFamily="2" charset="0"/>
              </a:rPr>
              <a:t>+ _*0.25</a:t>
            </a:r>
            <a:r>
              <a:rPr lang="en-US" sz="1800" baseline="30000" dirty="0">
                <a:latin typeface="Courier" pitchFamily="2" charset="0"/>
              </a:rPr>
              <a:t>  </a:t>
            </a:r>
            <a:r>
              <a:rPr lang="en-US" sz="1800" dirty="0">
                <a:latin typeface="Courier" pitchFamily="2" charset="0"/>
              </a:rPr>
              <a:t>+ _*0.125</a:t>
            </a:r>
            <a:endParaRPr lang="en-US" sz="1800" baseline="30000" dirty="0">
              <a:latin typeface="Courier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985CA6-08D8-AB45-B5FD-2EF63E2450BB}"/>
              </a:ext>
            </a:extLst>
          </p:cNvPr>
          <p:cNvSpPr txBox="1"/>
          <p:nvPr/>
        </p:nvSpPr>
        <p:spPr>
          <a:xfrm>
            <a:off x="926718" y="3678959"/>
            <a:ext cx="6625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= </a:t>
            </a:r>
            <a:r>
              <a:rPr lang="en-US" sz="1800" u="sng" dirty="0">
                <a:latin typeface="Courier" pitchFamily="2" charset="0"/>
              </a:rPr>
              <a:t>1</a:t>
            </a:r>
            <a:r>
              <a:rPr lang="en-US" sz="1800" dirty="0">
                <a:latin typeface="Courier" pitchFamily="2" charset="0"/>
              </a:rPr>
              <a:t>*4</a:t>
            </a:r>
            <a:r>
              <a:rPr lang="en-US" sz="1800" baseline="30000" dirty="0">
                <a:latin typeface="Courier" pitchFamily="2" charset="0"/>
              </a:rPr>
              <a:t> </a:t>
            </a:r>
            <a:r>
              <a:rPr lang="en-US" sz="1800" dirty="0">
                <a:latin typeface="Courier" pitchFamily="2" charset="0"/>
              </a:rPr>
              <a:t> + </a:t>
            </a:r>
            <a:r>
              <a:rPr lang="en-US" sz="1800" u="sng" dirty="0">
                <a:latin typeface="Courier" pitchFamily="2" charset="0"/>
              </a:rPr>
              <a:t>0</a:t>
            </a:r>
            <a:r>
              <a:rPr lang="en-US" sz="1800" dirty="0">
                <a:latin typeface="Courier" pitchFamily="2" charset="0"/>
              </a:rPr>
              <a:t>*2</a:t>
            </a:r>
            <a:r>
              <a:rPr lang="en-US" sz="1800" baseline="30000" dirty="0">
                <a:latin typeface="Courier" pitchFamily="2" charset="0"/>
              </a:rPr>
              <a:t> </a:t>
            </a:r>
            <a:r>
              <a:rPr lang="en-US" sz="1800" dirty="0">
                <a:latin typeface="Courier" pitchFamily="2" charset="0"/>
              </a:rPr>
              <a:t> + </a:t>
            </a:r>
            <a:r>
              <a:rPr lang="en-US" sz="1800" u="sng" dirty="0">
                <a:latin typeface="Courier" pitchFamily="2" charset="0"/>
              </a:rPr>
              <a:t>1</a:t>
            </a:r>
            <a:r>
              <a:rPr lang="en-US" sz="1800" dirty="0">
                <a:latin typeface="Courier" pitchFamily="2" charset="0"/>
              </a:rPr>
              <a:t>*1</a:t>
            </a:r>
            <a:r>
              <a:rPr lang="en-US" sz="1800" baseline="30000" dirty="0">
                <a:latin typeface="Courier" pitchFamily="2" charset="0"/>
              </a:rPr>
              <a:t> </a:t>
            </a:r>
            <a:r>
              <a:rPr lang="en-US" sz="1800" dirty="0">
                <a:latin typeface="Courier" pitchFamily="2" charset="0"/>
              </a:rPr>
              <a:t> . </a:t>
            </a:r>
            <a:r>
              <a:rPr lang="en-US" sz="1800" b="1" u="sng" dirty="0">
                <a:latin typeface="Courier" pitchFamily="2" charset="0"/>
              </a:rPr>
              <a:t>0</a:t>
            </a:r>
            <a:r>
              <a:rPr lang="en-US" sz="1800" dirty="0">
                <a:latin typeface="Courier" pitchFamily="2" charset="0"/>
              </a:rPr>
              <a:t>*0.5</a:t>
            </a:r>
            <a:r>
              <a:rPr lang="en-US" sz="1800" baseline="30000" dirty="0">
                <a:latin typeface="Courier" pitchFamily="2" charset="0"/>
              </a:rPr>
              <a:t>  </a:t>
            </a:r>
            <a:r>
              <a:rPr lang="en-US" sz="1800" dirty="0">
                <a:latin typeface="Courier" pitchFamily="2" charset="0"/>
              </a:rPr>
              <a:t>+ </a:t>
            </a:r>
            <a:r>
              <a:rPr lang="en-US" sz="1800" b="1" u="sng" dirty="0">
                <a:latin typeface="Courier" pitchFamily="2" charset="0"/>
              </a:rPr>
              <a:t>1</a:t>
            </a:r>
            <a:r>
              <a:rPr lang="en-US" sz="1800" dirty="0">
                <a:latin typeface="Courier" pitchFamily="2" charset="0"/>
              </a:rPr>
              <a:t>*0.25</a:t>
            </a:r>
            <a:r>
              <a:rPr lang="en-US" sz="1800" baseline="30000" dirty="0">
                <a:latin typeface="Courier" pitchFamily="2" charset="0"/>
              </a:rPr>
              <a:t>  </a:t>
            </a:r>
            <a:r>
              <a:rPr lang="en-US" sz="1800" dirty="0">
                <a:latin typeface="Courier" pitchFamily="2" charset="0"/>
              </a:rPr>
              <a:t>+ _*0.125</a:t>
            </a:r>
            <a:endParaRPr lang="en-US" sz="1800" baseline="30000" dirty="0">
              <a:latin typeface="Courier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C2C3A0-625F-CB42-9BFB-F34E3CEDC5C6}"/>
              </a:ext>
            </a:extLst>
          </p:cNvPr>
          <p:cNvSpPr txBox="1"/>
          <p:nvPr/>
        </p:nvSpPr>
        <p:spPr>
          <a:xfrm>
            <a:off x="7908270" y="3367776"/>
            <a:ext cx="10118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 0.375</a:t>
            </a:r>
          </a:p>
          <a:p>
            <a:r>
              <a:rPr lang="en-US" sz="1800" u="sng" dirty="0">
                <a:latin typeface="Courier" pitchFamily="2" charset="0"/>
              </a:rPr>
              <a:t>-0.25 </a:t>
            </a:r>
          </a:p>
          <a:p>
            <a:r>
              <a:rPr lang="en-US" sz="1800" dirty="0">
                <a:latin typeface="Courier" pitchFamily="2" charset="0"/>
              </a:rPr>
              <a:t> 0.125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313B61-DCF0-634B-88B0-A739096A58C6}"/>
              </a:ext>
            </a:extLst>
          </p:cNvPr>
          <p:cNvSpPr txBox="1"/>
          <p:nvPr/>
        </p:nvSpPr>
        <p:spPr>
          <a:xfrm>
            <a:off x="926718" y="4156899"/>
            <a:ext cx="6625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= </a:t>
            </a:r>
            <a:r>
              <a:rPr lang="en-US" sz="1800" u="sng" dirty="0">
                <a:latin typeface="Courier" pitchFamily="2" charset="0"/>
              </a:rPr>
              <a:t>1</a:t>
            </a:r>
            <a:r>
              <a:rPr lang="en-US" sz="1800" dirty="0">
                <a:latin typeface="Courier" pitchFamily="2" charset="0"/>
              </a:rPr>
              <a:t>*4</a:t>
            </a:r>
            <a:r>
              <a:rPr lang="en-US" sz="1800" baseline="30000" dirty="0">
                <a:latin typeface="Courier" pitchFamily="2" charset="0"/>
              </a:rPr>
              <a:t> </a:t>
            </a:r>
            <a:r>
              <a:rPr lang="en-US" sz="1800" dirty="0">
                <a:latin typeface="Courier" pitchFamily="2" charset="0"/>
              </a:rPr>
              <a:t> + </a:t>
            </a:r>
            <a:r>
              <a:rPr lang="en-US" sz="1800" u="sng" dirty="0">
                <a:latin typeface="Courier" pitchFamily="2" charset="0"/>
              </a:rPr>
              <a:t>0</a:t>
            </a:r>
            <a:r>
              <a:rPr lang="en-US" sz="1800" dirty="0">
                <a:latin typeface="Courier" pitchFamily="2" charset="0"/>
              </a:rPr>
              <a:t>*2</a:t>
            </a:r>
            <a:r>
              <a:rPr lang="en-US" sz="1800" baseline="30000" dirty="0">
                <a:latin typeface="Courier" pitchFamily="2" charset="0"/>
              </a:rPr>
              <a:t> </a:t>
            </a:r>
            <a:r>
              <a:rPr lang="en-US" sz="1800" dirty="0">
                <a:latin typeface="Courier" pitchFamily="2" charset="0"/>
              </a:rPr>
              <a:t> + </a:t>
            </a:r>
            <a:r>
              <a:rPr lang="en-US" sz="1800" u="sng" dirty="0">
                <a:latin typeface="Courier" pitchFamily="2" charset="0"/>
              </a:rPr>
              <a:t>1</a:t>
            </a:r>
            <a:r>
              <a:rPr lang="en-US" sz="1800" dirty="0">
                <a:latin typeface="Courier" pitchFamily="2" charset="0"/>
              </a:rPr>
              <a:t>*1</a:t>
            </a:r>
            <a:r>
              <a:rPr lang="en-US" sz="1800" baseline="30000" dirty="0">
                <a:latin typeface="Courier" pitchFamily="2" charset="0"/>
              </a:rPr>
              <a:t> </a:t>
            </a:r>
            <a:r>
              <a:rPr lang="en-US" sz="1800" dirty="0">
                <a:latin typeface="Courier" pitchFamily="2" charset="0"/>
              </a:rPr>
              <a:t> . </a:t>
            </a:r>
            <a:r>
              <a:rPr lang="en-US" sz="1800" u="sng" dirty="0">
                <a:latin typeface="Courier" pitchFamily="2" charset="0"/>
              </a:rPr>
              <a:t>0</a:t>
            </a:r>
            <a:r>
              <a:rPr lang="en-US" sz="1800" dirty="0">
                <a:latin typeface="Courier" pitchFamily="2" charset="0"/>
              </a:rPr>
              <a:t>*0.5</a:t>
            </a:r>
            <a:r>
              <a:rPr lang="en-US" sz="1800" baseline="30000" dirty="0">
                <a:latin typeface="Courier" pitchFamily="2" charset="0"/>
              </a:rPr>
              <a:t>  </a:t>
            </a:r>
            <a:r>
              <a:rPr lang="en-US" sz="1800" dirty="0">
                <a:latin typeface="Courier" pitchFamily="2" charset="0"/>
              </a:rPr>
              <a:t>+ </a:t>
            </a:r>
            <a:r>
              <a:rPr lang="en-US" sz="1800" u="sng" dirty="0">
                <a:latin typeface="Courier" pitchFamily="2" charset="0"/>
              </a:rPr>
              <a:t>1</a:t>
            </a:r>
            <a:r>
              <a:rPr lang="en-US" sz="1800" dirty="0">
                <a:latin typeface="Courier" pitchFamily="2" charset="0"/>
              </a:rPr>
              <a:t>*0.25</a:t>
            </a:r>
            <a:r>
              <a:rPr lang="en-US" sz="1800" baseline="30000" dirty="0">
                <a:latin typeface="Courier" pitchFamily="2" charset="0"/>
              </a:rPr>
              <a:t>  </a:t>
            </a:r>
            <a:r>
              <a:rPr lang="en-US" sz="1800" dirty="0">
                <a:latin typeface="Courier" pitchFamily="2" charset="0"/>
              </a:rPr>
              <a:t>+ </a:t>
            </a:r>
            <a:r>
              <a:rPr lang="en-US" sz="1800" b="1" u="sng" dirty="0">
                <a:latin typeface="Courier" pitchFamily="2" charset="0"/>
              </a:rPr>
              <a:t>1</a:t>
            </a:r>
            <a:r>
              <a:rPr lang="en-US" sz="1800" dirty="0">
                <a:latin typeface="Courier" pitchFamily="2" charset="0"/>
              </a:rPr>
              <a:t>*0.125</a:t>
            </a:r>
            <a:endParaRPr lang="en-US" sz="1800" baseline="30000" dirty="0">
              <a:latin typeface="Courier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2A89879-5170-554E-A47D-74022EAE9A04}"/>
              </a:ext>
            </a:extLst>
          </p:cNvPr>
          <p:cNvSpPr/>
          <p:nvPr/>
        </p:nvSpPr>
        <p:spPr>
          <a:xfrm>
            <a:off x="7912217" y="4171220"/>
            <a:ext cx="10599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u="sng" dirty="0">
                <a:latin typeface="Courier" pitchFamily="2" charset="0"/>
              </a:rPr>
              <a:t>-0.125 </a:t>
            </a:r>
          </a:p>
          <a:p>
            <a:r>
              <a:rPr lang="en-US" sz="1800" dirty="0">
                <a:latin typeface="Courier" pitchFamily="2" charset="0"/>
              </a:rPr>
              <a:t> 0.0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F777FD-8DFA-2D42-8529-C520D2385AEE}"/>
              </a:ext>
            </a:extLst>
          </p:cNvPr>
          <p:cNvSpPr txBox="1"/>
          <p:nvPr/>
        </p:nvSpPr>
        <p:spPr>
          <a:xfrm>
            <a:off x="926718" y="4634839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= 101.011</a:t>
            </a:r>
            <a:r>
              <a:rPr lang="en-US" sz="1800" baseline="-25000" dirty="0">
                <a:latin typeface="Courier" pitchFamily="2" charset="0"/>
              </a:rPr>
              <a:t>2XP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D3296D-9B97-8049-BFA9-C1222E9BE79A}"/>
              </a:ext>
            </a:extLst>
          </p:cNvPr>
          <p:cNvSpPr/>
          <p:nvPr/>
        </p:nvSpPr>
        <p:spPr>
          <a:xfrm>
            <a:off x="1196177" y="3202109"/>
            <a:ext cx="2491239" cy="352964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8677C55-C3C1-2D4E-A813-A37B241162ED}"/>
              </a:ext>
            </a:extLst>
          </p:cNvPr>
          <p:cNvGrpSpPr/>
          <p:nvPr/>
        </p:nvGrpSpPr>
        <p:grpSpPr>
          <a:xfrm>
            <a:off x="-29901" y="2529959"/>
            <a:ext cx="1226078" cy="671060"/>
            <a:chOff x="5070274" y="2687720"/>
            <a:chExt cx="1226078" cy="67106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F15AB15-ED37-D14E-8F5D-E4DB0F5B6BD4}"/>
                </a:ext>
              </a:extLst>
            </p:cNvPr>
            <p:cNvSpPr txBox="1"/>
            <p:nvPr/>
          </p:nvSpPr>
          <p:spPr>
            <a:xfrm>
              <a:off x="5070274" y="2687720"/>
              <a:ext cx="8306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/>
                <a:t>Unsigned</a:t>
              </a:r>
            </a:p>
            <a:p>
              <a:r>
                <a:rPr lang="en-US" sz="1200" i="1" dirty="0"/>
                <a:t>Binary</a:t>
              </a:r>
              <a:endParaRPr lang="en-US" sz="1200" dirty="0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55A2C20A-44C5-5043-B4FE-849F98797335}"/>
                </a:ext>
              </a:extLst>
            </p:cNvPr>
            <p:cNvCxnSpPr>
              <a:cxnSpLocks/>
            </p:cNvCxnSpPr>
            <p:nvPr/>
          </p:nvCxnSpPr>
          <p:spPr>
            <a:xfrm>
              <a:off x="5841317" y="3065506"/>
              <a:ext cx="455035" cy="293274"/>
            </a:xfrm>
            <a:prstGeom prst="straightConnector1">
              <a:avLst/>
            </a:prstGeom>
            <a:ln w="254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BF37D3B9-D452-0040-9508-6FB80CFC8B4E}"/>
              </a:ext>
            </a:extLst>
          </p:cNvPr>
          <p:cNvSpPr/>
          <p:nvPr/>
        </p:nvSpPr>
        <p:spPr>
          <a:xfrm>
            <a:off x="3937473" y="3678959"/>
            <a:ext cx="2115458" cy="352964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CEDC017-F8EF-3540-A2E7-EF2869C981A1}"/>
              </a:ext>
            </a:extLst>
          </p:cNvPr>
          <p:cNvSpPr/>
          <p:nvPr/>
        </p:nvSpPr>
        <p:spPr>
          <a:xfrm>
            <a:off x="6370983" y="4159102"/>
            <a:ext cx="1210099" cy="352964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8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5" grpId="0"/>
      <p:bldP spid="16" grpId="0"/>
      <p:bldP spid="17" grpId="0"/>
      <p:bldP spid="19" grpId="0"/>
      <p:bldP spid="20" grpId="0"/>
      <p:bldP spid="14" grpId="0" animBg="1"/>
      <p:bldP spid="23" grpId="0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7FE689A-038C-1E46-9201-C9742B2F4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Precision Errors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FCF10FB-1B6E-A446-8BDE-ED0C1DA8A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0375" y="1514554"/>
            <a:ext cx="5052980" cy="1659900"/>
          </a:xfrm>
        </p:spPr>
        <p:txBody>
          <a:bodyPr/>
          <a:lstStyle/>
          <a:p>
            <a:r>
              <a:rPr lang="en-US" sz="1800" dirty="0"/>
              <a:t>Represent 2.4 using 4-bit fixed point with 2 bits to the right of the binary point.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0F4EA1-FFC5-8449-B065-8CE37A5271B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B85DF0-0310-CA4B-82A5-E1C999758C57}"/>
              </a:ext>
            </a:extLst>
          </p:cNvPr>
          <p:cNvSpPr txBox="1"/>
          <p:nvPr/>
        </p:nvSpPr>
        <p:spPr>
          <a:xfrm>
            <a:off x="2504784" y="2571750"/>
            <a:ext cx="3443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2.4</a:t>
            </a:r>
            <a:r>
              <a:rPr lang="en-US" sz="1800" baseline="-25000" dirty="0">
                <a:latin typeface="Courier" pitchFamily="2" charset="0"/>
              </a:rPr>
              <a:t>10</a:t>
            </a:r>
            <a:r>
              <a:rPr lang="en-US" sz="1800" dirty="0">
                <a:latin typeface="Courier" pitchFamily="2" charset="0"/>
              </a:rPr>
              <a:t> ≈ 10.01</a:t>
            </a:r>
            <a:r>
              <a:rPr lang="en-US" sz="1800" baseline="-25000" dirty="0">
                <a:latin typeface="Courier" pitchFamily="2" charset="0"/>
              </a:rPr>
              <a:t>2XP</a:t>
            </a:r>
            <a:r>
              <a:rPr lang="en-US" sz="1800" dirty="0">
                <a:latin typeface="Courier" pitchFamily="2" charset="0"/>
              </a:rPr>
              <a:t> = 2.25</a:t>
            </a:r>
            <a:r>
              <a:rPr lang="en-US" sz="1800" baseline="-25000" dirty="0">
                <a:latin typeface="Courier" pitchFamily="2" charset="0"/>
              </a:rPr>
              <a:t>10</a:t>
            </a:r>
            <a:r>
              <a:rPr lang="en-US" sz="1800" dirty="0">
                <a:latin typeface="Courier" pitchFamily="2" charset="0"/>
              </a:rPr>
              <a:t> </a:t>
            </a:r>
            <a:endParaRPr lang="en-US" sz="1800" baseline="-25000" dirty="0">
              <a:latin typeface="Courier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667610-405D-7242-BDF8-FF7B82B1B66D}"/>
              </a:ext>
            </a:extLst>
          </p:cNvPr>
          <p:cNvSpPr txBox="1"/>
          <p:nvPr/>
        </p:nvSpPr>
        <p:spPr>
          <a:xfrm>
            <a:off x="2504784" y="3628946"/>
            <a:ext cx="3305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2.4</a:t>
            </a:r>
            <a:r>
              <a:rPr lang="en-US" sz="1800" baseline="-25000" dirty="0">
                <a:latin typeface="Courier" pitchFamily="2" charset="0"/>
              </a:rPr>
              <a:t>10</a:t>
            </a:r>
            <a:r>
              <a:rPr lang="en-US" sz="1800" dirty="0">
                <a:latin typeface="Courier" pitchFamily="2" charset="0"/>
              </a:rPr>
              <a:t> ≈ 10.10</a:t>
            </a:r>
            <a:r>
              <a:rPr lang="en-US" sz="1800" baseline="-25000" dirty="0">
                <a:latin typeface="Courier" pitchFamily="2" charset="0"/>
              </a:rPr>
              <a:t>2XP</a:t>
            </a:r>
            <a:r>
              <a:rPr lang="en-US" sz="1800" dirty="0">
                <a:latin typeface="Courier" pitchFamily="2" charset="0"/>
              </a:rPr>
              <a:t> = 2.5</a:t>
            </a:r>
            <a:r>
              <a:rPr lang="en-US" sz="1800" baseline="-25000" dirty="0">
                <a:latin typeface="Courier" pitchFamily="2" charset="0"/>
              </a:rPr>
              <a:t>10</a:t>
            </a:r>
            <a:r>
              <a:rPr lang="en-US" sz="1800" dirty="0">
                <a:latin typeface="Courier" pitchFamily="2" charset="0"/>
              </a:rPr>
              <a:t> </a:t>
            </a:r>
            <a:endParaRPr lang="en-US" sz="1800" baseline="-25000" dirty="0">
              <a:latin typeface="Courier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38474B-080E-A04F-A4DA-2A69EE774CF1}"/>
              </a:ext>
            </a:extLst>
          </p:cNvPr>
          <p:cNvSpPr txBox="1"/>
          <p:nvPr/>
        </p:nvSpPr>
        <p:spPr>
          <a:xfrm>
            <a:off x="3859160" y="3132093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CDFE9ED-C8AE-E047-9B83-3C6456E0F484}"/>
              </a:ext>
            </a:extLst>
          </p:cNvPr>
          <p:cNvGrpSpPr/>
          <p:nvPr/>
        </p:nvGrpSpPr>
        <p:grpSpPr>
          <a:xfrm>
            <a:off x="5728998" y="2287941"/>
            <a:ext cx="3017438" cy="738664"/>
            <a:chOff x="4384835" y="2687720"/>
            <a:chExt cx="3017438" cy="73866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FAE1CB8-45BE-2A40-A656-592FFCEB95CB}"/>
                </a:ext>
              </a:extLst>
            </p:cNvPr>
            <p:cNvSpPr txBox="1"/>
            <p:nvPr/>
          </p:nvSpPr>
          <p:spPr>
            <a:xfrm>
              <a:off x="5070275" y="2687720"/>
              <a:ext cx="233199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/>
                <a:t>Under Estimate </a:t>
              </a:r>
              <a:r>
                <a:rPr lang="en-US" dirty="0"/>
                <a:t>– the next </a:t>
              </a:r>
            </a:p>
            <a:p>
              <a:r>
                <a:rPr lang="en-US" dirty="0"/>
                <a:t>smaller representable number.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E51F5CB-CEAC-154E-A8AA-88B1160596E0}"/>
                </a:ext>
              </a:extLst>
            </p:cNvPr>
            <p:cNvCxnSpPr>
              <a:cxnSpLocks/>
              <a:stCxn id="14" idx="1"/>
            </p:cNvCxnSpPr>
            <p:nvPr/>
          </p:nvCxnSpPr>
          <p:spPr>
            <a:xfrm flipH="1">
              <a:off x="4384835" y="3057052"/>
              <a:ext cx="685440" cy="69018"/>
            </a:xfrm>
            <a:prstGeom prst="straightConnector1">
              <a:avLst/>
            </a:prstGeom>
            <a:ln w="254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61BE883-8875-EA4E-814D-561453DCFEC9}"/>
              </a:ext>
            </a:extLst>
          </p:cNvPr>
          <p:cNvGrpSpPr/>
          <p:nvPr/>
        </p:nvGrpSpPr>
        <p:grpSpPr>
          <a:xfrm>
            <a:off x="5307497" y="3998278"/>
            <a:ext cx="2470930" cy="1107996"/>
            <a:chOff x="3894910" y="3417152"/>
            <a:chExt cx="2470930" cy="110799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BFB5C3D-DD5B-214E-A499-170F538770A4}"/>
                </a:ext>
              </a:extLst>
            </p:cNvPr>
            <p:cNvSpPr txBox="1"/>
            <p:nvPr/>
          </p:nvSpPr>
          <p:spPr>
            <a:xfrm>
              <a:off x="4033842" y="3786484"/>
              <a:ext cx="233199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/>
                <a:t>Over Estimate </a:t>
              </a:r>
              <a:r>
                <a:rPr lang="en-US" dirty="0"/>
                <a:t>– the next larger representable number.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04FEDE8-AB86-DB4F-8343-1FDD5DD6259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94910" y="3417152"/>
              <a:ext cx="258416" cy="369332"/>
            </a:xfrm>
            <a:prstGeom prst="straightConnector1">
              <a:avLst/>
            </a:prstGeom>
            <a:ln w="254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loud 1">
            <a:extLst>
              <a:ext uri="{FF2B5EF4-FFF2-40B4-BE49-F238E27FC236}">
                <a16:creationId xmlns:a16="http://schemas.microsoft.com/office/drawing/2014/main" id="{03292B47-213A-CE4A-AA55-F4FB25C078E7}"/>
              </a:ext>
            </a:extLst>
          </p:cNvPr>
          <p:cNvSpPr/>
          <p:nvPr/>
        </p:nvSpPr>
        <p:spPr>
          <a:xfrm>
            <a:off x="6531396" y="1249138"/>
            <a:ext cx="2467000" cy="937471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 close as possible without going over.</a:t>
            </a:r>
          </a:p>
        </p:txBody>
      </p:sp>
    </p:spTree>
    <p:extLst>
      <p:ext uri="{BB962C8B-B14F-4D97-AF65-F5344CB8AC3E}">
        <p14:creationId xmlns:p14="http://schemas.microsoft.com/office/powerpoint/2010/main" val="245355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8078F-2671-894C-900A-C60347830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Rounding Modes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7C77D9-F020-5A4F-A843-1D68814E9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5183" y="1313377"/>
            <a:ext cx="6433911" cy="1659900"/>
          </a:xfrm>
        </p:spPr>
        <p:txBody>
          <a:bodyPr/>
          <a:lstStyle/>
          <a:p>
            <a:r>
              <a:rPr lang="en-US" sz="1800" dirty="0"/>
              <a:t>When there is a precision error in representing a value, rounding is used to determine its representation.  </a:t>
            </a:r>
          </a:p>
          <a:p>
            <a:r>
              <a:rPr lang="en-US" sz="1800" dirty="0"/>
              <a:t>There are different </a:t>
            </a:r>
            <a:r>
              <a:rPr lang="en-US" sz="1800" b="1" i="1" dirty="0"/>
              <a:t>rounding modes</a:t>
            </a:r>
            <a:r>
              <a:rPr lang="en-US" sz="1800" i="1" dirty="0"/>
              <a:t> </a:t>
            </a:r>
            <a:r>
              <a:rPr lang="en-US" sz="1800" dirty="0"/>
              <a:t>and each will use either the </a:t>
            </a:r>
            <a:r>
              <a:rPr lang="en-US" sz="1800" b="1" i="1" dirty="0"/>
              <a:t>over estimate</a:t>
            </a:r>
            <a:r>
              <a:rPr lang="en-US" sz="1800" b="1" dirty="0"/>
              <a:t> </a:t>
            </a:r>
            <a:r>
              <a:rPr lang="en-US" sz="1800" dirty="0"/>
              <a:t>or the </a:t>
            </a:r>
            <a:r>
              <a:rPr lang="en-US" sz="1800" b="1" i="1" dirty="0"/>
              <a:t>under estimate</a:t>
            </a:r>
            <a:r>
              <a:rPr lang="en-US" sz="1800" dirty="0"/>
              <a:t>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C60F0-9118-0D4C-8F9F-BD08A2A4437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3FC499-A470-524D-BA9E-CC91DD8FEBBA}"/>
              </a:ext>
            </a:extLst>
          </p:cNvPr>
          <p:cNvSpPr txBox="1"/>
          <p:nvPr/>
        </p:nvSpPr>
        <p:spPr>
          <a:xfrm>
            <a:off x="1368087" y="4657129"/>
            <a:ext cx="5487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More to this: Take MATH/COMP 241 – Computational Mathematics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16F036-9D8B-C046-8608-CBA439640F4D}"/>
              </a:ext>
            </a:extLst>
          </p:cNvPr>
          <p:cNvSpPr/>
          <p:nvPr/>
        </p:nvSpPr>
        <p:spPr>
          <a:xfrm>
            <a:off x="382555" y="4215963"/>
            <a:ext cx="7016621" cy="357188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18E6EC-44E5-AF4E-9151-310CD6F3E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930" y="2859096"/>
            <a:ext cx="6771077" cy="165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01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3151B-B141-AB46-B37F-6CC5E883B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591" y="618902"/>
            <a:ext cx="5763392" cy="645300"/>
          </a:xfrm>
        </p:spPr>
        <p:txBody>
          <a:bodyPr/>
          <a:lstStyle/>
          <a:p>
            <a:r>
              <a:rPr lang="en-US" dirty="0"/>
              <a:t>A 14-bit Floating Point Representation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A2A0B8-798C-8642-82D8-F8EDDBE57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1438" y="2835779"/>
            <a:ext cx="6197420" cy="1338055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sz="1600" b="1" dirty="0"/>
              <a:t>Sign: </a:t>
            </a:r>
            <a:r>
              <a:rPr lang="en-US" sz="1600" dirty="0"/>
              <a:t>0 - Positive, 1 - Negative</a:t>
            </a:r>
            <a:endParaRPr lang="en-US" sz="1200" dirty="0"/>
          </a:p>
          <a:p>
            <a:pPr marL="596900" lvl="1" indent="0">
              <a:lnSpc>
                <a:spcPct val="90000"/>
              </a:lnSpc>
              <a:buNone/>
            </a:pPr>
            <a:endParaRPr lang="en-US" sz="1200" b="1" dirty="0"/>
          </a:p>
          <a:p>
            <a:pPr lvl="1">
              <a:lnSpc>
                <a:spcPct val="90000"/>
              </a:lnSpc>
            </a:pPr>
            <a:r>
              <a:rPr lang="en-US" sz="1600" b="1" dirty="0"/>
              <a:t>Exponent: </a:t>
            </a:r>
            <a:r>
              <a:rPr lang="en-US" sz="1600" dirty="0"/>
              <a:t>Two’s Complement Representation</a:t>
            </a:r>
          </a:p>
          <a:p>
            <a:pPr marL="1511300" lvl="3" indent="0">
              <a:lnSpc>
                <a:spcPct val="90000"/>
              </a:lnSpc>
              <a:buNone/>
            </a:pPr>
            <a:endParaRPr lang="en-US" sz="1200" dirty="0"/>
          </a:p>
          <a:p>
            <a:pPr lvl="1">
              <a:lnSpc>
                <a:spcPct val="90000"/>
              </a:lnSpc>
            </a:pPr>
            <a:r>
              <a:rPr lang="en-US" sz="1600" b="1" dirty="0"/>
              <a:t>Significand:</a:t>
            </a:r>
            <a:r>
              <a:rPr lang="en-US" sz="1600" dirty="0"/>
              <a:t> The bits of the number </a:t>
            </a:r>
            <a:r>
              <a:rPr lang="en-US" sz="1600" i="1" u="sng" dirty="0"/>
              <a:t>in normalized form</a:t>
            </a:r>
            <a:r>
              <a:rPr lang="en-US" sz="1600" dirty="0"/>
              <a:t>.</a:t>
            </a:r>
          </a:p>
          <a:p>
            <a:endParaRPr lang="en-US" sz="105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4DCA7C-BE8B-AD42-B2C9-DA8F2D3A0FE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pic>
        <p:nvPicPr>
          <p:cNvPr id="5" name="Picture 4" descr="Fig. 02.02.jpg                                                 0006F047Macintosh HD                   BA80E318:">
            <a:extLst>
              <a:ext uri="{FF2B5EF4-FFF2-40B4-BE49-F238E27FC236}">
                <a16:creationId xmlns:a16="http://schemas.microsoft.com/office/drawing/2014/main" id="{FDC3147D-E73A-594A-8C82-C8F86EA04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97110" y="1578199"/>
            <a:ext cx="6466078" cy="889946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5085FB8-09C8-AF47-A32F-13C2EB9B0D1D}"/>
                  </a:ext>
                </a:extLst>
              </p:cNvPr>
              <p:cNvSpPr txBox="1"/>
              <p:nvPr/>
            </p:nvSpPr>
            <p:spPr>
              <a:xfrm>
                <a:off x="1438538" y="4362445"/>
                <a:ext cx="6583219" cy="4448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(−1)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𝑆𝑖𝑔𝑛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𝐸𝑥𝑝𝑜𝑛𝑒𝑛𝑡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⋅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𝑆𝑖𝑔𝑛𝑖𝑓𝑖𝑐𝑎𝑛𝑑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5085FB8-09C8-AF47-A32F-13C2EB9B0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538" y="4362445"/>
                <a:ext cx="6583219" cy="444802"/>
              </a:xfrm>
              <a:prstGeom prst="rect">
                <a:avLst/>
              </a:prstGeom>
              <a:blipFill>
                <a:blip r:embed="rId4"/>
                <a:stretch>
                  <a:fillRect t="-2857" r="-193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347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E7470-87EA-3046-A1AB-3FAE6DC8D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572" y="28770"/>
            <a:ext cx="4944300" cy="645300"/>
          </a:xfrm>
        </p:spPr>
        <p:txBody>
          <a:bodyPr/>
          <a:lstStyle/>
          <a:p>
            <a:r>
              <a:rPr lang="en-US" dirty="0"/>
              <a:t>Fixed Point Values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20F8F6-387A-384D-A5B1-EE71C585B6E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2389BA2-5C23-7C42-A933-8FA44EF1ED3A}"/>
              </a:ext>
            </a:extLst>
          </p:cNvPr>
          <p:cNvGrpSpPr/>
          <p:nvPr/>
        </p:nvGrpSpPr>
        <p:grpSpPr>
          <a:xfrm>
            <a:off x="7318" y="2748186"/>
            <a:ext cx="2144356" cy="2152457"/>
            <a:chOff x="2841908" y="1259076"/>
            <a:chExt cx="2144356" cy="215245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50E79EF-0A02-CE4E-A8A9-81DDFCA5F306}"/>
                </a:ext>
              </a:extLst>
            </p:cNvPr>
            <p:cNvSpPr txBox="1"/>
            <p:nvPr/>
          </p:nvSpPr>
          <p:spPr>
            <a:xfrm>
              <a:off x="2841908" y="2088094"/>
              <a:ext cx="214435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Segoe Print" panose="02000800000000000000" pitchFamily="2" charset="0"/>
                </a:rPr>
                <a:t>What is the base 10 value of this unsigned Fixed Point binary number?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DBA8D8A-0A8D-4846-9FE5-630BFC3D3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89490" y="1259076"/>
              <a:ext cx="649191" cy="682714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471CC56-FC97-A14C-953E-0A3187AB5CC9}"/>
              </a:ext>
            </a:extLst>
          </p:cNvPr>
          <p:cNvSpPr txBox="1"/>
          <p:nvPr/>
        </p:nvSpPr>
        <p:spPr>
          <a:xfrm>
            <a:off x="2991366" y="964191"/>
            <a:ext cx="5660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= </a:t>
            </a:r>
            <a:r>
              <a:rPr lang="en-US" sz="1800" b="1" dirty="0">
                <a:latin typeface="Courier" pitchFamily="2" charset="0"/>
              </a:rPr>
              <a:t>2</a:t>
            </a:r>
            <a:r>
              <a:rPr lang="en-US" sz="1800" dirty="0">
                <a:latin typeface="Courier" pitchFamily="2" charset="0"/>
              </a:rPr>
              <a:t>*10</a:t>
            </a:r>
            <a:r>
              <a:rPr lang="en-US" sz="1800" baseline="30000" dirty="0">
                <a:latin typeface="Courier" pitchFamily="2" charset="0"/>
              </a:rPr>
              <a:t>2</a:t>
            </a:r>
            <a:r>
              <a:rPr lang="en-US" sz="1800" dirty="0">
                <a:latin typeface="Courier" pitchFamily="2" charset="0"/>
              </a:rPr>
              <a:t> + </a:t>
            </a:r>
            <a:r>
              <a:rPr lang="en-US" sz="1800" b="1" dirty="0">
                <a:latin typeface="Courier" pitchFamily="2" charset="0"/>
              </a:rPr>
              <a:t>1</a:t>
            </a:r>
            <a:r>
              <a:rPr lang="en-US" sz="1800" dirty="0">
                <a:latin typeface="Courier" pitchFamily="2" charset="0"/>
              </a:rPr>
              <a:t>*10</a:t>
            </a:r>
            <a:r>
              <a:rPr lang="en-US" sz="1800" baseline="30000" dirty="0">
                <a:latin typeface="Courier" pitchFamily="2" charset="0"/>
              </a:rPr>
              <a:t>1</a:t>
            </a:r>
            <a:r>
              <a:rPr lang="en-US" sz="1800" dirty="0">
                <a:latin typeface="Courier" pitchFamily="2" charset="0"/>
              </a:rPr>
              <a:t> + </a:t>
            </a:r>
            <a:r>
              <a:rPr lang="en-US" sz="1800" b="1" dirty="0">
                <a:latin typeface="Courier" pitchFamily="2" charset="0"/>
              </a:rPr>
              <a:t>9</a:t>
            </a:r>
            <a:r>
              <a:rPr lang="en-US" sz="1800" dirty="0">
                <a:latin typeface="Courier" pitchFamily="2" charset="0"/>
              </a:rPr>
              <a:t>*10</a:t>
            </a:r>
            <a:r>
              <a:rPr lang="en-US" sz="1800" baseline="30000" dirty="0">
                <a:latin typeface="Courier" pitchFamily="2" charset="0"/>
              </a:rPr>
              <a:t>0</a:t>
            </a:r>
            <a:r>
              <a:rPr lang="en-US" sz="1800" dirty="0">
                <a:latin typeface="Courier" pitchFamily="2" charset="0"/>
              </a:rPr>
              <a:t> . </a:t>
            </a:r>
            <a:r>
              <a:rPr lang="en-US" sz="1800" b="1" dirty="0">
                <a:latin typeface="Courier" pitchFamily="2" charset="0"/>
              </a:rPr>
              <a:t>7</a:t>
            </a:r>
            <a:r>
              <a:rPr lang="en-US" sz="1800" dirty="0">
                <a:latin typeface="Courier" pitchFamily="2" charset="0"/>
              </a:rPr>
              <a:t>*10</a:t>
            </a:r>
            <a:r>
              <a:rPr lang="en-US" sz="1800" baseline="30000" dirty="0">
                <a:latin typeface="Courier" pitchFamily="2" charset="0"/>
              </a:rPr>
              <a:t>-1</a:t>
            </a:r>
            <a:r>
              <a:rPr lang="en-US" sz="1800" dirty="0">
                <a:latin typeface="Courier" pitchFamily="2" charset="0"/>
              </a:rPr>
              <a:t>  + </a:t>
            </a:r>
            <a:r>
              <a:rPr lang="en-US" sz="1800" b="1" dirty="0">
                <a:latin typeface="Courier" pitchFamily="2" charset="0"/>
              </a:rPr>
              <a:t>5</a:t>
            </a:r>
            <a:r>
              <a:rPr lang="en-US" sz="1800" dirty="0">
                <a:latin typeface="Courier" pitchFamily="2" charset="0"/>
              </a:rPr>
              <a:t>*10</a:t>
            </a:r>
            <a:r>
              <a:rPr lang="en-US" sz="1800" baseline="30000" dirty="0">
                <a:latin typeface="Courier" pitchFamily="2" charset="0"/>
              </a:rPr>
              <a:t>-2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E144AD-4CF6-AD40-AE7E-AAC178977A04}"/>
              </a:ext>
            </a:extLst>
          </p:cNvPr>
          <p:cNvSpPr txBox="1"/>
          <p:nvPr/>
        </p:nvSpPr>
        <p:spPr>
          <a:xfrm>
            <a:off x="2991366" y="1400897"/>
            <a:ext cx="5888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= </a:t>
            </a:r>
            <a:r>
              <a:rPr lang="en-US" sz="1800" b="1" dirty="0">
                <a:latin typeface="Courier" pitchFamily="2" charset="0"/>
              </a:rPr>
              <a:t>2</a:t>
            </a:r>
            <a:r>
              <a:rPr lang="en-US" sz="1800" dirty="0">
                <a:latin typeface="Courier" pitchFamily="2" charset="0"/>
              </a:rPr>
              <a:t>*100</a:t>
            </a:r>
            <a:r>
              <a:rPr lang="en-US" sz="1800" baseline="30000" dirty="0">
                <a:latin typeface="Courier" pitchFamily="2" charset="0"/>
              </a:rPr>
              <a:t> </a:t>
            </a:r>
            <a:r>
              <a:rPr lang="en-US" sz="1800" dirty="0">
                <a:latin typeface="Courier" pitchFamily="2" charset="0"/>
              </a:rPr>
              <a:t>+ </a:t>
            </a:r>
            <a:r>
              <a:rPr lang="en-US" sz="1800" b="1" dirty="0">
                <a:latin typeface="Courier" pitchFamily="2" charset="0"/>
              </a:rPr>
              <a:t>1</a:t>
            </a:r>
            <a:r>
              <a:rPr lang="en-US" sz="1800" dirty="0">
                <a:latin typeface="Courier" pitchFamily="2" charset="0"/>
              </a:rPr>
              <a:t>*10</a:t>
            </a:r>
            <a:r>
              <a:rPr lang="en-US" sz="1800" baseline="30000" dirty="0">
                <a:latin typeface="Courier" pitchFamily="2" charset="0"/>
              </a:rPr>
              <a:t> </a:t>
            </a:r>
            <a:r>
              <a:rPr lang="en-US" sz="1800" dirty="0">
                <a:latin typeface="Courier" pitchFamily="2" charset="0"/>
              </a:rPr>
              <a:t> + </a:t>
            </a:r>
            <a:r>
              <a:rPr lang="en-US" sz="1800" b="1" dirty="0">
                <a:latin typeface="Courier" pitchFamily="2" charset="0"/>
              </a:rPr>
              <a:t>9</a:t>
            </a:r>
            <a:r>
              <a:rPr lang="en-US" sz="1800" dirty="0">
                <a:latin typeface="Courier" pitchFamily="2" charset="0"/>
              </a:rPr>
              <a:t>*1</a:t>
            </a:r>
            <a:r>
              <a:rPr lang="en-US" sz="1800" baseline="30000" dirty="0">
                <a:latin typeface="Courier" pitchFamily="2" charset="0"/>
              </a:rPr>
              <a:t> </a:t>
            </a:r>
            <a:r>
              <a:rPr lang="en-US" sz="1800" dirty="0">
                <a:latin typeface="Courier" pitchFamily="2" charset="0"/>
              </a:rPr>
              <a:t>  . </a:t>
            </a:r>
            <a:r>
              <a:rPr lang="en-US" sz="1800" b="1" dirty="0">
                <a:latin typeface="Courier" pitchFamily="2" charset="0"/>
              </a:rPr>
              <a:t>7</a:t>
            </a:r>
            <a:r>
              <a:rPr lang="en-US" sz="1800" dirty="0">
                <a:latin typeface="Courier" pitchFamily="2" charset="0"/>
              </a:rPr>
              <a:t>*1/10</a:t>
            </a:r>
            <a:r>
              <a:rPr lang="en-US" sz="1800" baseline="30000" dirty="0">
                <a:latin typeface="Courier" pitchFamily="2" charset="0"/>
              </a:rPr>
              <a:t>  </a:t>
            </a:r>
            <a:r>
              <a:rPr lang="en-US" sz="1800" dirty="0">
                <a:latin typeface="Courier" pitchFamily="2" charset="0"/>
              </a:rPr>
              <a:t>+ </a:t>
            </a:r>
            <a:r>
              <a:rPr lang="en-US" sz="1800" b="1" dirty="0">
                <a:latin typeface="Courier" pitchFamily="2" charset="0"/>
              </a:rPr>
              <a:t>5</a:t>
            </a:r>
            <a:r>
              <a:rPr lang="en-US" sz="1800" dirty="0">
                <a:latin typeface="Courier" pitchFamily="2" charset="0"/>
              </a:rPr>
              <a:t>*1/100</a:t>
            </a:r>
            <a:endParaRPr lang="en-US" sz="1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4B4D75-1605-204A-A184-4BF531DE4FA8}"/>
              </a:ext>
            </a:extLst>
          </p:cNvPr>
          <p:cNvSpPr txBox="1"/>
          <p:nvPr/>
        </p:nvSpPr>
        <p:spPr>
          <a:xfrm>
            <a:off x="1788128" y="964191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" pitchFamily="2" charset="0"/>
              </a:rPr>
              <a:t>219.75</a:t>
            </a:r>
            <a:r>
              <a:rPr lang="en-US" sz="1800" b="1" baseline="-25000" dirty="0">
                <a:latin typeface="Courier" pitchFamily="2" charset="0"/>
              </a:rPr>
              <a:t>10</a:t>
            </a:r>
            <a:endParaRPr lang="en-US" sz="1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5710E7-9835-4D4E-8438-076EE30CAE12}"/>
              </a:ext>
            </a:extLst>
          </p:cNvPr>
          <p:cNvSpPr txBox="1"/>
          <p:nvPr/>
        </p:nvSpPr>
        <p:spPr>
          <a:xfrm>
            <a:off x="2991366" y="1837603"/>
            <a:ext cx="5750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= </a:t>
            </a:r>
            <a:r>
              <a:rPr lang="en-US" sz="1800" b="1" dirty="0">
                <a:latin typeface="Courier" pitchFamily="2" charset="0"/>
              </a:rPr>
              <a:t>2</a:t>
            </a:r>
            <a:r>
              <a:rPr lang="en-US" sz="1800" dirty="0">
                <a:latin typeface="Courier" pitchFamily="2" charset="0"/>
              </a:rPr>
              <a:t>*100</a:t>
            </a:r>
            <a:r>
              <a:rPr lang="en-US" sz="1800" baseline="30000" dirty="0">
                <a:latin typeface="Courier" pitchFamily="2" charset="0"/>
              </a:rPr>
              <a:t> </a:t>
            </a:r>
            <a:r>
              <a:rPr lang="en-US" sz="1800" dirty="0">
                <a:latin typeface="Courier" pitchFamily="2" charset="0"/>
              </a:rPr>
              <a:t>+ </a:t>
            </a:r>
            <a:r>
              <a:rPr lang="en-US" sz="1800" b="1" dirty="0">
                <a:latin typeface="Courier" pitchFamily="2" charset="0"/>
              </a:rPr>
              <a:t>1</a:t>
            </a:r>
            <a:r>
              <a:rPr lang="en-US" sz="1800" dirty="0">
                <a:latin typeface="Courier" pitchFamily="2" charset="0"/>
              </a:rPr>
              <a:t>*10</a:t>
            </a:r>
            <a:r>
              <a:rPr lang="en-US" sz="1800" baseline="30000" dirty="0">
                <a:latin typeface="Courier" pitchFamily="2" charset="0"/>
              </a:rPr>
              <a:t> </a:t>
            </a:r>
            <a:r>
              <a:rPr lang="en-US" sz="1800" dirty="0">
                <a:latin typeface="Courier" pitchFamily="2" charset="0"/>
              </a:rPr>
              <a:t> + </a:t>
            </a:r>
            <a:r>
              <a:rPr lang="en-US" sz="1800" b="1" dirty="0">
                <a:latin typeface="Courier" pitchFamily="2" charset="0"/>
              </a:rPr>
              <a:t>9</a:t>
            </a:r>
            <a:r>
              <a:rPr lang="en-US" sz="1800" dirty="0">
                <a:latin typeface="Courier" pitchFamily="2" charset="0"/>
              </a:rPr>
              <a:t>*1</a:t>
            </a:r>
            <a:r>
              <a:rPr lang="en-US" sz="1800" baseline="30000" dirty="0">
                <a:latin typeface="Courier" pitchFamily="2" charset="0"/>
              </a:rPr>
              <a:t> </a:t>
            </a:r>
            <a:r>
              <a:rPr lang="en-US" sz="1800" dirty="0">
                <a:latin typeface="Courier" pitchFamily="2" charset="0"/>
              </a:rPr>
              <a:t>  . </a:t>
            </a:r>
            <a:r>
              <a:rPr lang="en-US" sz="1800" b="1" dirty="0">
                <a:latin typeface="Courier" pitchFamily="2" charset="0"/>
              </a:rPr>
              <a:t>7</a:t>
            </a:r>
            <a:r>
              <a:rPr lang="en-US" sz="1800" dirty="0">
                <a:latin typeface="Courier" pitchFamily="2" charset="0"/>
              </a:rPr>
              <a:t>*0.1 </a:t>
            </a:r>
            <a:r>
              <a:rPr lang="en-US" sz="1800" baseline="30000" dirty="0">
                <a:latin typeface="Courier" pitchFamily="2" charset="0"/>
              </a:rPr>
              <a:t>  </a:t>
            </a:r>
            <a:r>
              <a:rPr lang="en-US" sz="1800" dirty="0">
                <a:latin typeface="Courier" pitchFamily="2" charset="0"/>
              </a:rPr>
              <a:t>+ </a:t>
            </a:r>
            <a:r>
              <a:rPr lang="en-US" sz="1800" b="1" dirty="0">
                <a:latin typeface="Courier" pitchFamily="2" charset="0"/>
              </a:rPr>
              <a:t>5</a:t>
            </a:r>
            <a:r>
              <a:rPr lang="en-US" sz="1800" dirty="0">
                <a:latin typeface="Courier" pitchFamily="2" charset="0"/>
              </a:rPr>
              <a:t>*0.01</a:t>
            </a:r>
            <a:endParaRPr lang="en-US" sz="1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EF45EF-EBA8-E04A-B678-49DC74EDB9A6}"/>
              </a:ext>
            </a:extLst>
          </p:cNvPr>
          <p:cNvSpPr txBox="1"/>
          <p:nvPr/>
        </p:nvSpPr>
        <p:spPr>
          <a:xfrm>
            <a:off x="2359473" y="2551418"/>
            <a:ext cx="1845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" pitchFamily="2" charset="0"/>
              </a:rPr>
              <a:t>110.101</a:t>
            </a:r>
            <a:r>
              <a:rPr lang="en-US" sz="2400" baseline="-25000" dirty="0">
                <a:latin typeface="Courier" pitchFamily="2" charset="0"/>
              </a:rPr>
              <a:t>2XP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46E28B-B78A-9B46-A703-106647375230}"/>
              </a:ext>
            </a:extLst>
          </p:cNvPr>
          <p:cNvSpPr txBox="1"/>
          <p:nvPr/>
        </p:nvSpPr>
        <p:spPr>
          <a:xfrm>
            <a:off x="1593159" y="2199302"/>
            <a:ext cx="619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Binary</a:t>
            </a:r>
          </a:p>
          <a:p>
            <a:r>
              <a:rPr lang="en-US" sz="1200" dirty="0"/>
              <a:t>Point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955691C-5F31-4D4B-AEC0-088C712F986E}"/>
              </a:ext>
            </a:extLst>
          </p:cNvPr>
          <p:cNvGrpSpPr/>
          <p:nvPr/>
        </p:nvGrpSpPr>
        <p:grpSpPr>
          <a:xfrm>
            <a:off x="6344996" y="289591"/>
            <a:ext cx="798258" cy="788080"/>
            <a:chOff x="4283756" y="910755"/>
            <a:chExt cx="798258" cy="78808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68F340C-3405-0348-AB79-E16DA4AE5B40}"/>
                </a:ext>
              </a:extLst>
            </p:cNvPr>
            <p:cNvSpPr txBox="1"/>
            <p:nvPr/>
          </p:nvSpPr>
          <p:spPr>
            <a:xfrm>
              <a:off x="4344312" y="910755"/>
              <a:ext cx="7377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/>
                <a:t>Decimal</a:t>
              </a:r>
            </a:p>
            <a:p>
              <a:r>
                <a:rPr lang="en-US" sz="1200" dirty="0"/>
                <a:t>Point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83694D3-8A96-2E4D-A0F1-9BDCA56266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83756" y="1319772"/>
              <a:ext cx="264525" cy="379063"/>
            </a:xfrm>
            <a:prstGeom prst="straightConnector1">
              <a:avLst/>
            </a:prstGeom>
            <a:ln w="254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FF71B4E-605E-E446-B9C3-49AEBB68E255}"/>
              </a:ext>
            </a:extLst>
          </p:cNvPr>
          <p:cNvSpPr txBox="1"/>
          <p:nvPr/>
        </p:nvSpPr>
        <p:spPr>
          <a:xfrm>
            <a:off x="2491030" y="3019560"/>
            <a:ext cx="6260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= 1*2</a:t>
            </a:r>
            <a:r>
              <a:rPr lang="en-US" sz="1800" baseline="30000" dirty="0">
                <a:latin typeface="Courier" pitchFamily="2" charset="0"/>
              </a:rPr>
              <a:t>2</a:t>
            </a:r>
            <a:r>
              <a:rPr lang="en-US" sz="1800" dirty="0">
                <a:latin typeface="Courier" pitchFamily="2" charset="0"/>
              </a:rPr>
              <a:t> + 1*2</a:t>
            </a:r>
            <a:r>
              <a:rPr lang="en-US" sz="1800" baseline="30000" dirty="0">
                <a:latin typeface="Courier" pitchFamily="2" charset="0"/>
              </a:rPr>
              <a:t>1</a:t>
            </a:r>
            <a:r>
              <a:rPr lang="en-US" sz="1800" dirty="0">
                <a:latin typeface="Courier" pitchFamily="2" charset="0"/>
              </a:rPr>
              <a:t> + 0*2</a:t>
            </a:r>
            <a:r>
              <a:rPr lang="en-US" sz="1800" baseline="30000" dirty="0">
                <a:latin typeface="Courier" pitchFamily="2" charset="0"/>
              </a:rPr>
              <a:t>0</a:t>
            </a:r>
            <a:r>
              <a:rPr lang="en-US" sz="1800" dirty="0">
                <a:latin typeface="Courier" pitchFamily="2" charset="0"/>
              </a:rPr>
              <a:t> . 1*2</a:t>
            </a:r>
            <a:r>
              <a:rPr lang="en-US" sz="1800" baseline="30000" dirty="0">
                <a:latin typeface="Courier" pitchFamily="2" charset="0"/>
              </a:rPr>
              <a:t>-1</a:t>
            </a:r>
            <a:r>
              <a:rPr lang="en-US" sz="1800" dirty="0">
                <a:latin typeface="Courier" pitchFamily="2" charset="0"/>
              </a:rPr>
              <a:t>  + 0*2</a:t>
            </a:r>
            <a:r>
              <a:rPr lang="en-US" sz="1800" baseline="30000" dirty="0">
                <a:latin typeface="Courier" pitchFamily="2" charset="0"/>
              </a:rPr>
              <a:t>-2</a:t>
            </a:r>
            <a:r>
              <a:rPr lang="en-US" sz="1800" dirty="0">
                <a:latin typeface="Courier" pitchFamily="2" charset="0"/>
              </a:rPr>
              <a:t>   + 1*2</a:t>
            </a:r>
            <a:r>
              <a:rPr lang="en-US" sz="1800" baseline="30000" dirty="0">
                <a:latin typeface="Courier" pitchFamily="2" charset="0"/>
              </a:rPr>
              <a:t>-3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ECB2E2-CE86-FA4E-B772-B97102085681}"/>
              </a:ext>
            </a:extLst>
          </p:cNvPr>
          <p:cNvSpPr txBox="1"/>
          <p:nvPr/>
        </p:nvSpPr>
        <p:spPr>
          <a:xfrm>
            <a:off x="2491030" y="3446142"/>
            <a:ext cx="6625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= 1*4</a:t>
            </a:r>
            <a:r>
              <a:rPr lang="en-US" sz="1800" baseline="30000" dirty="0">
                <a:latin typeface="Courier" pitchFamily="2" charset="0"/>
              </a:rPr>
              <a:t> </a:t>
            </a:r>
            <a:r>
              <a:rPr lang="en-US" sz="1800" dirty="0">
                <a:latin typeface="Courier" pitchFamily="2" charset="0"/>
              </a:rPr>
              <a:t> + 1*2</a:t>
            </a:r>
            <a:r>
              <a:rPr lang="en-US" sz="1800" baseline="30000" dirty="0">
                <a:latin typeface="Courier" pitchFamily="2" charset="0"/>
              </a:rPr>
              <a:t> </a:t>
            </a:r>
            <a:r>
              <a:rPr lang="en-US" sz="1800" dirty="0">
                <a:latin typeface="Courier" pitchFamily="2" charset="0"/>
              </a:rPr>
              <a:t> + 0*1</a:t>
            </a:r>
            <a:r>
              <a:rPr lang="en-US" sz="1800" baseline="30000" dirty="0">
                <a:latin typeface="Courier" pitchFamily="2" charset="0"/>
              </a:rPr>
              <a:t> </a:t>
            </a:r>
            <a:r>
              <a:rPr lang="en-US" sz="1800" dirty="0">
                <a:latin typeface="Courier" pitchFamily="2" charset="0"/>
              </a:rPr>
              <a:t> . 1*0.5</a:t>
            </a:r>
            <a:r>
              <a:rPr lang="en-US" sz="1800" baseline="30000" dirty="0">
                <a:latin typeface="Courier" pitchFamily="2" charset="0"/>
              </a:rPr>
              <a:t>  </a:t>
            </a:r>
            <a:r>
              <a:rPr lang="en-US" sz="1800" dirty="0">
                <a:latin typeface="Courier" pitchFamily="2" charset="0"/>
              </a:rPr>
              <a:t>+ 0*0.25</a:t>
            </a:r>
            <a:r>
              <a:rPr lang="en-US" sz="1800" baseline="30000" dirty="0">
                <a:latin typeface="Courier" pitchFamily="2" charset="0"/>
              </a:rPr>
              <a:t>  </a:t>
            </a:r>
            <a:r>
              <a:rPr lang="en-US" sz="1800" dirty="0">
                <a:latin typeface="Courier" pitchFamily="2" charset="0"/>
              </a:rPr>
              <a:t>+ 1*0.125</a:t>
            </a:r>
            <a:endParaRPr lang="en-US" sz="1800" baseline="30000" dirty="0">
              <a:latin typeface="Courier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86B0ECA-54CC-954D-8EEC-C807F05FDADC}"/>
              </a:ext>
            </a:extLst>
          </p:cNvPr>
          <p:cNvSpPr txBox="1"/>
          <p:nvPr/>
        </p:nvSpPr>
        <p:spPr>
          <a:xfrm>
            <a:off x="2491030" y="3872724"/>
            <a:ext cx="6625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=   4</a:t>
            </a:r>
            <a:r>
              <a:rPr lang="en-US" sz="1800" baseline="30000" dirty="0">
                <a:latin typeface="Courier" pitchFamily="2" charset="0"/>
              </a:rPr>
              <a:t> </a:t>
            </a:r>
            <a:r>
              <a:rPr lang="en-US" sz="1800" dirty="0">
                <a:latin typeface="Courier" pitchFamily="2" charset="0"/>
              </a:rPr>
              <a:t> +   2</a:t>
            </a:r>
            <a:r>
              <a:rPr lang="en-US" sz="1800" baseline="30000" dirty="0">
                <a:latin typeface="Courier" pitchFamily="2" charset="0"/>
              </a:rPr>
              <a:t> </a:t>
            </a:r>
            <a:r>
              <a:rPr lang="en-US" sz="1800" dirty="0">
                <a:latin typeface="Courier" pitchFamily="2" charset="0"/>
              </a:rPr>
              <a:t> +    </a:t>
            </a:r>
            <a:r>
              <a:rPr lang="en-US" sz="1800" baseline="30000" dirty="0">
                <a:latin typeface="Courier" pitchFamily="2" charset="0"/>
              </a:rPr>
              <a:t> </a:t>
            </a:r>
            <a:r>
              <a:rPr lang="en-US" sz="1800" dirty="0">
                <a:latin typeface="Courier" pitchFamily="2" charset="0"/>
              </a:rPr>
              <a:t> .   0.5</a:t>
            </a:r>
            <a:r>
              <a:rPr lang="en-US" sz="1800" baseline="30000" dirty="0">
                <a:latin typeface="Courier" pitchFamily="2" charset="0"/>
              </a:rPr>
              <a:t>  </a:t>
            </a:r>
            <a:r>
              <a:rPr lang="en-US" sz="1800" dirty="0">
                <a:latin typeface="Courier" pitchFamily="2" charset="0"/>
              </a:rPr>
              <a:t>+       </a:t>
            </a:r>
            <a:r>
              <a:rPr lang="en-US" sz="1800" baseline="30000" dirty="0">
                <a:latin typeface="Courier" pitchFamily="2" charset="0"/>
              </a:rPr>
              <a:t>  </a:t>
            </a:r>
            <a:r>
              <a:rPr lang="en-US" sz="1800" dirty="0">
                <a:latin typeface="Courier" pitchFamily="2" charset="0"/>
              </a:rPr>
              <a:t>+   0.125</a:t>
            </a:r>
            <a:endParaRPr lang="en-US" sz="1800" baseline="30000" dirty="0">
              <a:latin typeface="Courier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C7019E-2241-EF46-B89F-87B77D26DDB0}"/>
              </a:ext>
            </a:extLst>
          </p:cNvPr>
          <p:cNvSpPr txBox="1"/>
          <p:nvPr/>
        </p:nvSpPr>
        <p:spPr>
          <a:xfrm>
            <a:off x="2512336" y="4299306"/>
            <a:ext cx="4182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=   6               .   0.625</a:t>
            </a:r>
            <a:endParaRPr lang="en-US" sz="1800" baseline="30000" dirty="0">
              <a:latin typeface="Courier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6361D49-D73B-5147-A30F-6577B861F4F0}"/>
              </a:ext>
            </a:extLst>
          </p:cNvPr>
          <p:cNvSpPr txBox="1"/>
          <p:nvPr/>
        </p:nvSpPr>
        <p:spPr>
          <a:xfrm>
            <a:off x="2512336" y="4725887"/>
            <a:ext cx="1611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=   6.625</a:t>
            </a:r>
            <a:r>
              <a:rPr lang="en-US" sz="1800" baseline="-25000" dirty="0">
                <a:latin typeface="Courier" pitchFamily="2" charset="0"/>
              </a:rPr>
              <a:t>10</a:t>
            </a: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F7D19626-633A-1D49-A95E-614F1A45AAC4}"/>
              </a:ext>
            </a:extLst>
          </p:cNvPr>
          <p:cNvSpPr/>
          <p:nvPr/>
        </p:nvSpPr>
        <p:spPr>
          <a:xfrm>
            <a:off x="2212239" y="2430135"/>
            <a:ext cx="872078" cy="341357"/>
          </a:xfrm>
          <a:custGeom>
            <a:avLst/>
            <a:gdLst>
              <a:gd name="connsiteX0" fmla="*/ 0 w 779884"/>
              <a:gd name="connsiteY0" fmla="*/ 12374 h 469574"/>
              <a:gd name="connsiteX1" fmla="*/ 367748 w 779884"/>
              <a:gd name="connsiteY1" fmla="*/ 12374 h 469574"/>
              <a:gd name="connsiteX2" fmla="*/ 477079 w 779884"/>
              <a:gd name="connsiteY2" fmla="*/ 42191 h 469574"/>
              <a:gd name="connsiteX3" fmla="*/ 516835 w 779884"/>
              <a:gd name="connsiteY3" fmla="*/ 52130 h 469574"/>
              <a:gd name="connsiteX4" fmla="*/ 566531 w 779884"/>
              <a:gd name="connsiteY4" fmla="*/ 91887 h 469574"/>
              <a:gd name="connsiteX5" fmla="*/ 596348 w 779884"/>
              <a:gd name="connsiteY5" fmla="*/ 111765 h 469574"/>
              <a:gd name="connsiteX6" fmla="*/ 646044 w 779884"/>
              <a:gd name="connsiteY6" fmla="*/ 161461 h 469574"/>
              <a:gd name="connsiteX7" fmla="*/ 675861 w 779884"/>
              <a:gd name="connsiteY7" fmla="*/ 191278 h 469574"/>
              <a:gd name="connsiteX8" fmla="*/ 705679 w 779884"/>
              <a:gd name="connsiteY8" fmla="*/ 211156 h 469574"/>
              <a:gd name="connsiteX9" fmla="*/ 755374 w 779884"/>
              <a:gd name="connsiteY9" fmla="*/ 270791 h 469574"/>
              <a:gd name="connsiteX10" fmla="*/ 775252 w 779884"/>
              <a:gd name="connsiteY10" fmla="*/ 330426 h 469574"/>
              <a:gd name="connsiteX11" fmla="*/ 765313 w 779884"/>
              <a:gd name="connsiteY11" fmla="*/ 370182 h 469574"/>
              <a:gd name="connsiteX12" fmla="*/ 765313 w 779884"/>
              <a:gd name="connsiteY12" fmla="*/ 469574 h 469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9884" h="469574">
                <a:moveTo>
                  <a:pt x="0" y="12374"/>
                </a:moveTo>
                <a:cubicBezTo>
                  <a:pt x="170882" y="-4716"/>
                  <a:pt x="113378" y="-3525"/>
                  <a:pt x="367748" y="12374"/>
                </a:cubicBezTo>
                <a:cubicBezTo>
                  <a:pt x="413591" y="15239"/>
                  <a:pt x="431681" y="30842"/>
                  <a:pt x="477079" y="42191"/>
                </a:cubicBezTo>
                <a:lnTo>
                  <a:pt x="516835" y="52130"/>
                </a:lnTo>
                <a:cubicBezTo>
                  <a:pt x="608606" y="113311"/>
                  <a:pt x="495719" y="35237"/>
                  <a:pt x="566531" y="91887"/>
                </a:cubicBezTo>
                <a:cubicBezTo>
                  <a:pt x="575859" y="99349"/>
                  <a:pt x="587358" y="103899"/>
                  <a:pt x="596348" y="111765"/>
                </a:cubicBezTo>
                <a:cubicBezTo>
                  <a:pt x="613979" y="127192"/>
                  <a:pt x="629479" y="144896"/>
                  <a:pt x="646044" y="161461"/>
                </a:cubicBezTo>
                <a:cubicBezTo>
                  <a:pt x="655983" y="171400"/>
                  <a:pt x="664166" y="183481"/>
                  <a:pt x="675861" y="191278"/>
                </a:cubicBezTo>
                <a:cubicBezTo>
                  <a:pt x="685800" y="197904"/>
                  <a:pt x="696502" y="203509"/>
                  <a:pt x="705679" y="211156"/>
                </a:cubicBezTo>
                <a:cubicBezTo>
                  <a:pt x="722199" y="224923"/>
                  <a:pt x="746177" y="250097"/>
                  <a:pt x="755374" y="270791"/>
                </a:cubicBezTo>
                <a:cubicBezTo>
                  <a:pt x="763884" y="289939"/>
                  <a:pt x="775252" y="330426"/>
                  <a:pt x="775252" y="330426"/>
                </a:cubicBezTo>
                <a:cubicBezTo>
                  <a:pt x="771939" y="343678"/>
                  <a:pt x="765313" y="356522"/>
                  <a:pt x="765313" y="370182"/>
                </a:cubicBezTo>
                <a:cubicBezTo>
                  <a:pt x="765313" y="474748"/>
                  <a:pt x="798098" y="436786"/>
                  <a:pt x="765313" y="469574"/>
                </a:cubicBezTo>
              </a:path>
            </a:pathLst>
          </a:custGeom>
          <a:noFill/>
          <a:ln w="31750">
            <a:solidFill>
              <a:schemeClr val="accent4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7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7E455-1456-084D-9A52-C55815B4480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97A72A3-F8F4-0647-AD9D-889D29AF4143}"/>
              </a:ext>
            </a:extLst>
          </p:cNvPr>
          <p:cNvGrpSpPr/>
          <p:nvPr/>
        </p:nvGrpSpPr>
        <p:grpSpPr>
          <a:xfrm>
            <a:off x="2111202" y="62573"/>
            <a:ext cx="5974713" cy="1559877"/>
            <a:chOff x="-54898" y="1269582"/>
            <a:chExt cx="5974713" cy="155987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E64E951-717D-134C-BC74-B0702F60B36F}"/>
                </a:ext>
              </a:extLst>
            </p:cNvPr>
            <p:cNvSpPr txBox="1"/>
            <p:nvPr/>
          </p:nvSpPr>
          <p:spPr>
            <a:xfrm>
              <a:off x="-54898" y="1998462"/>
              <a:ext cx="59747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Segoe Print" panose="02000800000000000000" pitchFamily="2" charset="0"/>
                </a:rPr>
                <a:t>Find the 6-bit Fixed Point binary representation </a:t>
              </a:r>
            </a:p>
            <a:p>
              <a:pPr algn="ctr"/>
              <a:r>
                <a:rPr lang="en-US" sz="1600" dirty="0">
                  <a:latin typeface="Segoe Print" panose="02000800000000000000" pitchFamily="2" charset="0"/>
                </a:rPr>
                <a:t>for the given base 10 number.</a:t>
              </a:r>
            </a:p>
            <a:p>
              <a:pPr algn="ctr"/>
              <a:r>
                <a:rPr lang="en-US" sz="1600" dirty="0">
                  <a:latin typeface="Segoe Print" panose="02000800000000000000" pitchFamily="2" charset="0"/>
                </a:rPr>
                <a:t>Use 3-bits to the right of the binary point. 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B4B906E-FD02-5E41-BDEB-1C4AB9EC4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07862" y="1269582"/>
              <a:ext cx="649191" cy="682714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CC9A4C0-FA16-0241-B980-8657F4EBC8B9}"/>
              </a:ext>
            </a:extLst>
          </p:cNvPr>
          <p:cNvSpPr txBox="1"/>
          <p:nvPr/>
        </p:nvSpPr>
        <p:spPr>
          <a:xfrm>
            <a:off x="740428" y="1846744"/>
            <a:ext cx="1159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" pitchFamily="2" charset="0"/>
              </a:rPr>
              <a:t>5.375</a:t>
            </a:r>
            <a:r>
              <a:rPr lang="en-US" sz="2000" b="1" baseline="-25000" dirty="0">
                <a:latin typeface="Courier" pitchFamily="2" charset="0"/>
              </a:rPr>
              <a:t>10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534DB51-FCDD-6D49-BD97-D07D25654399}"/>
              </a:ext>
            </a:extLst>
          </p:cNvPr>
          <p:cNvGrpSpPr/>
          <p:nvPr/>
        </p:nvGrpSpPr>
        <p:grpSpPr>
          <a:xfrm>
            <a:off x="1899720" y="1871450"/>
            <a:ext cx="5285421" cy="590274"/>
            <a:chOff x="2584175" y="1497802"/>
            <a:chExt cx="5285421" cy="59027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81DB644-DC0B-BB40-AFB8-648D058699E3}"/>
                </a:ext>
              </a:extLst>
            </p:cNvPr>
            <p:cNvSpPr txBox="1"/>
            <p:nvPr/>
          </p:nvSpPr>
          <p:spPr>
            <a:xfrm>
              <a:off x="2584175" y="1497802"/>
              <a:ext cx="52854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" pitchFamily="2" charset="0"/>
                </a:rPr>
                <a:t>= </a:t>
              </a:r>
              <a:r>
                <a:rPr lang="en-US" sz="1800" u="sng" dirty="0">
                  <a:latin typeface="Courier" pitchFamily="2" charset="0"/>
                </a:rPr>
                <a:t>   </a:t>
              </a:r>
              <a:r>
                <a:rPr lang="en-US" sz="1800" dirty="0">
                  <a:latin typeface="Courier" pitchFamily="2" charset="0"/>
                </a:rPr>
                <a:t>   </a:t>
              </a:r>
              <a:r>
                <a:rPr lang="en-US" sz="1800" u="sng" dirty="0">
                  <a:latin typeface="Courier" pitchFamily="2" charset="0"/>
                </a:rPr>
                <a:t>   </a:t>
              </a:r>
              <a:r>
                <a:rPr lang="en-US" sz="1800" dirty="0">
                  <a:latin typeface="Courier" pitchFamily="2" charset="0"/>
                </a:rPr>
                <a:t>   </a:t>
              </a:r>
              <a:r>
                <a:rPr lang="en-US" sz="1800" u="sng" dirty="0">
                  <a:latin typeface="Courier" pitchFamily="2" charset="0"/>
                </a:rPr>
                <a:t>   </a:t>
              </a:r>
              <a:r>
                <a:rPr lang="en-US" sz="1800" dirty="0">
                  <a:latin typeface="Courier" pitchFamily="2" charset="0"/>
                </a:rPr>
                <a:t>  .  </a:t>
              </a:r>
              <a:r>
                <a:rPr lang="en-US" sz="1800" u="sng" dirty="0">
                  <a:latin typeface="Courier" pitchFamily="2" charset="0"/>
                </a:rPr>
                <a:t>   </a:t>
              </a:r>
              <a:r>
                <a:rPr lang="en-US" sz="1800" dirty="0">
                  <a:latin typeface="Courier" pitchFamily="2" charset="0"/>
                </a:rPr>
                <a:t>   </a:t>
              </a:r>
              <a:r>
                <a:rPr lang="en-US" sz="1800" u="sng" dirty="0">
                  <a:latin typeface="Courier" pitchFamily="2" charset="0"/>
                </a:rPr>
                <a:t>   </a:t>
              </a:r>
              <a:r>
                <a:rPr lang="en-US" sz="1800" dirty="0">
                  <a:latin typeface="Courier" pitchFamily="2" charset="0"/>
                </a:rPr>
                <a:t>   </a:t>
              </a:r>
              <a:r>
                <a:rPr lang="en-US" sz="1800" u="sng" dirty="0">
                  <a:latin typeface="Courier" pitchFamily="2" charset="0"/>
                </a:rPr>
                <a:t>   </a:t>
              </a:r>
              <a:endParaRPr lang="en-US" sz="1800" baseline="30000" dirty="0">
                <a:latin typeface="Courier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909451D-0443-1949-AB76-DB995B74309F}"/>
                </a:ext>
              </a:extLst>
            </p:cNvPr>
            <p:cNvSpPr txBox="1"/>
            <p:nvPr/>
          </p:nvSpPr>
          <p:spPr>
            <a:xfrm>
              <a:off x="2994431" y="1811077"/>
              <a:ext cx="48237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ourier" pitchFamily="2" charset="0"/>
                </a:rPr>
                <a:t>2</a:t>
              </a:r>
              <a:r>
                <a:rPr lang="en-US" sz="1200" baseline="30000" dirty="0">
                  <a:latin typeface="Courier" pitchFamily="2" charset="0"/>
                </a:rPr>
                <a:t>2</a:t>
              </a:r>
              <a:r>
                <a:rPr lang="en-US" sz="1200" dirty="0">
                  <a:latin typeface="Courier" pitchFamily="2" charset="0"/>
                </a:rPr>
                <a:t>       2</a:t>
              </a:r>
              <a:r>
                <a:rPr lang="en-US" sz="1200" baseline="30000" dirty="0">
                  <a:latin typeface="Courier" pitchFamily="2" charset="0"/>
                </a:rPr>
                <a:t>1</a:t>
              </a:r>
              <a:r>
                <a:rPr lang="en-US" sz="1200" dirty="0">
                  <a:latin typeface="Courier" pitchFamily="2" charset="0"/>
                </a:rPr>
                <a:t>        2</a:t>
              </a:r>
              <a:r>
                <a:rPr lang="en-US" sz="1200" baseline="30000" dirty="0">
                  <a:latin typeface="Courier" pitchFamily="2" charset="0"/>
                </a:rPr>
                <a:t>0</a:t>
              </a:r>
              <a:r>
                <a:rPr lang="en-US" sz="1200" dirty="0">
                  <a:latin typeface="Courier" pitchFamily="2" charset="0"/>
                </a:rPr>
                <a:t>         2</a:t>
              </a:r>
              <a:r>
                <a:rPr lang="en-US" sz="1200" baseline="30000" dirty="0">
                  <a:latin typeface="Courier" pitchFamily="2" charset="0"/>
                </a:rPr>
                <a:t>-1</a:t>
              </a:r>
              <a:r>
                <a:rPr lang="en-US" sz="1200" dirty="0">
                  <a:latin typeface="Courier" pitchFamily="2" charset="0"/>
                </a:rPr>
                <a:t>       2</a:t>
              </a:r>
              <a:r>
                <a:rPr lang="en-US" sz="1200" baseline="30000" dirty="0">
                  <a:latin typeface="Courier" pitchFamily="2" charset="0"/>
                </a:rPr>
                <a:t>-2</a:t>
              </a:r>
              <a:r>
                <a:rPr lang="en-US" sz="1200" dirty="0">
                  <a:latin typeface="Courier" pitchFamily="2" charset="0"/>
                </a:rPr>
                <a:t>       2</a:t>
              </a:r>
              <a:r>
                <a:rPr lang="en-US" sz="1200" baseline="30000" dirty="0">
                  <a:latin typeface="Courier" pitchFamily="2" charset="0"/>
                </a:rPr>
                <a:t>-3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9701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7E455-1456-084D-9A52-C55815B4480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97A72A3-F8F4-0647-AD9D-889D29AF4143}"/>
              </a:ext>
            </a:extLst>
          </p:cNvPr>
          <p:cNvGrpSpPr/>
          <p:nvPr/>
        </p:nvGrpSpPr>
        <p:grpSpPr>
          <a:xfrm>
            <a:off x="2111202" y="62573"/>
            <a:ext cx="5974713" cy="1559877"/>
            <a:chOff x="-54898" y="1269582"/>
            <a:chExt cx="5974713" cy="155987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E64E951-717D-134C-BC74-B0702F60B36F}"/>
                </a:ext>
              </a:extLst>
            </p:cNvPr>
            <p:cNvSpPr txBox="1"/>
            <p:nvPr/>
          </p:nvSpPr>
          <p:spPr>
            <a:xfrm>
              <a:off x="-54898" y="1998462"/>
              <a:ext cx="59747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Segoe Print" panose="02000800000000000000" pitchFamily="2" charset="0"/>
                </a:rPr>
                <a:t>Find the 6-bit Fixed Point binary representation </a:t>
              </a:r>
            </a:p>
            <a:p>
              <a:pPr algn="ctr"/>
              <a:r>
                <a:rPr lang="en-US" sz="1600" dirty="0">
                  <a:latin typeface="Segoe Print" panose="02000800000000000000" pitchFamily="2" charset="0"/>
                </a:rPr>
                <a:t>for the given base 10 number.</a:t>
              </a:r>
            </a:p>
            <a:p>
              <a:pPr algn="ctr"/>
              <a:r>
                <a:rPr lang="en-US" sz="1600" dirty="0">
                  <a:latin typeface="Segoe Print" panose="02000800000000000000" pitchFamily="2" charset="0"/>
                </a:rPr>
                <a:t>Use 3-bits to the right of the binary point. 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B4B906E-FD02-5E41-BDEB-1C4AB9EC4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07862" y="1269582"/>
              <a:ext cx="649191" cy="682714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CC9A4C0-FA16-0241-B980-8657F4EBC8B9}"/>
              </a:ext>
            </a:extLst>
          </p:cNvPr>
          <p:cNvSpPr txBox="1"/>
          <p:nvPr/>
        </p:nvSpPr>
        <p:spPr>
          <a:xfrm>
            <a:off x="740428" y="1846744"/>
            <a:ext cx="1159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" pitchFamily="2" charset="0"/>
              </a:rPr>
              <a:t>5.375</a:t>
            </a:r>
            <a:r>
              <a:rPr lang="en-US" sz="2000" b="1" baseline="-25000" dirty="0">
                <a:latin typeface="Courier" pitchFamily="2" charset="0"/>
              </a:rPr>
              <a:t>10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534DB51-FCDD-6D49-BD97-D07D25654399}"/>
              </a:ext>
            </a:extLst>
          </p:cNvPr>
          <p:cNvGrpSpPr/>
          <p:nvPr/>
        </p:nvGrpSpPr>
        <p:grpSpPr>
          <a:xfrm>
            <a:off x="1899720" y="1871450"/>
            <a:ext cx="5285421" cy="590274"/>
            <a:chOff x="2584175" y="1497802"/>
            <a:chExt cx="5285421" cy="59027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81DB644-DC0B-BB40-AFB8-648D058699E3}"/>
                </a:ext>
              </a:extLst>
            </p:cNvPr>
            <p:cNvSpPr txBox="1"/>
            <p:nvPr/>
          </p:nvSpPr>
          <p:spPr>
            <a:xfrm>
              <a:off x="2584175" y="1497802"/>
              <a:ext cx="52854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" pitchFamily="2" charset="0"/>
                </a:rPr>
                <a:t>= </a:t>
              </a:r>
              <a:r>
                <a:rPr lang="en-US" sz="1800" u="sng" dirty="0">
                  <a:latin typeface="Courier" pitchFamily="2" charset="0"/>
                </a:rPr>
                <a:t>   </a:t>
              </a:r>
              <a:r>
                <a:rPr lang="en-US" sz="1800" dirty="0">
                  <a:latin typeface="Courier" pitchFamily="2" charset="0"/>
                </a:rPr>
                <a:t>   </a:t>
              </a:r>
              <a:r>
                <a:rPr lang="en-US" sz="1800" u="sng" dirty="0">
                  <a:latin typeface="Courier" pitchFamily="2" charset="0"/>
                </a:rPr>
                <a:t>   </a:t>
              </a:r>
              <a:r>
                <a:rPr lang="en-US" sz="1800" dirty="0">
                  <a:latin typeface="Courier" pitchFamily="2" charset="0"/>
                </a:rPr>
                <a:t>   </a:t>
              </a:r>
              <a:r>
                <a:rPr lang="en-US" sz="1800" u="sng" dirty="0">
                  <a:latin typeface="Courier" pitchFamily="2" charset="0"/>
                </a:rPr>
                <a:t>   </a:t>
              </a:r>
              <a:r>
                <a:rPr lang="en-US" sz="1800" dirty="0">
                  <a:latin typeface="Courier" pitchFamily="2" charset="0"/>
                </a:rPr>
                <a:t>  .  </a:t>
              </a:r>
              <a:r>
                <a:rPr lang="en-US" sz="1800" u="sng" dirty="0">
                  <a:latin typeface="Courier" pitchFamily="2" charset="0"/>
                </a:rPr>
                <a:t>   </a:t>
              </a:r>
              <a:r>
                <a:rPr lang="en-US" sz="1800" dirty="0">
                  <a:latin typeface="Courier" pitchFamily="2" charset="0"/>
                </a:rPr>
                <a:t>   </a:t>
              </a:r>
              <a:r>
                <a:rPr lang="en-US" sz="1800" u="sng" dirty="0">
                  <a:latin typeface="Courier" pitchFamily="2" charset="0"/>
                </a:rPr>
                <a:t>   </a:t>
              </a:r>
              <a:r>
                <a:rPr lang="en-US" sz="1800" dirty="0">
                  <a:latin typeface="Courier" pitchFamily="2" charset="0"/>
                </a:rPr>
                <a:t>   </a:t>
              </a:r>
              <a:r>
                <a:rPr lang="en-US" sz="1800" u="sng" dirty="0">
                  <a:latin typeface="Courier" pitchFamily="2" charset="0"/>
                </a:rPr>
                <a:t>   </a:t>
              </a:r>
              <a:endParaRPr lang="en-US" sz="1800" baseline="30000" dirty="0">
                <a:latin typeface="Courier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909451D-0443-1949-AB76-DB995B74309F}"/>
                </a:ext>
              </a:extLst>
            </p:cNvPr>
            <p:cNvSpPr txBox="1"/>
            <p:nvPr/>
          </p:nvSpPr>
          <p:spPr>
            <a:xfrm>
              <a:off x="2994431" y="1811077"/>
              <a:ext cx="48237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ourier" pitchFamily="2" charset="0"/>
                </a:rPr>
                <a:t>2</a:t>
              </a:r>
              <a:r>
                <a:rPr lang="en-US" sz="1200" baseline="30000" dirty="0">
                  <a:latin typeface="Courier" pitchFamily="2" charset="0"/>
                </a:rPr>
                <a:t>2</a:t>
              </a:r>
              <a:r>
                <a:rPr lang="en-US" sz="1200" dirty="0">
                  <a:latin typeface="Courier" pitchFamily="2" charset="0"/>
                </a:rPr>
                <a:t>       2</a:t>
              </a:r>
              <a:r>
                <a:rPr lang="en-US" sz="1200" baseline="30000" dirty="0">
                  <a:latin typeface="Courier" pitchFamily="2" charset="0"/>
                </a:rPr>
                <a:t>1</a:t>
              </a:r>
              <a:r>
                <a:rPr lang="en-US" sz="1200" dirty="0">
                  <a:latin typeface="Courier" pitchFamily="2" charset="0"/>
                </a:rPr>
                <a:t>        2</a:t>
              </a:r>
              <a:r>
                <a:rPr lang="en-US" sz="1200" baseline="30000" dirty="0">
                  <a:latin typeface="Courier" pitchFamily="2" charset="0"/>
                </a:rPr>
                <a:t>0</a:t>
              </a:r>
              <a:r>
                <a:rPr lang="en-US" sz="1200" dirty="0">
                  <a:latin typeface="Courier" pitchFamily="2" charset="0"/>
                </a:rPr>
                <a:t>         2</a:t>
              </a:r>
              <a:r>
                <a:rPr lang="en-US" sz="1200" baseline="30000" dirty="0">
                  <a:latin typeface="Courier" pitchFamily="2" charset="0"/>
                </a:rPr>
                <a:t>-1</a:t>
              </a:r>
              <a:r>
                <a:rPr lang="en-US" sz="1200" dirty="0">
                  <a:latin typeface="Courier" pitchFamily="2" charset="0"/>
                </a:rPr>
                <a:t>       2</a:t>
              </a:r>
              <a:r>
                <a:rPr lang="en-US" sz="1200" baseline="30000" dirty="0">
                  <a:latin typeface="Courier" pitchFamily="2" charset="0"/>
                </a:rPr>
                <a:t>-2</a:t>
              </a:r>
              <a:r>
                <a:rPr lang="en-US" sz="1200" dirty="0">
                  <a:latin typeface="Courier" pitchFamily="2" charset="0"/>
                </a:rPr>
                <a:t>       2</a:t>
              </a:r>
              <a:r>
                <a:rPr lang="en-US" sz="1200" baseline="30000" dirty="0">
                  <a:latin typeface="Courier" pitchFamily="2" charset="0"/>
                </a:rPr>
                <a:t>-3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D7ABC85-5EB1-F940-99BB-9FC2CB3AAAD1}"/>
              </a:ext>
            </a:extLst>
          </p:cNvPr>
          <p:cNvGrpSpPr/>
          <p:nvPr/>
        </p:nvGrpSpPr>
        <p:grpSpPr>
          <a:xfrm>
            <a:off x="1899720" y="2526251"/>
            <a:ext cx="5285421" cy="590274"/>
            <a:chOff x="2584175" y="1497802"/>
            <a:chExt cx="5285421" cy="59027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0E774C4-D692-AE4F-9953-666DF2D3E415}"/>
                </a:ext>
              </a:extLst>
            </p:cNvPr>
            <p:cNvSpPr txBox="1"/>
            <p:nvPr/>
          </p:nvSpPr>
          <p:spPr>
            <a:xfrm>
              <a:off x="2584175" y="1497802"/>
              <a:ext cx="52854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" pitchFamily="2" charset="0"/>
                </a:rPr>
                <a:t>= </a:t>
              </a:r>
              <a:r>
                <a:rPr lang="en-US" sz="1800" u="sng" dirty="0">
                  <a:latin typeface="Courier" pitchFamily="2" charset="0"/>
                </a:rPr>
                <a:t> 1 </a:t>
              </a:r>
              <a:r>
                <a:rPr lang="en-US" sz="1800" dirty="0">
                  <a:latin typeface="Courier" pitchFamily="2" charset="0"/>
                </a:rPr>
                <a:t>   </a:t>
              </a:r>
              <a:r>
                <a:rPr lang="en-US" sz="1800" u="sng" dirty="0">
                  <a:latin typeface="Courier" pitchFamily="2" charset="0"/>
                </a:rPr>
                <a:t> 0 </a:t>
              </a:r>
              <a:r>
                <a:rPr lang="en-US" sz="1800" dirty="0">
                  <a:latin typeface="Courier" pitchFamily="2" charset="0"/>
                </a:rPr>
                <a:t>   </a:t>
              </a:r>
              <a:r>
                <a:rPr lang="en-US" sz="1800" u="sng" dirty="0">
                  <a:latin typeface="Courier" pitchFamily="2" charset="0"/>
                </a:rPr>
                <a:t> 1 </a:t>
              </a:r>
              <a:r>
                <a:rPr lang="en-US" sz="1800" dirty="0">
                  <a:latin typeface="Courier" pitchFamily="2" charset="0"/>
                </a:rPr>
                <a:t>  .  </a:t>
              </a:r>
              <a:r>
                <a:rPr lang="en-US" sz="1800" u="sng" dirty="0">
                  <a:latin typeface="Courier" pitchFamily="2" charset="0"/>
                </a:rPr>
                <a:t>   </a:t>
              </a:r>
              <a:r>
                <a:rPr lang="en-US" sz="1800" dirty="0">
                  <a:latin typeface="Courier" pitchFamily="2" charset="0"/>
                </a:rPr>
                <a:t>   </a:t>
              </a:r>
              <a:r>
                <a:rPr lang="en-US" sz="1800" u="sng" dirty="0">
                  <a:latin typeface="Courier" pitchFamily="2" charset="0"/>
                </a:rPr>
                <a:t>   </a:t>
              </a:r>
              <a:r>
                <a:rPr lang="en-US" sz="1800" dirty="0">
                  <a:latin typeface="Courier" pitchFamily="2" charset="0"/>
                </a:rPr>
                <a:t>   </a:t>
              </a:r>
              <a:r>
                <a:rPr lang="en-US" sz="1800" u="sng" dirty="0">
                  <a:latin typeface="Courier" pitchFamily="2" charset="0"/>
                </a:rPr>
                <a:t>   </a:t>
              </a:r>
              <a:endParaRPr lang="en-US" sz="1800" baseline="30000" dirty="0">
                <a:latin typeface="Courier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D1BC3E8-5156-324E-B29B-A21D8D1D1E05}"/>
                </a:ext>
              </a:extLst>
            </p:cNvPr>
            <p:cNvSpPr txBox="1"/>
            <p:nvPr/>
          </p:nvSpPr>
          <p:spPr>
            <a:xfrm>
              <a:off x="2994431" y="1811077"/>
              <a:ext cx="48269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ourier" pitchFamily="2" charset="0"/>
                </a:rPr>
                <a:t>4        2        1          2</a:t>
              </a:r>
              <a:r>
                <a:rPr lang="en-US" sz="1200" baseline="30000" dirty="0">
                  <a:latin typeface="Courier" pitchFamily="2" charset="0"/>
                </a:rPr>
                <a:t>-1</a:t>
              </a:r>
              <a:r>
                <a:rPr lang="en-US" sz="1200" dirty="0">
                  <a:latin typeface="Courier" pitchFamily="2" charset="0"/>
                </a:rPr>
                <a:t>       2</a:t>
              </a:r>
              <a:r>
                <a:rPr lang="en-US" sz="1200" baseline="30000" dirty="0">
                  <a:latin typeface="Courier" pitchFamily="2" charset="0"/>
                </a:rPr>
                <a:t>-2</a:t>
              </a:r>
              <a:r>
                <a:rPr lang="en-US" sz="1200" dirty="0">
                  <a:latin typeface="Courier" pitchFamily="2" charset="0"/>
                </a:rPr>
                <a:t>       2</a:t>
              </a:r>
              <a:r>
                <a:rPr lang="en-US" sz="1200" baseline="30000" dirty="0">
                  <a:latin typeface="Courier" pitchFamily="2" charset="0"/>
                </a:rPr>
                <a:t>-3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D8B79E3-41D2-9A40-B6B9-8FBA7F578911}"/>
              </a:ext>
            </a:extLst>
          </p:cNvPr>
          <p:cNvGrpSpPr/>
          <p:nvPr/>
        </p:nvGrpSpPr>
        <p:grpSpPr>
          <a:xfrm>
            <a:off x="1899719" y="3181052"/>
            <a:ext cx="5429579" cy="590274"/>
            <a:chOff x="2584175" y="1497802"/>
            <a:chExt cx="5429579" cy="59027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1B63288-F50B-C941-9C88-6E9704F4AD84}"/>
                </a:ext>
              </a:extLst>
            </p:cNvPr>
            <p:cNvSpPr txBox="1"/>
            <p:nvPr/>
          </p:nvSpPr>
          <p:spPr>
            <a:xfrm>
              <a:off x="2584175" y="1497802"/>
              <a:ext cx="52854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" pitchFamily="2" charset="0"/>
                </a:rPr>
                <a:t>= </a:t>
              </a:r>
              <a:r>
                <a:rPr lang="en-US" sz="1800" u="sng" dirty="0">
                  <a:latin typeface="Courier" pitchFamily="2" charset="0"/>
                </a:rPr>
                <a:t> 1 </a:t>
              </a:r>
              <a:r>
                <a:rPr lang="en-US" sz="1800" dirty="0">
                  <a:latin typeface="Courier" pitchFamily="2" charset="0"/>
                </a:rPr>
                <a:t>   </a:t>
              </a:r>
              <a:r>
                <a:rPr lang="en-US" sz="1800" u="sng" dirty="0">
                  <a:latin typeface="Courier" pitchFamily="2" charset="0"/>
                </a:rPr>
                <a:t> 0 </a:t>
              </a:r>
              <a:r>
                <a:rPr lang="en-US" sz="1800" dirty="0">
                  <a:latin typeface="Courier" pitchFamily="2" charset="0"/>
                </a:rPr>
                <a:t>   </a:t>
              </a:r>
              <a:r>
                <a:rPr lang="en-US" sz="1800" u="sng" dirty="0">
                  <a:latin typeface="Courier" pitchFamily="2" charset="0"/>
                </a:rPr>
                <a:t> 1 </a:t>
              </a:r>
              <a:r>
                <a:rPr lang="en-US" sz="1800" dirty="0">
                  <a:latin typeface="Courier" pitchFamily="2" charset="0"/>
                </a:rPr>
                <a:t>  .  </a:t>
              </a:r>
              <a:r>
                <a:rPr lang="en-US" sz="1800" u="sng" dirty="0">
                  <a:latin typeface="Courier" pitchFamily="2" charset="0"/>
                </a:rPr>
                <a:t>   </a:t>
              </a:r>
              <a:r>
                <a:rPr lang="en-US" sz="1800" dirty="0">
                  <a:latin typeface="Courier" pitchFamily="2" charset="0"/>
                </a:rPr>
                <a:t>   </a:t>
              </a:r>
              <a:r>
                <a:rPr lang="en-US" sz="1800" u="sng" dirty="0">
                  <a:latin typeface="Courier" pitchFamily="2" charset="0"/>
                </a:rPr>
                <a:t>   </a:t>
              </a:r>
              <a:r>
                <a:rPr lang="en-US" sz="1800" dirty="0">
                  <a:latin typeface="Courier" pitchFamily="2" charset="0"/>
                </a:rPr>
                <a:t>   ___</a:t>
              </a:r>
              <a:endParaRPr lang="en-US" sz="1800" baseline="30000" dirty="0">
                <a:latin typeface="Courier" pitchFamily="2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19FCA64-3DD4-5046-9F84-BDF17BA06527}"/>
                </a:ext>
              </a:extLst>
            </p:cNvPr>
            <p:cNvSpPr txBox="1"/>
            <p:nvPr/>
          </p:nvSpPr>
          <p:spPr>
            <a:xfrm>
              <a:off x="2994431" y="1811077"/>
              <a:ext cx="50193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ourier" pitchFamily="2" charset="0"/>
                </a:rPr>
                <a:t>4        2        1          0.5      0.25    0.125</a:t>
              </a:r>
              <a:endParaRPr lang="en-US" sz="1200" baseline="30000" dirty="0">
                <a:latin typeface="Courier" pitchFamily="2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FD6537A-048F-DC47-BDE0-C8FA99E674AC}"/>
              </a:ext>
            </a:extLst>
          </p:cNvPr>
          <p:cNvGrpSpPr/>
          <p:nvPr/>
        </p:nvGrpSpPr>
        <p:grpSpPr>
          <a:xfrm>
            <a:off x="1887008" y="3835853"/>
            <a:ext cx="5429579" cy="590274"/>
            <a:chOff x="2584175" y="1497802"/>
            <a:chExt cx="5429579" cy="59027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747D6CC-C1CC-2D4A-897A-A60CA43F90F0}"/>
                </a:ext>
              </a:extLst>
            </p:cNvPr>
            <p:cNvSpPr txBox="1"/>
            <p:nvPr/>
          </p:nvSpPr>
          <p:spPr>
            <a:xfrm>
              <a:off x="2584175" y="1497802"/>
              <a:ext cx="52854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" pitchFamily="2" charset="0"/>
                </a:rPr>
                <a:t>= </a:t>
              </a:r>
              <a:r>
                <a:rPr lang="en-US" sz="1800" u="sng" dirty="0">
                  <a:latin typeface="Courier" pitchFamily="2" charset="0"/>
                </a:rPr>
                <a:t> 1 </a:t>
              </a:r>
              <a:r>
                <a:rPr lang="en-US" sz="1800" dirty="0">
                  <a:latin typeface="Courier" pitchFamily="2" charset="0"/>
                </a:rPr>
                <a:t>   </a:t>
              </a:r>
              <a:r>
                <a:rPr lang="en-US" sz="1800" u="sng" dirty="0">
                  <a:latin typeface="Courier" pitchFamily="2" charset="0"/>
                </a:rPr>
                <a:t> 0 </a:t>
              </a:r>
              <a:r>
                <a:rPr lang="en-US" sz="1800" dirty="0">
                  <a:latin typeface="Courier" pitchFamily="2" charset="0"/>
                </a:rPr>
                <a:t>   </a:t>
              </a:r>
              <a:r>
                <a:rPr lang="en-US" sz="1800" u="sng" dirty="0">
                  <a:latin typeface="Courier" pitchFamily="2" charset="0"/>
                </a:rPr>
                <a:t> 1 </a:t>
              </a:r>
              <a:r>
                <a:rPr lang="en-US" sz="1800" dirty="0">
                  <a:latin typeface="Courier" pitchFamily="2" charset="0"/>
                </a:rPr>
                <a:t>  .  </a:t>
              </a:r>
              <a:r>
                <a:rPr lang="en-US" sz="1800" u="sng" dirty="0">
                  <a:latin typeface="Courier" pitchFamily="2" charset="0"/>
                </a:rPr>
                <a:t> 0 </a:t>
              </a:r>
              <a:r>
                <a:rPr lang="en-US" sz="1800" dirty="0">
                  <a:latin typeface="Courier" pitchFamily="2" charset="0"/>
                </a:rPr>
                <a:t>   </a:t>
              </a:r>
              <a:r>
                <a:rPr lang="en-US" sz="1800" u="sng" dirty="0">
                  <a:latin typeface="Courier" pitchFamily="2" charset="0"/>
                </a:rPr>
                <a:t> 1 </a:t>
              </a:r>
              <a:r>
                <a:rPr lang="en-US" sz="1800" dirty="0">
                  <a:latin typeface="Courier" pitchFamily="2" charset="0"/>
                </a:rPr>
                <a:t>   </a:t>
              </a:r>
              <a:r>
                <a:rPr lang="en-US" sz="1800" u="sng" dirty="0">
                  <a:latin typeface="Courier" pitchFamily="2" charset="0"/>
                </a:rPr>
                <a:t>   </a:t>
              </a:r>
              <a:endParaRPr lang="en-US" sz="1800" baseline="30000" dirty="0">
                <a:latin typeface="Courier" pitchFamily="2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551144D-631E-2A43-A177-821465CEC196}"/>
                </a:ext>
              </a:extLst>
            </p:cNvPr>
            <p:cNvSpPr txBox="1"/>
            <p:nvPr/>
          </p:nvSpPr>
          <p:spPr>
            <a:xfrm>
              <a:off x="2994431" y="1811077"/>
              <a:ext cx="50193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ourier" pitchFamily="2" charset="0"/>
                </a:rPr>
                <a:t>4        2        1          0.5      0.25    0.125</a:t>
              </a:r>
              <a:endParaRPr lang="en-US" sz="1200" baseline="30000" dirty="0">
                <a:latin typeface="Courier" pitchFamily="2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1B68D66-5F5E-6547-B5A3-189E54B32484}"/>
              </a:ext>
            </a:extLst>
          </p:cNvPr>
          <p:cNvSpPr txBox="1"/>
          <p:nvPr/>
        </p:nvSpPr>
        <p:spPr>
          <a:xfrm>
            <a:off x="7966565" y="3663908"/>
            <a:ext cx="10118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 0.375</a:t>
            </a:r>
          </a:p>
          <a:p>
            <a:r>
              <a:rPr lang="en-US" sz="1800" u="sng" dirty="0">
                <a:latin typeface="Courier" pitchFamily="2" charset="0"/>
              </a:rPr>
              <a:t>-0.25 </a:t>
            </a:r>
          </a:p>
          <a:p>
            <a:r>
              <a:rPr lang="en-US" sz="1800" dirty="0">
                <a:latin typeface="Courier" pitchFamily="2" charset="0"/>
              </a:rPr>
              <a:t> 0.125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F266A8E-FABF-114C-B1DD-6CAFA79A4B4B}"/>
              </a:ext>
            </a:extLst>
          </p:cNvPr>
          <p:cNvSpPr/>
          <p:nvPr/>
        </p:nvSpPr>
        <p:spPr>
          <a:xfrm>
            <a:off x="7970512" y="4467352"/>
            <a:ext cx="10599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u="sng" dirty="0">
                <a:latin typeface="Courier" pitchFamily="2" charset="0"/>
              </a:rPr>
              <a:t>-0.125 </a:t>
            </a:r>
          </a:p>
          <a:p>
            <a:r>
              <a:rPr lang="en-US" sz="1800" dirty="0">
                <a:latin typeface="Courier" pitchFamily="2" charset="0"/>
              </a:rPr>
              <a:t> 0.0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1D35933-F462-5E4C-A52C-E22199A2B8E9}"/>
              </a:ext>
            </a:extLst>
          </p:cNvPr>
          <p:cNvGrpSpPr/>
          <p:nvPr/>
        </p:nvGrpSpPr>
        <p:grpSpPr>
          <a:xfrm>
            <a:off x="1887008" y="4490653"/>
            <a:ext cx="5698996" cy="590274"/>
            <a:chOff x="2584175" y="1497802"/>
            <a:chExt cx="5698996" cy="59027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B541E0E-04FC-794F-BAF3-9708A2548A2C}"/>
                </a:ext>
              </a:extLst>
            </p:cNvPr>
            <p:cNvSpPr txBox="1"/>
            <p:nvPr/>
          </p:nvSpPr>
          <p:spPr>
            <a:xfrm>
              <a:off x="2584175" y="1497802"/>
              <a:ext cx="5698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" pitchFamily="2" charset="0"/>
                </a:rPr>
                <a:t>= </a:t>
              </a:r>
              <a:r>
                <a:rPr lang="en-US" sz="1800" u="sng" dirty="0">
                  <a:latin typeface="Courier" pitchFamily="2" charset="0"/>
                </a:rPr>
                <a:t> 1 </a:t>
              </a:r>
              <a:r>
                <a:rPr lang="en-US" sz="1800" dirty="0">
                  <a:latin typeface="Courier" pitchFamily="2" charset="0"/>
                </a:rPr>
                <a:t>   </a:t>
              </a:r>
              <a:r>
                <a:rPr lang="en-US" sz="1800" u="sng" dirty="0">
                  <a:latin typeface="Courier" pitchFamily="2" charset="0"/>
                </a:rPr>
                <a:t> 0 </a:t>
              </a:r>
              <a:r>
                <a:rPr lang="en-US" sz="1800" dirty="0">
                  <a:latin typeface="Courier" pitchFamily="2" charset="0"/>
                </a:rPr>
                <a:t>   </a:t>
              </a:r>
              <a:r>
                <a:rPr lang="en-US" sz="1800" u="sng" dirty="0">
                  <a:latin typeface="Courier" pitchFamily="2" charset="0"/>
                </a:rPr>
                <a:t> 1 </a:t>
              </a:r>
              <a:r>
                <a:rPr lang="en-US" sz="1800" dirty="0">
                  <a:latin typeface="Courier" pitchFamily="2" charset="0"/>
                </a:rPr>
                <a:t>  .  </a:t>
              </a:r>
              <a:r>
                <a:rPr lang="en-US" sz="1800" u="sng" dirty="0">
                  <a:latin typeface="Courier" pitchFamily="2" charset="0"/>
                </a:rPr>
                <a:t> 0 </a:t>
              </a:r>
              <a:r>
                <a:rPr lang="en-US" sz="1800" dirty="0">
                  <a:latin typeface="Courier" pitchFamily="2" charset="0"/>
                </a:rPr>
                <a:t>   </a:t>
              </a:r>
              <a:r>
                <a:rPr lang="en-US" sz="1800" u="sng" dirty="0">
                  <a:latin typeface="Courier" pitchFamily="2" charset="0"/>
                </a:rPr>
                <a:t> 1 </a:t>
              </a:r>
              <a:r>
                <a:rPr lang="en-US" sz="1800" dirty="0">
                  <a:latin typeface="Courier" pitchFamily="2" charset="0"/>
                </a:rPr>
                <a:t>   </a:t>
              </a:r>
              <a:r>
                <a:rPr lang="en-US" sz="1800" u="sng" dirty="0">
                  <a:latin typeface="Courier" pitchFamily="2" charset="0"/>
                </a:rPr>
                <a:t> 1 </a:t>
              </a:r>
              <a:r>
                <a:rPr lang="en-US" sz="1800" baseline="-25000" dirty="0">
                  <a:latin typeface="Courier" pitchFamily="2" charset="0"/>
                </a:rPr>
                <a:t> 2XP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22D2F74-3AE8-8A45-9A5D-0D68DF67FAC7}"/>
                </a:ext>
              </a:extLst>
            </p:cNvPr>
            <p:cNvSpPr txBox="1"/>
            <p:nvPr/>
          </p:nvSpPr>
          <p:spPr>
            <a:xfrm>
              <a:off x="2994431" y="1811077"/>
              <a:ext cx="50193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ourier" pitchFamily="2" charset="0"/>
                </a:rPr>
                <a:t>4        2        1          0.5      0.25    0.125</a:t>
              </a:r>
              <a:endParaRPr lang="en-US" sz="1200" baseline="30000" dirty="0">
                <a:latin typeface="Courier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045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0F4EA1-FFC5-8449-B065-8CE37A5271B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5D126EA-14E5-654F-8FC3-4B31A73FEBC7}"/>
              </a:ext>
            </a:extLst>
          </p:cNvPr>
          <p:cNvGrpSpPr/>
          <p:nvPr/>
        </p:nvGrpSpPr>
        <p:grpSpPr>
          <a:xfrm>
            <a:off x="31250" y="2344504"/>
            <a:ext cx="2144356" cy="2398678"/>
            <a:chOff x="2841908" y="1259076"/>
            <a:chExt cx="2144356" cy="239867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983D3CB-70FD-C24F-BAC6-8A1194454482}"/>
                </a:ext>
              </a:extLst>
            </p:cNvPr>
            <p:cNvSpPr txBox="1"/>
            <p:nvPr/>
          </p:nvSpPr>
          <p:spPr>
            <a:xfrm>
              <a:off x="2841908" y="2088094"/>
              <a:ext cx="214435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Segoe Print" panose="02000800000000000000" pitchFamily="2" charset="0"/>
                </a:rPr>
                <a:t>How might we represent 2.4</a:t>
              </a:r>
              <a:r>
                <a:rPr lang="en-US" sz="1600" baseline="-25000" dirty="0">
                  <a:latin typeface="Segoe Print" panose="02000800000000000000" pitchFamily="2" charset="0"/>
                </a:rPr>
                <a:t>10</a:t>
              </a:r>
              <a:r>
                <a:rPr lang="en-US" sz="1600" dirty="0">
                  <a:latin typeface="Segoe Print" panose="02000800000000000000" pitchFamily="2" charset="0"/>
                </a:rPr>
                <a:t> in </a:t>
              </a:r>
              <a:r>
                <a:rPr lang="en-US" sz="1600" b="1" dirty="0">
                  <a:latin typeface="Segoe Print" panose="02000800000000000000" pitchFamily="2" charset="0"/>
                </a:rPr>
                <a:t>4-bit</a:t>
              </a:r>
              <a:r>
                <a:rPr lang="en-US" sz="1600" dirty="0">
                  <a:latin typeface="Segoe Print" panose="02000800000000000000" pitchFamily="2" charset="0"/>
                </a:rPr>
                <a:t> Fixed Point binary with </a:t>
              </a:r>
              <a:r>
                <a:rPr lang="en-US" sz="1600" b="1" dirty="0">
                  <a:latin typeface="Segoe Print" panose="02000800000000000000" pitchFamily="2" charset="0"/>
                </a:rPr>
                <a:t>2 bits to the right of the binary point</a:t>
              </a:r>
              <a:r>
                <a:rPr lang="en-US" sz="1600" dirty="0">
                  <a:latin typeface="Segoe Print" panose="02000800000000000000" pitchFamily="2" charset="0"/>
                </a:rPr>
                <a:t>.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5501DF3-F34D-1A41-B197-FAFB5161F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89490" y="1259076"/>
              <a:ext cx="649191" cy="682714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FCE76049-E730-854E-8C60-0F7FABE987A7}"/>
              </a:ext>
            </a:extLst>
          </p:cNvPr>
          <p:cNvSpPr txBox="1"/>
          <p:nvPr/>
        </p:nvSpPr>
        <p:spPr>
          <a:xfrm>
            <a:off x="2775605" y="2353366"/>
            <a:ext cx="1146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" pitchFamily="2" charset="0"/>
              </a:rPr>
              <a:t>2.4</a:t>
            </a:r>
            <a:r>
              <a:rPr lang="en-US" sz="2000" b="1" baseline="-25000" dirty="0">
                <a:latin typeface="Courier" pitchFamily="2" charset="0"/>
              </a:rPr>
              <a:t>10</a:t>
            </a:r>
            <a:r>
              <a:rPr lang="en-US" sz="2000" dirty="0">
                <a:latin typeface="Courier" pitchFamily="2" charset="0"/>
              </a:rPr>
              <a:t> ≈</a:t>
            </a:r>
            <a:endParaRPr lang="en-US" sz="2000" baseline="-25000" dirty="0">
              <a:latin typeface="Courier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8144B6-5363-2444-A9BF-6D6E2C617F13}"/>
              </a:ext>
            </a:extLst>
          </p:cNvPr>
          <p:cNvSpPr txBox="1"/>
          <p:nvPr/>
        </p:nvSpPr>
        <p:spPr>
          <a:xfrm>
            <a:off x="3851554" y="2367811"/>
            <a:ext cx="2945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>
                <a:latin typeface="Courier" pitchFamily="2" charset="0"/>
              </a:rPr>
              <a:t>   </a:t>
            </a:r>
            <a:r>
              <a:rPr lang="en-US" sz="1800" dirty="0">
                <a:latin typeface="Courier" pitchFamily="2" charset="0"/>
              </a:rPr>
              <a:t> </a:t>
            </a:r>
            <a:r>
              <a:rPr lang="en-US" sz="1800" u="sng" dirty="0">
                <a:latin typeface="Courier" pitchFamily="2" charset="0"/>
              </a:rPr>
              <a:t>   </a:t>
            </a:r>
            <a:r>
              <a:rPr lang="en-US" sz="1800" dirty="0">
                <a:latin typeface="Courier" pitchFamily="2" charset="0"/>
              </a:rPr>
              <a:t> . </a:t>
            </a:r>
            <a:r>
              <a:rPr lang="en-US" sz="1800" u="sng" dirty="0">
                <a:latin typeface="Courier" pitchFamily="2" charset="0"/>
              </a:rPr>
              <a:t>   </a:t>
            </a:r>
            <a:r>
              <a:rPr lang="en-US" sz="1800" dirty="0">
                <a:latin typeface="Courier" pitchFamily="2" charset="0"/>
              </a:rPr>
              <a:t> </a:t>
            </a:r>
            <a:r>
              <a:rPr lang="en-US" sz="1800" u="sng" dirty="0">
                <a:latin typeface="Courier" pitchFamily="2" charset="0"/>
              </a:rPr>
              <a:t>   </a:t>
            </a:r>
            <a:r>
              <a:rPr lang="en-US" sz="1800" dirty="0">
                <a:latin typeface="Courier" pitchFamily="2" charset="0"/>
              </a:rPr>
              <a:t> </a:t>
            </a:r>
            <a:r>
              <a:rPr lang="en-US" sz="1800" baseline="-25000" dirty="0">
                <a:latin typeface="Courier" pitchFamily="2" charset="0"/>
              </a:rPr>
              <a:t>2XP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40C4B9-DC3A-E940-A6B5-01757E015125}"/>
              </a:ext>
            </a:extLst>
          </p:cNvPr>
          <p:cNvSpPr txBox="1"/>
          <p:nvPr/>
        </p:nvSpPr>
        <p:spPr>
          <a:xfrm>
            <a:off x="3993457" y="2681086"/>
            <a:ext cx="2316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urier" pitchFamily="2" charset="0"/>
              </a:rPr>
              <a:t>2</a:t>
            </a:r>
            <a:r>
              <a:rPr lang="en-US" sz="1200" baseline="30000" dirty="0">
                <a:latin typeface="Courier" pitchFamily="2" charset="0"/>
              </a:rPr>
              <a:t>1</a:t>
            </a:r>
            <a:r>
              <a:rPr lang="en-US" sz="1200" dirty="0">
                <a:latin typeface="Courier" pitchFamily="2" charset="0"/>
              </a:rPr>
              <a:t>    2</a:t>
            </a:r>
            <a:r>
              <a:rPr lang="en-US" sz="1200" baseline="30000" dirty="0">
                <a:latin typeface="Courier" pitchFamily="2" charset="0"/>
              </a:rPr>
              <a:t>0</a:t>
            </a:r>
            <a:r>
              <a:rPr lang="en-US" sz="1200" dirty="0">
                <a:latin typeface="Courier" pitchFamily="2" charset="0"/>
              </a:rPr>
              <a:t>       2</a:t>
            </a:r>
            <a:r>
              <a:rPr lang="en-US" sz="1200" baseline="30000" dirty="0">
                <a:latin typeface="Courier" pitchFamily="2" charset="0"/>
              </a:rPr>
              <a:t>-1</a:t>
            </a:r>
            <a:r>
              <a:rPr lang="en-US" sz="1200" dirty="0">
                <a:latin typeface="Courier" pitchFamily="2" charset="0"/>
              </a:rPr>
              <a:t>    2</a:t>
            </a:r>
            <a:r>
              <a:rPr lang="en-US" sz="1200" baseline="30000" dirty="0">
                <a:latin typeface="Courier" pitchFamily="2" charset="0"/>
              </a:rPr>
              <a:t>-2</a:t>
            </a:r>
          </a:p>
        </p:txBody>
      </p:sp>
    </p:spTree>
    <p:extLst>
      <p:ext uri="{BB962C8B-B14F-4D97-AF65-F5344CB8AC3E}">
        <p14:creationId xmlns:p14="http://schemas.microsoft.com/office/powerpoint/2010/main" val="2196530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7FE689A-038C-1E46-9201-C9742B2F4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742" y="65649"/>
            <a:ext cx="4944300" cy="645300"/>
          </a:xfrm>
        </p:spPr>
        <p:txBody>
          <a:bodyPr/>
          <a:lstStyle/>
          <a:p>
            <a:r>
              <a:rPr lang="en-US" dirty="0"/>
              <a:t>Precision Errors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FCF10FB-1B6E-A446-8BDE-ED0C1DA8A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1102" y="735810"/>
            <a:ext cx="6558620" cy="1595989"/>
          </a:xfrm>
        </p:spPr>
        <p:txBody>
          <a:bodyPr/>
          <a:lstStyle/>
          <a:p>
            <a:r>
              <a:rPr lang="en-US" sz="2000" dirty="0"/>
              <a:t>Some values will not be able to be represented exactly in the number of bits available.</a:t>
            </a:r>
          </a:p>
          <a:p>
            <a:pPr lvl="1"/>
            <a:r>
              <a:rPr lang="en-US" sz="1800" dirty="0"/>
              <a:t>These situations, result in what are called</a:t>
            </a:r>
            <a:br>
              <a:rPr lang="en-US" sz="1800" dirty="0"/>
            </a:br>
            <a:r>
              <a:rPr lang="en-US" sz="1800" i="1" dirty="0"/>
              <a:t>precision errors </a:t>
            </a:r>
            <a:r>
              <a:rPr lang="en-US" sz="1800" dirty="0"/>
              <a:t>(i.e. rounding errors).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0F4EA1-FFC5-8449-B065-8CE37A5271B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AE1CB8-45BE-2A40-A656-592FFCEB95CB}"/>
              </a:ext>
            </a:extLst>
          </p:cNvPr>
          <p:cNvSpPr txBox="1"/>
          <p:nvPr/>
        </p:nvSpPr>
        <p:spPr>
          <a:xfrm>
            <a:off x="6796591" y="2588753"/>
            <a:ext cx="23319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Under Estimate</a:t>
            </a:r>
            <a:br>
              <a:rPr lang="en-US" b="1" i="1" dirty="0"/>
            </a:br>
            <a:r>
              <a:rPr lang="en-US" dirty="0"/>
              <a:t>The closest smaller representable number.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FB5C3D-DD5B-214E-A499-170F538770A4}"/>
              </a:ext>
            </a:extLst>
          </p:cNvPr>
          <p:cNvSpPr txBox="1"/>
          <p:nvPr/>
        </p:nvSpPr>
        <p:spPr>
          <a:xfrm>
            <a:off x="6867110" y="4139634"/>
            <a:ext cx="23319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Over Estimate</a:t>
            </a:r>
          </a:p>
          <a:p>
            <a:pPr algn="ctr"/>
            <a:r>
              <a:rPr lang="en-US" dirty="0"/>
              <a:t>The closest larger representable number.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5D126EA-14E5-654F-8FC3-4B31A73FEBC7}"/>
              </a:ext>
            </a:extLst>
          </p:cNvPr>
          <p:cNvGrpSpPr/>
          <p:nvPr/>
        </p:nvGrpSpPr>
        <p:grpSpPr>
          <a:xfrm>
            <a:off x="31250" y="2344504"/>
            <a:ext cx="2144356" cy="2398678"/>
            <a:chOff x="2841908" y="1259076"/>
            <a:chExt cx="2144356" cy="239867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983D3CB-70FD-C24F-BAC6-8A1194454482}"/>
                </a:ext>
              </a:extLst>
            </p:cNvPr>
            <p:cNvSpPr txBox="1"/>
            <p:nvPr/>
          </p:nvSpPr>
          <p:spPr>
            <a:xfrm>
              <a:off x="2841908" y="2088094"/>
              <a:ext cx="214435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Segoe Print" panose="02000800000000000000" pitchFamily="2" charset="0"/>
                </a:rPr>
                <a:t>How might we represent 2.4</a:t>
              </a:r>
              <a:r>
                <a:rPr lang="en-US" sz="1600" baseline="-25000" dirty="0">
                  <a:latin typeface="Segoe Print" panose="02000800000000000000" pitchFamily="2" charset="0"/>
                </a:rPr>
                <a:t>10</a:t>
              </a:r>
              <a:r>
                <a:rPr lang="en-US" sz="1600" dirty="0">
                  <a:latin typeface="Segoe Print" panose="02000800000000000000" pitchFamily="2" charset="0"/>
                </a:rPr>
                <a:t> in </a:t>
              </a:r>
              <a:r>
                <a:rPr lang="en-US" sz="1600" b="1" dirty="0">
                  <a:latin typeface="Segoe Print" panose="02000800000000000000" pitchFamily="2" charset="0"/>
                </a:rPr>
                <a:t>4-bit</a:t>
              </a:r>
              <a:r>
                <a:rPr lang="en-US" sz="1600" dirty="0">
                  <a:latin typeface="Segoe Print" panose="02000800000000000000" pitchFamily="2" charset="0"/>
                </a:rPr>
                <a:t> Fixed Point binary with </a:t>
              </a:r>
              <a:r>
                <a:rPr lang="en-US" sz="1600" b="1" dirty="0">
                  <a:latin typeface="Segoe Print" panose="02000800000000000000" pitchFamily="2" charset="0"/>
                </a:rPr>
                <a:t>2 bits to the right of the binary point</a:t>
              </a:r>
              <a:r>
                <a:rPr lang="en-US" sz="1600" dirty="0">
                  <a:latin typeface="Segoe Print" panose="02000800000000000000" pitchFamily="2" charset="0"/>
                </a:rPr>
                <a:t>.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5501DF3-F34D-1A41-B197-FAFB5161F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89490" y="1259076"/>
              <a:ext cx="649191" cy="682714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FCE76049-E730-854E-8C60-0F7FABE987A7}"/>
              </a:ext>
            </a:extLst>
          </p:cNvPr>
          <p:cNvSpPr txBox="1"/>
          <p:nvPr/>
        </p:nvSpPr>
        <p:spPr>
          <a:xfrm>
            <a:off x="2775605" y="2353366"/>
            <a:ext cx="1146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" pitchFamily="2" charset="0"/>
              </a:rPr>
              <a:t>2.4</a:t>
            </a:r>
            <a:r>
              <a:rPr lang="en-US" sz="2000" b="1" baseline="-25000" dirty="0">
                <a:latin typeface="Courier" pitchFamily="2" charset="0"/>
              </a:rPr>
              <a:t>10</a:t>
            </a:r>
            <a:r>
              <a:rPr lang="en-US" sz="2000" dirty="0">
                <a:latin typeface="Courier" pitchFamily="2" charset="0"/>
              </a:rPr>
              <a:t> ≈</a:t>
            </a:r>
            <a:endParaRPr lang="en-US" sz="2000" baseline="-25000" dirty="0">
              <a:latin typeface="Courier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6D386CD-97FB-3B4E-A810-6A00886DCFCB}"/>
              </a:ext>
            </a:extLst>
          </p:cNvPr>
          <p:cNvGrpSpPr/>
          <p:nvPr/>
        </p:nvGrpSpPr>
        <p:grpSpPr>
          <a:xfrm>
            <a:off x="3617232" y="2367811"/>
            <a:ext cx="3179359" cy="1018240"/>
            <a:chOff x="3617232" y="2367811"/>
            <a:chExt cx="3179359" cy="101824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2B85DF0-0310-CA4B-82A5-E1C999758C57}"/>
                </a:ext>
              </a:extLst>
            </p:cNvPr>
            <p:cNvSpPr txBox="1"/>
            <p:nvPr/>
          </p:nvSpPr>
          <p:spPr>
            <a:xfrm>
              <a:off x="3617232" y="2985941"/>
              <a:ext cx="13131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" pitchFamily="2" charset="0"/>
                </a:rPr>
                <a:t>= 2.25</a:t>
              </a:r>
              <a:r>
                <a:rPr lang="en-US" sz="2000" baseline="-25000" dirty="0">
                  <a:latin typeface="Courier" pitchFamily="2" charset="0"/>
                </a:rPr>
                <a:t>10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0EA67A6-944B-6E47-947B-9159DD5303F6}"/>
                </a:ext>
              </a:extLst>
            </p:cNvPr>
            <p:cNvGrpSpPr/>
            <p:nvPr/>
          </p:nvGrpSpPr>
          <p:grpSpPr>
            <a:xfrm>
              <a:off x="3851554" y="2367811"/>
              <a:ext cx="2945037" cy="590274"/>
              <a:chOff x="2584175" y="1497802"/>
              <a:chExt cx="2945037" cy="590274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64C643B-1AE3-6948-9657-075333F41FCD}"/>
                  </a:ext>
                </a:extLst>
              </p:cNvPr>
              <p:cNvSpPr txBox="1"/>
              <p:nvPr/>
            </p:nvSpPr>
            <p:spPr>
              <a:xfrm>
                <a:off x="2584175" y="1497802"/>
                <a:ext cx="29450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u="sng" dirty="0">
                    <a:latin typeface="Courier" pitchFamily="2" charset="0"/>
                  </a:rPr>
                  <a:t> 1 </a:t>
                </a:r>
                <a:r>
                  <a:rPr lang="en-US" sz="1800" dirty="0">
                    <a:latin typeface="Courier" pitchFamily="2" charset="0"/>
                  </a:rPr>
                  <a:t> </a:t>
                </a:r>
                <a:r>
                  <a:rPr lang="en-US" sz="1800" u="sng" dirty="0">
                    <a:latin typeface="Courier" pitchFamily="2" charset="0"/>
                  </a:rPr>
                  <a:t> 0 </a:t>
                </a:r>
                <a:r>
                  <a:rPr lang="en-US" sz="1800" dirty="0">
                    <a:latin typeface="Courier" pitchFamily="2" charset="0"/>
                  </a:rPr>
                  <a:t> . </a:t>
                </a:r>
                <a:r>
                  <a:rPr lang="en-US" sz="1800" u="sng" dirty="0">
                    <a:latin typeface="Courier" pitchFamily="2" charset="0"/>
                  </a:rPr>
                  <a:t> 0 </a:t>
                </a:r>
                <a:r>
                  <a:rPr lang="en-US" sz="1800" dirty="0">
                    <a:latin typeface="Courier" pitchFamily="2" charset="0"/>
                  </a:rPr>
                  <a:t> </a:t>
                </a:r>
                <a:r>
                  <a:rPr lang="en-US" sz="1800" u="sng" dirty="0">
                    <a:latin typeface="Courier" pitchFamily="2" charset="0"/>
                  </a:rPr>
                  <a:t> 1 </a:t>
                </a:r>
                <a:r>
                  <a:rPr lang="en-US" sz="1800" dirty="0">
                    <a:latin typeface="Courier" pitchFamily="2" charset="0"/>
                  </a:rPr>
                  <a:t> </a:t>
                </a:r>
                <a:r>
                  <a:rPr lang="en-US" sz="1800" baseline="-25000" dirty="0">
                    <a:latin typeface="Courier" pitchFamily="2" charset="0"/>
                  </a:rPr>
                  <a:t>2XP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8D967D6-50EF-9747-8F00-8CA24D74A040}"/>
                  </a:ext>
                </a:extLst>
              </p:cNvPr>
              <p:cNvSpPr txBox="1"/>
              <p:nvPr/>
            </p:nvSpPr>
            <p:spPr>
              <a:xfrm>
                <a:off x="2726078" y="1811077"/>
                <a:ext cx="23166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Courier" pitchFamily="2" charset="0"/>
                  </a:rPr>
                  <a:t>2</a:t>
                </a:r>
                <a:r>
                  <a:rPr lang="en-US" sz="1200" baseline="30000" dirty="0">
                    <a:latin typeface="Courier" pitchFamily="2" charset="0"/>
                  </a:rPr>
                  <a:t>1</a:t>
                </a:r>
                <a:r>
                  <a:rPr lang="en-US" sz="1200" dirty="0">
                    <a:latin typeface="Courier" pitchFamily="2" charset="0"/>
                  </a:rPr>
                  <a:t>    2</a:t>
                </a:r>
                <a:r>
                  <a:rPr lang="en-US" sz="1200" baseline="30000" dirty="0">
                    <a:latin typeface="Courier" pitchFamily="2" charset="0"/>
                  </a:rPr>
                  <a:t>0</a:t>
                </a:r>
                <a:r>
                  <a:rPr lang="en-US" sz="1200" dirty="0">
                    <a:latin typeface="Courier" pitchFamily="2" charset="0"/>
                  </a:rPr>
                  <a:t>       2</a:t>
                </a:r>
                <a:r>
                  <a:rPr lang="en-US" sz="1200" baseline="30000" dirty="0">
                    <a:latin typeface="Courier" pitchFamily="2" charset="0"/>
                  </a:rPr>
                  <a:t>-1</a:t>
                </a:r>
                <a:r>
                  <a:rPr lang="en-US" sz="1200" dirty="0">
                    <a:latin typeface="Courier" pitchFamily="2" charset="0"/>
                  </a:rPr>
                  <a:t>    2</a:t>
                </a:r>
                <a:r>
                  <a:rPr lang="en-US" sz="1200" baseline="30000" dirty="0">
                    <a:latin typeface="Courier" pitchFamily="2" charset="0"/>
                  </a:rPr>
                  <a:t>-2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F1B8412-C122-3243-8DB8-9663E5E5E5A1}"/>
              </a:ext>
            </a:extLst>
          </p:cNvPr>
          <p:cNvGrpSpPr/>
          <p:nvPr/>
        </p:nvGrpSpPr>
        <p:grpSpPr>
          <a:xfrm>
            <a:off x="2775605" y="3219424"/>
            <a:ext cx="4091505" cy="1685195"/>
            <a:chOff x="2775605" y="3219424"/>
            <a:chExt cx="4091505" cy="168519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8667610-405D-7242-BDF8-FF7B82B1B66D}"/>
                </a:ext>
              </a:extLst>
            </p:cNvPr>
            <p:cNvSpPr txBox="1"/>
            <p:nvPr/>
          </p:nvSpPr>
          <p:spPr>
            <a:xfrm>
              <a:off x="2781919" y="3871934"/>
              <a:ext cx="11464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Courier" pitchFamily="2" charset="0"/>
                </a:rPr>
                <a:t>2.4</a:t>
              </a:r>
              <a:r>
                <a:rPr lang="en-US" sz="2000" b="1" baseline="-25000" dirty="0">
                  <a:latin typeface="Courier" pitchFamily="2" charset="0"/>
                </a:rPr>
                <a:t>10</a:t>
              </a:r>
              <a:r>
                <a:rPr lang="en-US" sz="2000" dirty="0">
                  <a:latin typeface="Courier" pitchFamily="2" charset="0"/>
                </a:rPr>
                <a:t> ≈</a:t>
              </a:r>
              <a:endParaRPr lang="en-US" sz="2000" baseline="-25000" dirty="0">
                <a:latin typeface="Courier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F38474B-080E-A04F-A4DA-2A69EE774CF1}"/>
                </a:ext>
              </a:extLst>
            </p:cNvPr>
            <p:cNvSpPr txBox="1"/>
            <p:nvPr/>
          </p:nvSpPr>
          <p:spPr>
            <a:xfrm>
              <a:off x="2775605" y="3219424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/>
                <a:t>or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F5A2D86-8130-9641-9EAA-543D81517201}"/>
                </a:ext>
              </a:extLst>
            </p:cNvPr>
            <p:cNvGrpSpPr/>
            <p:nvPr/>
          </p:nvGrpSpPr>
          <p:grpSpPr>
            <a:xfrm>
              <a:off x="3922073" y="3865305"/>
              <a:ext cx="2945037" cy="590274"/>
              <a:chOff x="2584175" y="1497802"/>
              <a:chExt cx="2945037" cy="590274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C57257C-00D5-B04D-8352-14B255107DD7}"/>
                  </a:ext>
                </a:extLst>
              </p:cNvPr>
              <p:cNvSpPr txBox="1"/>
              <p:nvPr/>
            </p:nvSpPr>
            <p:spPr>
              <a:xfrm>
                <a:off x="2584175" y="1497802"/>
                <a:ext cx="29450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u="sng" dirty="0">
                    <a:latin typeface="Courier" pitchFamily="2" charset="0"/>
                  </a:rPr>
                  <a:t> 1 </a:t>
                </a:r>
                <a:r>
                  <a:rPr lang="en-US" sz="1800" dirty="0">
                    <a:latin typeface="Courier" pitchFamily="2" charset="0"/>
                  </a:rPr>
                  <a:t> </a:t>
                </a:r>
                <a:r>
                  <a:rPr lang="en-US" sz="1800" u="sng" dirty="0">
                    <a:latin typeface="Courier" pitchFamily="2" charset="0"/>
                  </a:rPr>
                  <a:t> 0 </a:t>
                </a:r>
                <a:r>
                  <a:rPr lang="en-US" sz="1800" dirty="0">
                    <a:latin typeface="Courier" pitchFamily="2" charset="0"/>
                  </a:rPr>
                  <a:t> . </a:t>
                </a:r>
                <a:r>
                  <a:rPr lang="en-US" sz="1800" u="sng" dirty="0">
                    <a:latin typeface="Courier" pitchFamily="2" charset="0"/>
                  </a:rPr>
                  <a:t> 1 </a:t>
                </a:r>
                <a:r>
                  <a:rPr lang="en-US" sz="1800" dirty="0">
                    <a:latin typeface="Courier" pitchFamily="2" charset="0"/>
                  </a:rPr>
                  <a:t> </a:t>
                </a:r>
                <a:r>
                  <a:rPr lang="en-US" sz="1800" u="sng" dirty="0">
                    <a:latin typeface="Courier" pitchFamily="2" charset="0"/>
                  </a:rPr>
                  <a:t> 0 </a:t>
                </a:r>
                <a:r>
                  <a:rPr lang="en-US" sz="1800" dirty="0">
                    <a:latin typeface="Courier" pitchFamily="2" charset="0"/>
                  </a:rPr>
                  <a:t> </a:t>
                </a:r>
                <a:r>
                  <a:rPr lang="en-US" sz="1800" baseline="-25000" dirty="0">
                    <a:latin typeface="Courier" pitchFamily="2" charset="0"/>
                  </a:rPr>
                  <a:t>2XP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4344940-3FA1-3A41-9F65-03ABFA879E14}"/>
                  </a:ext>
                </a:extLst>
              </p:cNvPr>
              <p:cNvSpPr txBox="1"/>
              <p:nvPr/>
            </p:nvSpPr>
            <p:spPr>
              <a:xfrm>
                <a:off x="2726078" y="1811077"/>
                <a:ext cx="23166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Courier" pitchFamily="2" charset="0"/>
                  </a:rPr>
                  <a:t>2</a:t>
                </a:r>
                <a:r>
                  <a:rPr lang="en-US" sz="1200" baseline="30000" dirty="0">
                    <a:latin typeface="Courier" pitchFamily="2" charset="0"/>
                  </a:rPr>
                  <a:t>1</a:t>
                </a:r>
                <a:r>
                  <a:rPr lang="en-US" sz="1200" dirty="0">
                    <a:latin typeface="Courier" pitchFamily="2" charset="0"/>
                  </a:rPr>
                  <a:t>    2</a:t>
                </a:r>
                <a:r>
                  <a:rPr lang="en-US" sz="1200" baseline="30000" dirty="0">
                    <a:latin typeface="Courier" pitchFamily="2" charset="0"/>
                  </a:rPr>
                  <a:t>0</a:t>
                </a:r>
                <a:r>
                  <a:rPr lang="en-US" sz="1200" dirty="0">
                    <a:latin typeface="Courier" pitchFamily="2" charset="0"/>
                  </a:rPr>
                  <a:t>       2</a:t>
                </a:r>
                <a:r>
                  <a:rPr lang="en-US" sz="1200" baseline="30000" dirty="0">
                    <a:latin typeface="Courier" pitchFamily="2" charset="0"/>
                  </a:rPr>
                  <a:t>-1</a:t>
                </a:r>
                <a:r>
                  <a:rPr lang="en-US" sz="1200" dirty="0">
                    <a:latin typeface="Courier" pitchFamily="2" charset="0"/>
                  </a:rPr>
                  <a:t>    2</a:t>
                </a:r>
                <a:r>
                  <a:rPr lang="en-US" sz="1200" baseline="30000" dirty="0">
                    <a:latin typeface="Courier" pitchFamily="2" charset="0"/>
                  </a:rPr>
                  <a:t>-2</a:t>
                </a: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8A37D38-8C36-EC41-8F8F-090071DF9300}"/>
                </a:ext>
              </a:extLst>
            </p:cNvPr>
            <p:cNvSpPr txBox="1"/>
            <p:nvPr/>
          </p:nvSpPr>
          <p:spPr>
            <a:xfrm>
              <a:off x="3617232" y="4504509"/>
              <a:ext cx="1159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" pitchFamily="2" charset="0"/>
                </a:rPr>
                <a:t>= 2.5</a:t>
              </a:r>
              <a:r>
                <a:rPr lang="en-US" sz="2000" baseline="-25000" dirty="0">
                  <a:latin typeface="Courier" pitchFamily="2" charset="0"/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350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6352B-6C74-9148-9E66-1FCA1A704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0659" y="72394"/>
            <a:ext cx="4944300" cy="645300"/>
          </a:xfrm>
        </p:spPr>
        <p:txBody>
          <a:bodyPr/>
          <a:lstStyle/>
          <a:p>
            <a:r>
              <a:rPr lang="en-US" dirty="0"/>
              <a:t>Precision Errors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DA247C-0E66-B74C-B7D1-CEDD6B318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9911" y="779228"/>
            <a:ext cx="6825796" cy="1659900"/>
          </a:xfrm>
        </p:spPr>
        <p:txBody>
          <a:bodyPr/>
          <a:lstStyle/>
          <a:p>
            <a:r>
              <a:rPr lang="en-US" sz="2000" dirty="0"/>
              <a:t>A </a:t>
            </a:r>
            <a:r>
              <a:rPr lang="en-US" sz="2000" b="1" i="1" dirty="0"/>
              <a:t>precision error</a:t>
            </a:r>
            <a:r>
              <a:rPr lang="en-US" sz="2000" b="1" dirty="0"/>
              <a:t> </a:t>
            </a:r>
            <a:r>
              <a:rPr lang="en-US" sz="2000" dirty="0"/>
              <a:t>occurs when there are insufficient bits to the right of the binary point to represent a value exactly.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B74C12-3392-CC42-8D59-E977155DF97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5DFA27-28DF-6A47-8683-9D47FDBF6826}"/>
              </a:ext>
            </a:extLst>
          </p:cNvPr>
          <p:cNvSpPr txBox="1"/>
          <p:nvPr/>
        </p:nvSpPr>
        <p:spPr>
          <a:xfrm>
            <a:off x="2774842" y="2788401"/>
            <a:ext cx="4560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Courier" pitchFamily="2" charset="0"/>
              </a:rPr>
              <a:t>System.out.println</a:t>
            </a:r>
            <a:r>
              <a:rPr lang="en-US" sz="1800" dirty="0">
                <a:latin typeface="Courier" pitchFamily="2" charset="0"/>
              </a:rPr>
              <a:t>(101.0 * 0.1);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D648B6-C301-C64E-A6AC-EA9451626AC1}"/>
              </a:ext>
            </a:extLst>
          </p:cNvPr>
          <p:cNvSpPr txBox="1"/>
          <p:nvPr/>
        </p:nvSpPr>
        <p:spPr>
          <a:xfrm>
            <a:off x="2492071" y="4657129"/>
            <a:ext cx="4159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Try it: </a:t>
            </a:r>
            <a:r>
              <a:rPr lang="en-US" dirty="0">
                <a:hlinkClick r:id="rId3"/>
              </a:rPr>
              <a:t>https://replit.com/@braughtg/PrecisionError</a:t>
            </a:r>
            <a:r>
              <a:rPr lang="en-US" dirty="0"/>
              <a:t>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4D34B6-7C67-36EA-16DF-A1040964E764}"/>
              </a:ext>
            </a:extLst>
          </p:cNvPr>
          <p:cNvGrpSpPr/>
          <p:nvPr/>
        </p:nvGrpSpPr>
        <p:grpSpPr>
          <a:xfrm>
            <a:off x="407733" y="2105687"/>
            <a:ext cx="2144356" cy="1660015"/>
            <a:chOff x="2841908" y="1259076"/>
            <a:chExt cx="2144356" cy="166001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499D726-E089-7487-BB78-12740DE3E43C}"/>
                </a:ext>
              </a:extLst>
            </p:cNvPr>
            <p:cNvSpPr txBox="1"/>
            <p:nvPr/>
          </p:nvSpPr>
          <p:spPr>
            <a:xfrm>
              <a:off x="2841908" y="2088094"/>
              <a:ext cx="21443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Segoe Print" panose="02000800000000000000" pitchFamily="2" charset="0"/>
                </a:rPr>
                <a:t>What should this Java code snippet print?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539C16A-98FF-21E7-E159-4E8381CE16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89490" y="1259076"/>
              <a:ext cx="649191" cy="6827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6171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6352B-6C74-9148-9E66-1FCA1A704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0659" y="72394"/>
            <a:ext cx="4944300" cy="645300"/>
          </a:xfrm>
        </p:spPr>
        <p:txBody>
          <a:bodyPr/>
          <a:lstStyle/>
          <a:p>
            <a:r>
              <a:rPr lang="en-US" dirty="0"/>
              <a:t>Precision Errors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DA247C-0E66-B74C-B7D1-CEDD6B318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9911" y="779228"/>
            <a:ext cx="6825796" cy="1659900"/>
          </a:xfrm>
        </p:spPr>
        <p:txBody>
          <a:bodyPr/>
          <a:lstStyle/>
          <a:p>
            <a:r>
              <a:rPr lang="en-US" sz="2000" dirty="0"/>
              <a:t>A </a:t>
            </a:r>
            <a:r>
              <a:rPr lang="en-US" sz="2000" b="1" i="1" dirty="0"/>
              <a:t>precision error</a:t>
            </a:r>
            <a:r>
              <a:rPr lang="en-US" sz="2000" b="1" dirty="0"/>
              <a:t> </a:t>
            </a:r>
            <a:r>
              <a:rPr lang="en-US" sz="2000" dirty="0"/>
              <a:t>occurs when there are insufficient bits to the right of the binary point to represent a value exactly.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B74C12-3392-CC42-8D59-E977155DF97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5A30FBF-BF82-C44C-885B-2EE26B01D51E}"/>
              </a:ext>
            </a:extLst>
          </p:cNvPr>
          <p:cNvGrpSpPr/>
          <p:nvPr/>
        </p:nvGrpSpPr>
        <p:grpSpPr>
          <a:xfrm>
            <a:off x="1788989" y="2937721"/>
            <a:ext cx="4943644" cy="2156392"/>
            <a:chOff x="1788989" y="2808514"/>
            <a:chExt cx="4943644" cy="215639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D8138D9-5072-F142-B132-3383B0FA8A15}"/>
                </a:ext>
              </a:extLst>
            </p:cNvPr>
            <p:cNvGrpSpPr/>
            <p:nvPr/>
          </p:nvGrpSpPr>
          <p:grpSpPr>
            <a:xfrm>
              <a:off x="2709947" y="2890821"/>
              <a:ext cx="4022686" cy="2074085"/>
              <a:chOff x="3563103" y="2424018"/>
              <a:chExt cx="7050355" cy="3045753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FC782AB6-36A4-E94D-8CD5-2C913975B9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63103" y="2424018"/>
                <a:ext cx="7050355" cy="3045753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1F8D2D3-EB42-8845-8F05-1B0732BE5401}"/>
                  </a:ext>
                </a:extLst>
              </p:cNvPr>
              <p:cNvSpPr txBox="1"/>
              <p:nvPr/>
            </p:nvSpPr>
            <p:spPr>
              <a:xfrm>
                <a:off x="4402723" y="5195947"/>
                <a:ext cx="5841515" cy="271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/>
                  <a:t>Image From: https://</a:t>
                </a:r>
                <a:r>
                  <a:rPr lang="en-US" sz="600" dirty="0" err="1"/>
                  <a:t>www.exploringbinary.com</a:t>
                </a:r>
                <a:r>
                  <a:rPr lang="en-US" sz="600" dirty="0"/>
                  <a:t>/why-0-point-1-does-not-exist-in-floating-point/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08161FE-D43B-C346-A938-CA1D7A3F870D}"/>
                </a:ext>
              </a:extLst>
            </p:cNvPr>
            <p:cNvSpPr txBox="1"/>
            <p:nvPr/>
          </p:nvSpPr>
          <p:spPr>
            <a:xfrm>
              <a:off x="1788989" y="2808514"/>
              <a:ext cx="8488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0.1</a:t>
              </a:r>
              <a:r>
                <a:rPr lang="en-US" sz="1800" baseline="-25000" dirty="0"/>
                <a:t>10</a:t>
              </a:r>
              <a:r>
                <a:rPr lang="en-US" sz="1800" dirty="0"/>
                <a:t> ≈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405E160-BBE5-584A-A193-1B07681F5B51}"/>
              </a:ext>
            </a:extLst>
          </p:cNvPr>
          <p:cNvGrpSpPr/>
          <p:nvPr/>
        </p:nvGrpSpPr>
        <p:grpSpPr>
          <a:xfrm>
            <a:off x="1955773" y="1954040"/>
            <a:ext cx="7775405" cy="925487"/>
            <a:chOff x="1955773" y="1954040"/>
            <a:chExt cx="7775405" cy="92548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E5DFA27-28DF-6A47-8683-9D47FDBF6826}"/>
                </a:ext>
              </a:extLst>
            </p:cNvPr>
            <p:cNvSpPr txBox="1"/>
            <p:nvPr/>
          </p:nvSpPr>
          <p:spPr>
            <a:xfrm>
              <a:off x="1955773" y="1954040"/>
              <a:ext cx="77754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ourier" pitchFamily="2" charset="0"/>
                </a:rPr>
                <a:t>System.out.println</a:t>
              </a:r>
              <a:r>
                <a:rPr lang="en-US" sz="1800" dirty="0">
                  <a:latin typeface="Courier" pitchFamily="2" charset="0"/>
                </a:rPr>
                <a:t>(101.0 * 0.1);  </a:t>
              </a:r>
            </a:p>
            <a:p>
              <a:r>
                <a:rPr lang="en-US" sz="1800" dirty="0">
                  <a:latin typeface="Courier" pitchFamily="2" charset="0"/>
                </a:rPr>
                <a:t>			➜ 10.100000000000001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AD648B6-C301-C64E-A6AC-EA9451626AC1}"/>
                </a:ext>
              </a:extLst>
            </p:cNvPr>
            <p:cNvSpPr txBox="1"/>
            <p:nvPr/>
          </p:nvSpPr>
          <p:spPr>
            <a:xfrm>
              <a:off x="2492071" y="2571750"/>
              <a:ext cx="41598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Try it: </a:t>
              </a:r>
              <a:r>
                <a:rPr lang="en-US" dirty="0">
                  <a:hlinkClick r:id="rId4"/>
                </a:rPr>
                <a:t>https://replit.com/@braughtg/PrecisionError</a:t>
              </a:r>
              <a:r>
                <a:rPr lang="en-US" dirty="0"/>
                <a:t> 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19BFCC1-B3E7-BB0C-431D-8629960A032F}"/>
              </a:ext>
            </a:extLst>
          </p:cNvPr>
          <p:cNvSpPr txBox="1"/>
          <p:nvPr/>
        </p:nvSpPr>
        <p:spPr>
          <a:xfrm rot="20922571">
            <a:off x="112170" y="3493921"/>
            <a:ext cx="20275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Chalkboard SE" panose="03050602040202020205" pitchFamily="66" charset="77"/>
              </a:rPr>
              <a:t>The 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Courier" pitchFamily="2" charset="0"/>
              </a:rPr>
              <a:t>double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Chalkboard SE" panose="03050602040202020205" pitchFamily="66" charset="77"/>
              </a:rPr>
              <a:t> type is an </a:t>
            </a:r>
            <a:r>
              <a:rPr lang="en-US" sz="1800" i="1" dirty="0">
                <a:solidFill>
                  <a:schemeClr val="accent4">
                    <a:lumMod val="75000"/>
                  </a:schemeClr>
                </a:solidFill>
                <a:latin typeface="Chalkboard SE" panose="03050602040202020205" pitchFamily="66" charset="77"/>
              </a:rPr>
              <a:t>imperfect abstraction 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Chalkboard SE" panose="03050602040202020205" pitchFamily="66" charset="77"/>
              </a:rPr>
              <a:t>for Real numbers!</a:t>
            </a:r>
          </a:p>
        </p:txBody>
      </p:sp>
    </p:spTree>
    <p:extLst>
      <p:ext uri="{BB962C8B-B14F-4D97-AF65-F5344CB8AC3E}">
        <p14:creationId xmlns:p14="http://schemas.microsoft.com/office/powerpoint/2010/main" val="4022549215"/>
      </p:ext>
    </p:extLst>
  </p:cSld>
  <p:clrMapOvr>
    <a:masterClrMapping/>
  </p:clrMapOvr>
</p:sld>
</file>

<file path=ppt/theme/theme1.xml><?xml version="1.0" encoding="utf-8"?>
<a:theme xmlns:a="http://schemas.openxmlformats.org/drawingml/2006/main" name="Imogen template">
  <a:themeElements>
    <a:clrScheme name="Custom 347">
      <a:dk1>
        <a:srgbClr val="FFFFFF"/>
      </a:dk1>
      <a:lt1>
        <a:srgbClr val="0E293C"/>
      </a:lt1>
      <a:dk2>
        <a:srgbClr val="BBC9D3"/>
      </a:dk2>
      <a:lt2>
        <a:srgbClr val="184769"/>
      </a:lt2>
      <a:accent1>
        <a:srgbClr val="00E1C6"/>
      </a:accent1>
      <a:accent2>
        <a:srgbClr val="19BBD5"/>
      </a:accent2>
      <a:accent3>
        <a:srgbClr val="2C9DDE"/>
      </a:accent3>
      <a:accent4>
        <a:srgbClr val="3274E1"/>
      </a:accent4>
      <a:accent5>
        <a:srgbClr val="4C4ED5"/>
      </a:accent5>
      <a:accent6>
        <a:srgbClr val="5CF55F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4" id="{6475C7BA-193F-8D40-9BC7-4EE18987D725}" vid="{AD7D93E2-41FE-5346-B4E7-4DF8374CE745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47">
    <a:dk1>
      <a:srgbClr val="FFFFFF"/>
    </a:dk1>
    <a:lt1>
      <a:srgbClr val="0E293C"/>
    </a:lt1>
    <a:dk2>
      <a:srgbClr val="BBC9D3"/>
    </a:dk2>
    <a:lt2>
      <a:srgbClr val="184769"/>
    </a:lt2>
    <a:accent1>
      <a:srgbClr val="00E1C6"/>
    </a:accent1>
    <a:accent2>
      <a:srgbClr val="19BBD5"/>
    </a:accent2>
    <a:accent3>
      <a:srgbClr val="2C9DDE"/>
    </a:accent3>
    <a:accent4>
      <a:srgbClr val="3274E1"/>
    </a:accent4>
    <a:accent5>
      <a:srgbClr val="4C4ED5"/>
    </a:accent5>
    <a:accent6>
      <a:srgbClr val="5CF55F"/>
    </a:accent6>
    <a:hlink>
      <a:srgbClr val="1155CC"/>
    </a:hlink>
    <a:folHlink>
      <a:srgbClr val="6611CC"/>
    </a:folHlink>
  </a:clrScheme>
</a:themeOverride>
</file>

<file path=ppt/theme/themeOverride2.xml><?xml version="1.0" encoding="utf-8"?>
<a:themeOverride xmlns:a="http://schemas.openxmlformats.org/drawingml/2006/main">
  <a:clrScheme name="Custom 347">
    <a:dk1>
      <a:srgbClr val="FFFFFF"/>
    </a:dk1>
    <a:lt1>
      <a:srgbClr val="0E293C"/>
    </a:lt1>
    <a:dk2>
      <a:srgbClr val="BBC9D3"/>
    </a:dk2>
    <a:lt2>
      <a:srgbClr val="184769"/>
    </a:lt2>
    <a:accent1>
      <a:srgbClr val="00E1C6"/>
    </a:accent1>
    <a:accent2>
      <a:srgbClr val="19BBD5"/>
    </a:accent2>
    <a:accent3>
      <a:srgbClr val="2C9DDE"/>
    </a:accent3>
    <a:accent4>
      <a:srgbClr val="3274E1"/>
    </a:accent4>
    <a:accent5>
      <a:srgbClr val="4C4ED5"/>
    </a:accent5>
    <a:accent6>
      <a:srgbClr val="5CF55F"/>
    </a:accent6>
    <a:hlink>
      <a:srgbClr val="1155CC"/>
    </a:hlink>
    <a:folHlink>
      <a:srgbClr val="6611CC"/>
    </a:folHlink>
  </a:clrScheme>
</a:themeOverride>
</file>

<file path=ppt/theme/themeOverride3.xml><?xml version="1.0" encoding="utf-8"?>
<a:themeOverride xmlns:a="http://schemas.openxmlformats.org/drawingml/2006/main">
  <a:clrScheme name="Custom 347">
    <a:dk1>
      <a:srgbClr val="FFFFFF"/>
    </a:dk1>
    <a:lt1>
      <a:srgbClr val="0E293C"/>
    </a:lt1>
    <a:dk2>
      <a:srgbClr val="BBC9D3"/>
    </a:dk2>
    <a:lt2>
      <a:srgbClr val="184769"/>
    </a:lt2>
    <a:accent1>
      <a:srgbClr val="00E1C6"/>
    </a:accent1>
    <a:accent2>
      <a:srgbClr val="19BBD5"/>
    </a:accent2>
    <a:accent3>
      <a:srgbClr val="2C9DDE"/>
    </a:accent3>
    <a:accent4>
      <a:srgbClr val="3274E1"/>
    </a:accent4>
    <a:accent5>
      <a:srgbClr val="4C4ED5"/>
    </a:accent5>
    <a:accent6>
      <a:srgbClr val="5CF55F"/>
    </a:accent6>
    <a:hlink>
      <a:srgbClr val="1155CC"/>
    </a:hlink>
    <a:folHlink>
      <a:srgbClr val="6611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Imogen template</Template>
  <TotalTime>3403</TotalTime>
  <Words>4515</Words>
  <Application>Microsoft Macintosh PowerPoint</Application>
  <PresentationFormat>On-screen Show (16:9)</PresentationFormat>
  <Paragraphs>562</Paragraphs>
  <Slides>25</Slides>
  <Notes>25</Notes>
  <HiddenSlides>6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Cambria Math</vt:lpstr>
      <vt:lpstr>Chalkboard SE</vt:lpstr>
      <vt:lpstr>Courier</vt:lpstr>
      <vt:lpstr>Helvetica Neue</vt:lpstr>
      <vt:lpstr>Muli</vt:lpstr>
      <vt:lpstr>Nixie One</vt:lpstr>
      <vt:lpstr>Segoe Print</vt:lpstr>
      <vt:lpstr>Imogen template</vt:lpstr>
      <vt:lpstr>DA4 – Fractional Numbers</vt:lpstr>
      <vt:lpstr>Fixed Point Values</vt:lpstr>
      <vt:lpstr>Fixed Point Values</vt:lpstr>
      <vt:lpstr>PowerPoint Presentation</vt:lpstr>
      <vt:lpstr>PowerPoint Presentation</vt:lpstr>
      <vt:lpstr>PowerPoint Presentation</vt:lpstr>
      <vt:lpstr>Precision Errors</vt:lpstr>
      <vt:lpstr>Precision Errors</vt:lpstr>
      <vt:lpstr>Precision Errors</vt:lpstr>
      <vt:lpstr>Scientific Notation</vt:lpstr>
      <vt:lpstr>Scientific Notation in Binary</vt:lpstr>
      <vt:lpstr>Normalized Forms</vt:lpstr>
      <vt:lpstr>A 14-bit Floating Point Representation</vt:lpstr>
      <vt:lpstr>14 Bit Floating Point Example</vt:lpstr>
      <vt:lpstr>14 Bit Floating Point Example</vt:lpstr>
      <vt:lpstr>Floating Point Errors</vt:lpstr>
      <vt:lpstr>Floating Point Optimizations</vt:lpstr>
      <vt:lpstr>14 Bit Floating Point Example</vt:lpstr>
      <vt:lpstr>Acknowledgments</vt:lpstr>
      <vt:lpstr>Fixed Point Binary Representation</vt:lpstr>
      <vt:lpstr>Fixed Point Decimal Numbers</vt:lpstr>
      <vt:lpstr>Fixed Point Binary Representation</vt:lpstr>
      <vt:lpstr>Precision Errors</vt:lpstr>
      <vt:lpstr>Rounding Modes</vt:lpstr>
      <vt:lpstr>A 14-bit Floating Point Representation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08 – Non-Whole Numbers</dc:title>
  <dc:creator>Braught, Grant</dc:creator>
  <cp:lastModifiedBy>Braught, Grant</cp:lastModifiedBy>
  <cp:revision>185</cp:revision>
  <cp:lastPrinted>2022-02-09T12:25:44Z</cp:lastPrinted>
  <dcterms:created xsi:type="dcterms:W3CDTF">2020-08-31T19:39:44Z</dcterms:created>
  <dcterms:modified xsi:type="dcterms:W3CDTF">2023-02-08T13:46:59Z</dcterms:modified>
</cp:coreProperties>
</file>