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4"/>
  </p:notesMasterIdLst>
  <p:sldIdLst>
    <p:sldId id="256" r:id="rId2"/>
    <p:sldId id="288" r:id="rId3"/>
    <p:sldId id="289" r:id="rId4"/>
    <p:sldId id="290" r:id="rId5"/>
    <p:sldId id="315" r:id="rId6"/>
    <p:sldId id="317" r:id="rId7"/>
    <p:sldId id="295" r:id="rId8"/>
    <p:sldId id="318" r:id="rId9"/>
    <p:sldId id="291" r:id="rId10"/>
    <p:sldId id="313" r:id="rId11"/>
    <p:sldId id="293" r:id="rId12"/>
    <p:sldId id="294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7"/>
    <p:restoredTop sz="84466"/>
  </p:normalViewPr>
  <p:slideViewPr>
    <p:cSldViewPr snapToGrid="0" snapToObjects="1">
      <p:cViewPr varScale="1">
        <p:scale>
          <a:sx n="125" d="100"/>
          <a:sy n="125" d="100"/>
        </p:scale>
        <p:origin x="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:a16="http://schemas.microsoft.com/office/drawing/2014/main" id="{457E33E3-1131-7943-ACA3-ED5E97875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:a16="http://schemas.microsoft.com/office/drawing/2014/main" id="{FA42C5B4-DB87-0B40-BC40-E3BE2A2D9A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4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80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display the contents of the machine in a variety of different representations.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3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See that Registers hold 16 bits: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	- 16 bits vs 64 bit machine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</a:t>
            </a:r>
          </a:p>
        </p:txBody>
      </p:sp>
    </p:spTree>
    <p:extLst>
      <p:ext uri="{BB962C8B-B14F-4D97-AF65-F5344CB8AC3E}">
        <p14:creationId xmlns:p14="http://schemas.microsoft.com/office/powerpoint/2010/main" val="244481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start a new unit on Machine Abstractions</a:t>
            </a:r>
          </a:p>
          <a:p>
            <a:r>
              <a:rPr lang="en-US" dirty="0"/>
              <a:t>  - In a nutshell, this unit addresses how do we go from manually programmable circuits (like lab 3) to a general purpose programmable computer.</a:t>
            </a:r>
          </a:p>
          <a:p>
            <a:endParaRPr lang="en-US" dirty="0"/>
          </a:p>
          <a:p>
            <a:r>
              <a:rPr lang="en-US" dirty="0"/>
              <a:t>We get there through layers of abstraction in a hierarchy</a:t>
            </a:r>
          </a:p>
          <a:p>
            <a:r>
              <a:rPr lang="en-US" dirty="0"/>
              <a:t>  - we have seen the physical machine</a:t>
            </a:r>
          </a:p>
          <a:p>
            <a:r>
              <a:rPr lang="en-US" dirty="0"/>
              <a:t>    - from electrical voltages to 0-1, to transistors, go gates, to circuits, </a:t>
            </a:r>
          </a:p>
          <a:p>
            <a:r>
              <a:rPr lang="en-US" dirty="0"/>
              <a:t>    - to the programmable circuit from lab 3 where we instructed it with 0’s and 1’s to perform different computations.</a:t>
            </a:r>
          </a:p>
          <a:p>
            <a:endParaRPr lang="en-US" dirty="0"/>
          </a:p>
          <a:p>
            <a:r>
              <a:rPr lang="en-US" dirty="0"/>
              <a:t>  - In this unit we will look at</a:t>
            </a:r>
          </a:p>
          <a:p>
            <a:r>
              <a:rPr lang="en-US" dirty="0"/>
              <a:t>    - A Microprogram machine</a:t>
            </a:r>
          </a:p>
          <a:p>
            <a:r>
              <a:rPr lang="en-US" dirty="0"/>
              <a:t>      - A machine that is programmable with 0’s and 1’s that directly correspond to its configuration.</a:t>
            </a:r>
          </a:p>
          <a:p>
            <a:r>
              <a:rPr lang="en-US" dirty="0"/>
              <a:t>      - A Machine language machine – still programming with 0’s and 1’s but at a higher level of abstraction</a:t>
            </a:r>
          </a:p>
          <a:p>
            <a:r>
              <a:rPr lang="en-US" dirty="0"/>
              <a:t>        - Where the 0’s and 1’s will correspond to operations that we want to perform</a:t>
            </a:r>
          </a:p>
          <a:p>
            <a:r>
              <a:rPr lang="en-US" dirty="0"/>
              <a:t>        - rather than how the machine is configured.</a:t>
            </a:r>
          </a:p>
          <a:p>
            <a:endParaRPr lang="en-US" dirty="0"/>
          </a:p>
          <a:p>
            <a:r>
              <a:rPr lang="en-US" dirty="0"/>
              <a:t>We will also see some higher level abstractions that capture important organizational (architectural) principles of how modern machines are built.</a:t>
            </a:r>
          </a:p>
        </p:txBody>
      </p:sp>
    </p:spTree>
    <p:extLst>
      <p:ext uri="{BB962C8B-B14F-4D97-AF65-F5344CB8AC3E}">
        <p14:creationId xmlns:p14="http://schemas.microsoft.com/office/powerpoint/2010/main" val="201071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the term “genera purpose programmable computer” on the previous slide.</a:t>
            </a:r>
          </a:p>
          <a:p>
            <a:r>
              <a:rPr lang="en-US" dirty="0"/>
              <a:t>I did that to differentiate from earlier computers that were not general purpose.</a:t>
            </a:r>
          </a:p>
          <a:p>
            <a:r>
              <a:rPr lang="en-US" dirty="0"/>
              <a:t>They were built or could be rewired to perform specific computations.</a:t>
            </a:r>
          </a:p>
          <a:p>
            <a:r>
              <a:rPr lang="en-US" dirty="0"/>
              <a:t>They could not be programmed to do different things.</a:t>
            </a:r>
          </a:p>
          <a:p>
            <a:r>
              <a:rPr lang="en-US" dirty="0"/>
              <a:t>If you wanted a different computation your reconfigured the machine physically.</a:t>
            </a:r>
          </a:p>
          <a:p>
            <a:endParaRPr lang="en-US" dirty="0"/>
          </a:p>
          <a:p>
            <a:r>
              <a:rPr lang="en-US" dirty="0"/>
              <a:t>That physical rewiring…</a:t>
            </a:r>
          </a:p>
          <a:p>
            <a:r>
              <a:rPr lang="en-US" dirty="0"/>
              <a:t>  - Like building a bunch of circuits like those from lab 3 but more complicated so they can operate on 8 or 16 or 32 bit values.</a:t>
            </a:r>
          </a:p>
          <a:p>
            <a:r>
              <a:rPr lang="en-US" dirty="0"/>
              <a:t>  - Each circuit computes a particular set of functions (e.g. NOT, OR, AND, PLUS)</a:t>
            </a:r>
          </a:p>
          <a:p>
            <a:r>
              <a:rPr lang="en-US" dirty="0"/>
              <a:t>  - each circuit was set to perform one of the operations as appropriate to the problem being solved.</a:t>
            </a:r>
          </a:p>
          <a:p>
            <a:r>
              <a:rPr lang="en-US" dirty="0"/>
              <a:t>  - the output of each circuit was then connected to the inputs of the next</a:t>
            </a:r>
          </a:p>
          <a:p>
            <a:r>
              <a:rPr lang="en-US" dirty="0"/>
              <a:t>  - to perform a sequence of operations</a:t>
            </a:r>
          </a:p>
          <a:p>
            <a:r>
              <a:rPr lang="en-US" dirty="0"/>
              <a:t>    - i.e. a program.</a:t>
            </a:r>
          </a:p>
          <a:p>
            <a:endParaRPr lang="en-US" dirty="0"/>
          </a:p>
          <a:p>
            <a:r>
              <a:rPr lang="en-US" dirty="0"/>
              <a:t>Several of the earliest ones emerged at about the same time in the UK and the US.</a:t>
            </a:r>
          </a:p>
          <a:p>
            <a:endParaRPr lang="en-US" dirty="0"/>
          </a:p>
          <a:p>
            <a:r>
              <a:rPr lang="en-US" dirty="0"/>
              <a:t>You’ll have the opportunity to learn more about these machines and a few others in a video in the activities.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7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We are going to work with The Knob &amp; Switch Computer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it is a model of a small computer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but it is organized based on the same principles as modern computers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but let’s us see what is happening inside as it performs its computations.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and it allows us to interact with it directly.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r>
              <a:rPr lang="en-US" dirty="0"/>
              <a:t>- We will use it to build experience and intuition about how computers are organized and how they process information.</a:t>
            </a:r>
          </a:p>
          <a:p>
            <a:r>
              <a:rPr lang="en-US" dirty="0"/>
              <a:t>  - Ultimately, it will help us understand how a computer can be programmed with 0’s and 1’s.</a:t>
            </a:r>
          </a:p>
          <a:p>
            <a:endParaRPr lang="en-US" dirty="0"/>
          </a:p>
          <a:p>
            <a:r>
              <a:rPr lang="en-US" dirty="0"/>
              <a:t>The main structure in the K&amp;S is called the data path.</a:t>
            </a:r>
          </a:p>
          <a:p>
            <a:r>
              <a:rPr lang="en-US" dirty="0"/>
              <a:t>It consists of 3 main elements:</a:t>
            </a:r>
          </a:p>
          <a:p>
            <a:r>
              <a:rPr lang="en-US" dirty="0"/>
              <a:t>  - Registers: Temporary storage for values used in the machine’s calculations</a:t>
            </a:r>
          </a:p>
          <a:p>
            <a:r>
              <a:rPr lang="en-US" dirty="0"/>
              <a:t>    - Here we have 4 registers</a:t>
            </a:r>
          </a:p>
          <a:p>
            <a:r>
              <a:rPr lang="en-US" dirty="0"/>
              <a:t>    - An actual computer will have many more (16, 23, 64, 128 or more).</a:t>
            </a:r>
          </a:p>
          <a:p>
            <a:r>
              <a:rPr lang="en-US" dirty="0"/>
              <a:t>  - Busses: wires that connect the different components and allow the electrical signals to move between them.</a:t>
            </a:r>
          </a:p>
          <a:p>
            <a:r>
              <a:rPr lang="en-US" dirty="0"/>
              <a:t>    - The text boxes in the K&amp;S show us what is on the bus</a:t>
            </a:r>
          </a:p>
          <a:p>
            <a:r>
              <a:rPr lang="en-US" dirty="0"/>
              <a:t>    - In an actual computer there is no way to see this because the busses are just wires.</a:t>
            </a:r>
          </a:p>
          <a:p>
            <a:r>
              <a:rPr lang="en-US" dirty="0"/>
              <a:t>  - ALU: Performs the actual computations</a:t>
            </a:r>
          </a:p>
          <a:p>
            <a:r>
              <a:rPr lang="en-US" dirty="0"/>
              <a:t>    - Addition, OR, AND, Subtraction</a:t>
            </a:r>
          </a:p>
          <a:p>
            <a:r>
              <a:rPr lang="en-US" dirty="0"/>
              <a:t>    - An ALU in an actual machine would perform many more operations.</a:t>
            </a:r>
          </a:p>
        </p:txBody>
      </p:sp>
    </p:spTree>
    <p:extLst>
      <p:ext uri="{BB962C8B-B14F-4D97-AF65-F5344CB8AC3E}">
        <p14:creationId xmlns:p14="http://schemas.microsoft.com/office/powerpoint/2010/main" val="209191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 demo of how the K&amp;S data path works and how we can interact with it.</a:t>
            </a:r>
          </a:p>
          <a:p>
            <a:endParaRPr lang="en-US" dirty="0"/>
          </a:p>
          <a:p>
            <a:r>
              <a:rPr lang="en-US" dirty="0"/>
              <a:t>Type in some values</a:t>
            </a:r>
          </a:p>
          <a:p>
            <a:r>
              <a:rPr lang="en-US" dirty="0"/>
              <a:t> - use small positive and negative values</a:t>
            </a:r>
          </a:p>
          <a:p>
            <a:r>
              <a:rPr lang="en-US" dirty="0"/>
              <a:t> - use positives that are easily verifiable in two’s complement by hand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Click some knobs to choose registers and operations.</a:t>
            </a:r>
          </a:p>
          <a:p>
            <a:r>
              <a:rPr lang="en-US" dirty="0"/>
              <a:t>Setup and execute an operation:</a:t>
            </a:r>
          </a:p>
          <a:p>
            <a:r>
              <a:rPr lang="en-US" dirty="0"/>
              <a:t>  - R2 = R0 + R1</a:t>
            </a:r>
          </a:p>
          <a:p>
            <a:r>
              <a:rPr lang="en-US" dirty="0"/>
              <a:t>    - Talk through the animation.</a:t>
            </a:r>
          </a:p>
          <a:p>
            <a:r>
              <a:rPr lang="en-US" dirty="0"/>
              <a:t>    - Change the animation speed.</a:t>
            </a:r>
          </a:p>
          <a:p>
            <a:endParaRPr lang="en-US" dirty="0"/>
          </a:p>
          <a:p>
            <a:r>
              <a:rPr lang="en-US" dirty="0"/>
              <a:t>Change to Base 2 and check values.</a:t>
            </a:r>
          </a:p>
          <a:p>
            <a:r>
              <a:rPr lang="en-US" dirty="0"/>
              <a:t>  - Notice that each register holds 16 bits.</a:t>
            </a:r>
          </a:p>
          <a:p>
            <a:r>
              <a:rPr lang="en-US" dirty="0"/>
              <a:t>  - The +-10 setting tells the K&amp;S to use 16-bit two’s complement representation.</a:t>
            </a:r>
          </a:p>
          <a:p>
            <a:r>
              <a:rPr lang="en-US" dirty="0"/>
              <a:t>  - You may need to change font size in your browser to see the full 16 bits </a:t>
            </a:r>
          </a:p>
          <a:p>
            <a:r>
              <a:rPr lang="en-US" dirty="0"/>
              <a:t>    - The default font in some browsers results in a few bits being hidden.</a:t>
            </a:r>
          </a:p>
          <a:p>
            <a:r>
              <a:rPr lang="en-US" dirty="0"/>
              <a:t>    - Making the font size smaller will show them.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on these for a little while. </a:t>
            </a:r>
          </a:p>
          <a:p>
            <a:r>
              <a:rPr lang="en-US" dirty="0"/>
              <a:t>Have a report out on ideas and questions.</a:t>
            </a:r>
          </a:p>
          <a:p>
            <a:r>
              <a:rPr lang="en-US" dirty="0"/>
              <a:t>Leave enough time (~15 minutes) cover the rest of the materials.</a:t>
            </a:r>
          </a:p>
        </p:txBody>
      </p:sp>
    </p:spTree>
    <p:extLst>
      <p:ext uri="{BB962C8B-B14F-4D97-AF65-F5344CB8AC3E}">
        <p14:creationId xmlns:p14="http://schemas.microsoft.com/office/powerpoint/2010/main" val="212959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homework you will work with two more versions of the K&amp;S computer.</a:t>
            </a:r>
          </a:p>
          <a:p>
            <a:r>
              <a:rPr lang="en-US" dirty="0"/>
              <a:t>  - These are a sequence of simple machines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Each adds a little more complexity and a little more power.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idea is that they build up to a full picture of approximately how a modern computer works.</a:t>
            </a:r>
          </a:p>
          <a:p>
            <a:endParaRPr lang="en-US" dirty="0"/>
          </a:p>
          <a:p>
            <a:r>
              <a:rPr lang="en-US" dirty="0"/>
              <a:t>The first of these two is the K&amp;S with Main Memory.</a:t>
            </a:r>
          </a:p>
          <a:p>
            <a:endParaRPr lang="en-US" dirty="0"/>
          </a:p>
          <a:p>
            <a:r>
              <a:rPr lang="en-US" dirty="0"/>
              <a:t>The big change is that this machine has a Main Memory:</a:t>
            </a:r>
          </a:p>
          <a:p>
            <a:r>
              <a:rPr lang="en-US" dirty="0"/>
              <a:t>  - The 4 Storage locations provided by the registers are not much.</a:t>
            </a:r>
          </a:p>
          <a:p>
            <a:r>
              <a:rPr lang="en-US" dirty="0"/>
              <a:t>  - We would need more than that to perform any significant computations.</a:t>
            </a:r>
          </a:p>
          <a:p>
            <a:r>
              <a:rPr lang="en-US" dirty="0"/>
              <a:t>  - The main memory provides that additional storage.</a:t>
            </a:r>
          </a:p>
          <a:p>
            <a:r>
              <a:rPr lang="en-US" dirty="0"/>
              <a:t>  - This main memory is the RAM</a:t>
            </a:r>
          </a:p>
          <a:p>
            <a:endParaRPr lang="en-US" dirty="0"/>
          </a:p>
          <a:p>
            <a:r>
              <a:rPr lang="en-US" dirty="0"/>
              <a:t>The K&amp;S’s Main Memory is pretty small (32 locations) </a:t>
            </a:r>
          </a:p>
          <a:p>
            <a:r>
              <a:rPr lang="en-US" dirty="0"/>
              <a:t>  - This is as compared to the 4, 8, 16 + GB that you have.</a:t>
            </a:r>
          </a:p>
          <a:p>
            <a:r>
              <a:rPr lang="en-US" dirty="0"/>
              <a:t>    - A giga is about 1 billion so 4, 8 or 16 billion locations</a:t>
            </a:r>
          </a:p>
          <a:p>
            <a:r>
              <a:rPr lang="en-US" dirty="0"/>
              <a:t>    - But the idea here is exactly the same.</a:t>
            </a:r>
          </a:p>
          <a:p>
            <a:r>
              <a:rPr lang="en-US" dirty="0"/>
              <a:t>    - The K&amp;S just keeps it small so it can be visualized for us.</a:t>
            </a:r>
          </a:p>
          <a:p>
            <a:endParaRPr lang="en-US" dirty="0"/>
          </a:p>
          <a:p>
            <a:r>
              <a:rPr lang="en-US" dirty="0"/>
              <a:t>Every location in the K&amp;S Main Memory</a:t>
            </a:r>
          </a:p>
          <a:p>
            <a:r>
              <a:rPr lang="en-US" dirty="0"/>
              <a:t>  - holds 16 bits (same as the registers)</a:t>
            </a:r>
          </a:p>
          <a:p>
            <a:r>
              <a:rPr lang="en-US" dirty="0"/>
              <a:t>  - has an address so that we can refer to it.</a:t>
            </a:r>
          </a:p>
          <a:p>
            <a:r>
              <a:rPr lang="en-US" dirty="0"/>
              <a:t>  - addresses are 5-bits long in unsigned binary</a:t>
            </a:r>
          </a:p>
          <a:p>
            <a:r>
              <a:rPr lang="en-US" dirty="0"/>
              <a:t>  - Can also see in base 10.</a:t>
            </a:r>
          </a:p>
          <a:p>
            <a:endParaRPr lang="en-US" dirty="0"/>
          </a:p>
          <a:p>
            <a:r>
              <a:rPr lang="en-US" dirty="0"/>
              <a:t>We use the switches to change how data moves.</a:t>
            </a:r>
          </a:p>
          <a:p>
            <a:r>
              <a:rPr lang="en-US" dirty="0"/>
              <a:t>  - move from registers to registers (as before)</a:t>
            </a:r>
          </a:p>
          <a:p>
            <a:r>
              <a:rPr lang="en-US" dirty="0"/>
              <a:t>  - Move from memory to registers</a:t>
            </a:r>
          </a:p>
          <a:p>
            <a:r>
              <a:rPr lang="en-US" dirty="0"/>
              <a:t>  - Move from registers to memory (through the ALU)</a:t>
            </a:r>
          </a:p>
          <a:p>
            <a:endParaRPr lang="en-US" dirty="0"/>
          </a:p>
          <a:p>
            <a:r>
              <a:rPr lang="en-US" dirty="0"/>
              <a:t>Be careful not to connect two inputs to C-Bus at the same time.  </a:t>
            </a:r>
          </a:p>
          <a:p>
            <a:r>
              <a:rPr lang="en-US" dirty="0"/>
              <a:t>  - Data collision – bad news…  corrupted results.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2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little brainstorming.</a:t>
            </a:r>
          </a:p>
          <a:p>
            <a:r>
              <a:rPr lang="en-US" dirty="0"/>
              <a:t>No need to get it exactly right.</a:t>
            </a:r>
          </a:p>
          <a:p>
            <a:r>
              <a:rPr lang="en-US" dirty="0"/>
              <a:t>We just want to get some ideas out here.</a:t>
            </a:r>
          </a:p>
          <a:p>
            <a:r>
              <a:rPr lang="en-US" dirty="0"/>
              <a:t>The exact details will come out in the homework.</a:t>
            </a:r>
          </a:p>
        </p:txBody>
      </p:sp>
    </p:spTree>
    <p:extLst>
      <p:ext uri="{BB962C8B-B14F-4D97-AF65-F5344CB8AC3E}">
        <p14:creationId xmlns:p14="http://schemas.microsoft.com/office/powerpoint/2010/main" val="367660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think about programming the machine using 1’s and 0’s instead of switches and knobs.</a:t>
            </a:r>
          </a:p>
          <a:p>
            <a:r>
              <a:rPr lang="en-US" dirty="0"/>
              <a:t>  - We just need to agree on a way to encode the configuration of the data path.</a:t>
            </a:r>
          </a:p>
          <a:p>
            <a:r>
              <a:rPr lang="en-US" dirty="0"/>
              <a:t>     - the position of each knob:</a:t>
            </a:r>
          </a:p>
          <a:p>
            <a:r>
              <a:rPr lang="en-US" dirty="0"/>
              <a:t>       - The K&amp;S uses 00 = up, 01 = right, 10 = down, 11 = left</a:t>
            </a:r>
          </a:p>
          <a:p>
            <a:r>
              <a:rPr lang="en-US" dirty="0"/>
              <a:t>     - the state of each switch</a:t>
            </a:r>
          </a:p>
          <a:p>
            <a:r>
              <a:rPr lang="en-US" dirty="0"/>
              <a:t>       - The K&amp;S uses 0 = open, 1 = closed </a:t>
            </a:r>
          </a:p>
          <a:p>
            <a:r>
              <a:rPr lang="en-US" dirty="0"/>
              <a:t>       - Going counter clockwise starting from the top switch (Between the C Bus to Registers)</a:t>
            </a:r>
          </a:p>
          <a:p>
            <a:r>
              <a:rPr lang="en-US" dirty="0"/>
              <a:t>     - the memory location to be used</a:t>
            </a:r>
          </a:p>
          <a:p>
            <a:r>
              <a:rPr lang="en-US" dirty="0"/>
              <a:t>       - The K&amp;S uses 5-bit unsigned binary.</a:t>
            </a:r>
          </a:p>
          <a:p>
            <a:endParaRPr lang="en-US" dirty="0"/>
          </a:p>
          <a:p>
            <a:r>
              <a:rPr lang="en-US" dirty="0"/>
              <a:t>Once we agree on that, we can write down machine configurations as a series of 1’s and 0’s.</a:t>
            </a:r>
          </a:p>
          <a:p>
            <a:r>
              <a:rPr lang="en-US" dirty="0"/>
              <a:t>  - We can then write down a sequence of those configurations</a:t>
            </a:r>
          </a:p>
          <a:p>
            <a:r>
              <a:rPr lang="en-US" dirty="0"/>
              <a:t>  - The machine will execute them one after the other.</a:t>
            </a:r>
          </a:p>
          <a:p>
            <a:r>
              <a:rPr lang="en-US" dirty="0"/>
              <a:t>  - That’s a program!</a:t>
            </a:r>
          </a:p>
          <a:p>
            <a:endParaRPr lang="en-US" dirty="0"/>
          </a:p>
          <a:p>
            <a:r>
              <a:rPr lang="en-US" dirty="0"/>
              <a:t>(Set one up in advance and run it just to see it go)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3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0727CCB-102B-3F40-ACD5-F81E91D98C7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25834 w 120000"/>
              <a:gd name="T1" fmla="*/ 0 h 120000"/>
              <a:gd name="T2" fmla="*/ 0 w 120000"/>
              <a:gd name="T3" fmla="*/ 564300 h 120000"/>
              <a:gd name="T4" fmla="*/ 325834 w 120000"/>
              <a:gd name="T5" fmla="*/ 1128712 h 120000"/>
              <a:gd name="T6" fmla="*/ 977503 w 120000"/>
              <a:gd name="T7" fmla="*/ 1128712 h 120000"/>
              <a:gd name="T8" fmla="*/ 1303337 w 120000"/>
              <a:gd name="T9" fmla="*/ 564300 h 120000"/>
              <a:gd name="T10" fmla="*/ 977503 w 120000"/>
              <a:gd name="T11" fmla="*/ 0 h 120000"/>
              <a:gd name="T12" fmla="*/ 325834 w 120000"/>
              <a:gd name="T13" fmla="*/ 0 h 120000"/>
              <a:gd name="T14" fmla="*/ 417904 w 120000"/>
              <a:gd name="T15" fmla="*/ 159431 h 120000"/>
              <a:gd name="T16" fmla="*/ 885422 w 120000"/>
              <a:gd name="T17" fmla="*/ 159431 h 120000"/>
              <a:gd name="T18" fmla="*/ 1119056 w 120000"/>
              <a:gd name="T19" fmla="*/ 564300 h 120000"/>
              <a:gd name="T20" fmla="*/ 885422 w 120000"/>
              <a:gd name="T21" fmla="*/ 969169 h 120000"/>
              <a:gd name="T22" fmla="*/ 417904 w 120000"/>
              <a:gd name="T23" fmla="*/ 969169 h 120000"/>
              <a:gd name="T24" fmla="*/ 184151 w 120000"/>
              <a:gd name="T25" fmla="*/ 564300 h 120000"/>
              <a:gd name="T26" fmla="*/ 417904 w 120000"/>
              <a:gd name="T27" fmla="*/ 159431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CF8E66DE-864C-8648-B9BD-C1618A08E9CE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622547A-1090-B841-AB8A-0F2EC9F3199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F2DFB12E-8AA2-BF4B-ABBE-84712DD2F1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EA83F08-1F96-5640-8C79-897DD94794F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C5E0530D-1E01-3143-AE7E-3F28300164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EEAA92A2-DBEA-AE45-8867-6616C2B3D40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9CBA48E3-29BF-0147-AEFB-2CBC663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F6C424FA-39CC-F14C-9BF9-A74DD31A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4D5597ED-C176-9745-9829-F0E8275DB536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121980 w 11870"/>
              <a:gd name="T1" fmla="*/ 19028 h 20565"/>
              <a:gd name="T2" fmla="*/ 124772 w 11870"/>
              <a:gd name="T3" fmla="*/ 21800 h 20565"/>
              <a:gd name="T4" fmla="*/ 124772 w 11870"/>
              <a:gd name="T5" fmla="*/ 25978 h 20565"/>
              <a:gd name="T6" fmla="*/ 121980 w 11870"/>
              <a:gd name="T7" fmla="*/ 28770 h 20565"/>
              <a:gd name="T8" fmla="*/ 105762 w 11870"/>
              <a:gd name="T9" fmla="*/ 29225 h 20565"/>
              <a:gd name="T10" fmla="*/ 102039 w 11870"/>
              <a:gd name="T11" fmla="*/ 27839 h 20565"/>
              <a:gd name="T12" fmla="*/ 100197 w 11870"/>
              <a:gd name="T13" fmla="*/ 24117 h 20565"/>
              <a:gd name="T14" fmla="*/ 102039 w 11870"/>
              <a:gd name="T15" fmla="*/ 20414 h 20565"/>
              <a:gd name="T16" fmla="*/ 105762 w 11870"/>
              <a:gd name="T17" fmla="*/ 18553 h 20565"/>
              <a:gd name="T18" fmla="*/ 200831 w 11870"/>
              <a:gd name="T19" fmla="*/ 48709 h 20565"/>
              <a:gd name="T20" fmla="*/ 24594 w 11870"/>
              <a:gd name="T21" fmla="*/ 317243 h 20565"/>
              <a:gd name="T22" fmla="*/ 200831 w 11870"/>
              <a:gd name="T23" fmla="*/ 48709 h 20565"/>
              <a:gd name="T24" fmla="*/ 115960 w 11870"/>
              <a:gd name="T25" fmla="*/ 338113 h 20565"/>
              <a:gd name="T26" fmla="*/ 121980 w 11870"/>
              <a:gd name="T27" fmla="*/ 340430 h 20565"/>
              <a:gd name="T28" fmla="*/ 126158 w 11870"/>
              <a:gd name="T29" fmla="*/ 344608 h 20565"/>
              <a:gd name="T30" fmla="*/ 128475 w 11870"/>
              <a:gd name="T31" fmla="*/ 350627 h 20565"/>
              <a:gd name="T32" fmla="*/ 128475 w 11870"/>
              <a:gd name="T33" fmla="*/ 357122 h 20565"/>
              <a:gd name="T34" fmla="*/ 126158 w 11870"/>
              <a:gd name="T35" fmla="*/ 363161 h 20565"/>
              <a:gd name="T36" fmla="*/ 121980 w 11870"/>
              <a:gd name="T37" fmla="*/ 367319 h 20565"/>
              <a:gd name="T38" fmla="*/ 115960 w 11870"/>
              <a:gd name="T39" fmla="*/ 369636 h 20565"/>
              <a:gd name="T40" fmla="*/ 109465 w 11870"/>
              <a:gd name="T41" fmla="*/ 369636 h 20565"/>
              <a:gd name="T42" fmla="*/ 103426 w 11870"/>
              <a:gd name="T43" fmla="*/ 367319 h 20565"/>
              <a:gd name="T44" fmla="*/ 99267 w 11870"/>
              <a:gd name="T45" fmla="*/ 363161 h 20565"/>
              <a:gd name="T46" fmla="*/ 96950 w 11870"/>
              <a:gd name="T47" fmla="*/ 357122 h 20565"/>
              <a:gd name="T48" fmla="*/ 96950 w 11870"/>
              <a:gd name="T49" fmla="*/ 350627 h 20565"/>
              <a:gd name="T50" fmla="*/ 99267 w 11870"/>
              <a:gd name="T51" fmla="*/ 344608 h 20565"/>
              <a:gd name="T52" fmla="*/ 103426 w 11870"/>
              <a:gd name="T53" fmla="*/ 340430 h 20565"/>
              <a:gd name="T54" fmla="*/ 109465 w 11870"/>
              <a:gd name="T55" fmla="*/ 338113 h 20565"/>
              <a:gd name="T56" fmla="*/ 24594 w 11870"/>
              <a:gd name="T57" fmla="*/ 0 h 20565"/>
              <a:gd name="T58" fmla="*/ 14851 w 11870"/>
              <a:gd name="T59" fmla="*/ 1861 h 20565"/>
              <a:gd name="T60" fmla="*/ 6951 w 11870"/>
              <a:gd name="T61" fmla="*/ 6969 h 20565"/>
              <a:gd name="T62" fmla="*/ 1861 w 11870"/>
              <a:gd name="T63" fmla="*/ 14850 h 20565"/>
              <a:gd name="T64" fmla="*/ 0 w 11870"/>
              <a:gd name="T65" fmla="*/ 24592 h 20565"/>
              <a:gd name="T66" fmla="*/ 475 w 11870"/>
              <a:gd name="T67" fmla="*/ 371041 h 20565"/>
              <a:gd name="T68" fmla="*/ 4178 w 11870"/>
              <a:gd name="T69" fmla="*/ 379853 h 20565"/>
              <a:gd name="T70" fmla="*/ 10673 w 11870"/>
              <a:gd name="T71" fmla="*/ 386347 h 20565"/>
              <a:gd name="T72" fmla="*/ 19485 w 11870"/>
              <a:gd name="T73" fmla="*/ 390050 h 20565"/>
              <a:gd name="T74" fmla="*/ 200831 w 11870"/>
              <a:gd name="T75" fmla="*/ 390525 h 20565"/>
              <a:gd name="T76" fmla="*/ 210574 w 11870"/>
              <a:gd name="T77" fmla="*/ 388664 h 20565"/>
              <a:gd name="T78" fmla="*/ 218455 w 11870"/>
              <a:gd name="T79" fmla="*/ 383556 h 20565"/>
              <a:gd name="T80" fmla="*/ 223564 w 11870"/>
              <a:gd name="T81" fmla="*/ 375675 h 20565"/>
              <a:gd name="T82" fmla="*/ 225425 w 11870"/>
              <a:gd name="T83" fmla="*/ 365933 h 20565"/>
              <a:gd name="T84" fmla="*/ 224950 w 11870"/>
              <a:gd name="T85" fmla="*/ 19484 h 20565"/>
              <a:gd name="T86" fmla="*/ 221247 w 11870"/>
              <a:gd name="T87" fmla="*/ 10672 h 20565"/>
              <a:gd name="T88" fmla="*/ 214752 w 11870"/>
              <a:gd name="T89" fmla="*/ 4178 h 20565"/>
              <a:gd name="T90" fmla="*/ 205940 w 11870"/>
              <a:gd name="T91" fmla="*/ 475 h 20565"/>
              <a:gd name="T92" fmla="*/ 24594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4D46AF19-06DA-DF4D-B0DC-265936F03667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9293F25-EEE9-1E45-81D5-D3E35922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A90A21C-3E1F-9849-AAC5-6382E045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5FBCC6AE-F0FA-8F46-A330-39D13B5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C4CED80E-426C-9640-8711-D7B36582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6796E0B2-DE56-E446-87EB-E696889E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E0539098-0DE1-A748-82D0-4E9989C0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16042DF6-80E4-7948-A1A2-5DF1B3E8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7DA3AA4E-9EEF-A841-87A3-C49FA29D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2A701169-05FE-8E4B-A308-6F2D21DF370D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BBACD5C-2134-AB44-868C-BBEF9BDA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4CDF919-AD4F-E144-9113-1AD4553EB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78110A61-1E7B-5545-9458-D0C51B1BA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A0B6F020-F50A-0044-8DDC-F00D1EF5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C53E4FF9-2747-984E-BBF5-011305C92C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B73AF107-DCD0-EB42-90E2-E92DF65FEB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918CC986-2E9C-7A47-9233-E294A05E179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F1169CD8-998F-0F40-9331-B0DDACD201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06C503BB-E4EE-F745-AC0B-FC99DD411289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175685 w 17000"/>
              <a:gd name="T1" fmla="*/ 109189 h 16999"/>
              <a:gd name="T2" fmla="*/ 192315 w 17000"/>
              <a:gd name="T3" fmla="*/ 120430 h 16999"/>
              <a:gd name="T4" fmla="*/ 203537 w 17000"/>
              <a:gd name="T5" fmla="*/ 137042 h 16999"/>
              <a:gd name="T6" fmla="*/ 207142 w 17000"/>
              <a:gd name="T7" fmla="*/ 156360 h 16999"/>
              <a:gd name="T8" fmla="*/ 203537 w 17000"/>
              <a:gd name="T9" fmla="*/ 175696 h 16999"/>
              <a:gd name="T10" fmla="*/ 192315 w 17000"/>
              <a:gd name="T11" fmla="*/ 192308 h 16999"/>
              <a:gd name="T12" fmla="*/ 175685 w 17000"/>
              <a:gd name="T13" fmla="*/ 203549 h 16999"/>
              <a:gd name="T14" fmla="*/ 151420 w 17000"/>
              <a:gd name="T15" fmla="*/ 207137 h 16999"/>
              <a:gd name="T16" fmla="*/ 132564 w 17000"/>
              <a:gd name="T17" fmla="*/ 201305 h 16999"/>
              <a:gd name="T18" fmla="*/ 116835 w 17000"/>
              <a:gd name="T19" fmla="*/ 188261 h 16999"/>
              <a:gd name="T20" fmla="*/ 107839 w 17000"/>
              <a:gd name="T21" fmla="*/ 170747 h 16999"/>
              <a:gd name="T22" fmla="*/ 105595 w 17000"/>
              <a:gd name="T23" fmla="*/ 151429 h 16999"/>
              <a:gd name="T24" fmla="*/ 111445 w 17000"/>
              <a:gd name="T25" fmla="*/ 132554 h 16999"/>
              <a:gd name="T26" fmla="*/ 124469 w 17000"/>
              <a:gd name="T27" fmla="*/ 116824 h 16999"/>
              <a:gd name="T28" fmla="*/ 142001 w 17000"/>
              <a:gd name="T29" fmla="*/ 107846 h 16999"/>
              <a:gd name="T30" fmla="*/ 145588 w 17000"/>
              <a:gd name="T31" fmla="*/ 0 h 16999"/>
              <a:gd name="T32" fmla="*/ 134808 w 17000"/>
              <a:gd name="T33" fmla="*/ 4489 h 16999"/>
              <a:gd name="T34" fmla="*/ 129418 w 17000"/>
              <a:gd name="T35" fmla="*/ 14387 h 16999"/>
              <a:gd name="T36" fmla="*/ 106496 w 17000"/>
              <a:gd name="T37" fmla="*/ 53923 h 16999"/>
              <a:gd name="T38" fmla="*/ 69648 w 17000"/>
              <a:gd name="T39" fmla="*/ 34606 h 16999"/>
              <a:gd name="T40" fmla="*/ 58427 w 17000"/>
              <a:gd name="T41" fmla="*/ 35047 h 16999"/>
              <a:gd name="T42" fmla="*/ 36406 w 17000"/>
              <a:gd name="T43" fmla="*/ 55726 h 16999"/>
              <a:gd name="T44" fmla="*/ 33720 w 17000"/>
              <a:gd name="T45" fmla="*/ 66948 h 16999"/>
              <a:gd name="T46" fmla="*/ 57084 w 17000"/>
              <a:gd name="T47" fmla="*/ 100211 h 16999"/>
              <a:gd name="T48" fmla="*/ 46745 w 17000"/>
              <a:gd name="T49" fmla="*/ 125820 h 16999"/>
              <a:gd name="T50" fmla="*/ 6310 w 17000"/>
              <a:gd name="T51" fmla="*/ 132995 h 16999"/>
              <a:gd name="T52" fmla="*/ 460 w 17000"/>
              <a:gd name="T53" fmla="*/ 142433 h 16999"/>
              <a:gd name="T54" fmla="*/ 1361 w 17000"/>
              <a:gd name="T55" fmla="*/ 172991 h 16999"/>
              <a:gd name="T56" fmla="*/ 8996 w 17000"/>
              <a:gd name="T57" fmla="*/ 181527 h 16999"/>
              <a:gd name="T58" fmla="*/ 48548 w 17000"/>
              <a:gd name="T59" fmla="*/ 193210 h 16999"/>
              <a:gd name="T60" fmla="*/ 37308 w 17000"/>
              <a:gd name="T61" fmla="*/ 237695 h 16999"/>
              <a:gd name="T62" fmla="*/ 33720 w 17000"/>
              <a:gd name="T63" fmla="*/ 248476 h 16999"/>
              <a:gd name="T64" fmla="*/ 38209 w 17000"/>
              <a:gd name="T65" fmla="*/ 259257 h 16999"/>
              <a:gd name="T66" fmla="*/ 61112 w 17000"/>
              <a:gd name="T67" fmla="*/ 278574 h 16999"/>
              <a:gd name="T68" fmla="*/ 72353 w 17000"/>
              <a:gd name="T69" fmla="*/ 277231 h 16999"/>
              <a:gd name="T70" fmla="*/ 112788 w 17000"/>
              <a:gd name="T71" fmla="*/ 261501 h 16999"/>
              <a:gd name="T72" fmla="*/ 130319 w 17000"/>
              <a:gd name="T73" fmla="*/ 301056 h 16999"/>
              <a:gd name="T74" fmla="*/ 137494 w 17000"/>
              <a:gd name="T75" fmla="*/ 310034 h 16999"/>
              <a:gd name="T76" fmla="*/ 167149 w 17000"/>
              <a:gd name="T77" fmla="*/ 312738 h 16999"/>
              <a:gd name="T78" fmla="*/ 177929 w 17000"/>
              <a:gd name="T79" fmla="*/ 308231 h 16999"/>
              <a:gd name="T80" fmla="*/ 183319 w 17000"/>
              <a:gd name="T81" fmla="*/ 298351 h 16999"/>
              <a:gd name="T82" fmla="*/ 206241 w 17000"/>
              <a:gd name="T83" fmla="*/ 258815 h 16999"/>
              <a:gd name="T84" fmla="*/ 243089 w 17000"/>
              <a:gd name="T85" fmla="*/ 278132 h 16999"/>
              <a:gd name="T86" fmla="*/ 254310 w 17000"/>
              <a:gd name="T87" fmla="*/ 277691 h 16999"/>
              <a:gd name="T88" fmla="*/ 276331 w 17000"/>
              <a:gd name="T89" fmla="*/ 257012 h 16999"/>
              <a:gd name="T90" fmla="*/ 279035 w 17000"/>
              <a:gd name="T91" fmla="*/ 245790 h 16999"/>
              <a:gd name="T92" fmla="*/ 255672 w 17000"/>
              <a:gd name="T93" fmla="*/ 212527 h 16999"/>
              <a:gd name="T94" fmla="*/ 265992 w 17000"/>
              <a:gd name="T95" fmla="*/ 186918 h 16999"/>
              <a:gd name="T96" fmla="*/ 306427 w 17000"/>
              <a:gd name="T97" fmla="*/ 179725 h 16999"/>
              <a:gd name="T98" fmla="*/ 312277 w 17000"/>
              <a:gd name="T99" fmla="*/ 170305 h 16999"/>
              <a:gd name="T100" fmla="*/ 311376 w 17000"/>
              <a:gd name="T101" fmla="*/ 139747 h 16999"/>
              <a:gd name="T102" fmla="*/ 303741 w 17000"/>
              <a:gd name="T103" fmla="*/ 131211 h 16999"/>
              <a:gd name="T104" fmla="*/ 264208 w 17000"/>
              <a:gd name="T105" fmla="*/ 119528 h 16999"/>
              <a:gd name="T106" fmla="*/ 275889 w 17000"/>
              <a:gd name="T107" fmla="*/ 75043 h 16999"/>
              <a:gd name="T108" fmla="*/ 279035 w 17000"/>
              <a:gd name="T109" fmla="*/ 64262 h 16999"/>
              <a:gd name="T110" fmla="*/ 274528 w 17000"/>
              <a:gd name="T111" fmla="*/ 53481 h 16999"/>
              <a:gd name="T112" fmla="*/ 251625 w 17000"/>
              <a:gd name="T113" fmla="*/ 34146 h 16999"/>
              <a:gd name="T114" fmla="*/ 240384 w 17000"/>
              <a:gd name="T115" fmla="*/ 35507 h 16999"/>
              <a:gd name="T116" fmla="*/ 199949 w 17000"/>
              <a:gd name="T117" fmla="*/ 51218 h 16999"/>
              <a:gd name="T118" fmla="*/ 182436 w 17000"/>
              <a:gd name="T119" fmla="*/ 11682 h 16999"/>
              <a:gd name="T120" fmla="*/ 175243 w 17000"/>
              <a:gd name="T121" fmla="*/ 2704 h 16999"/>
              <a:gd name="T122" fmla="*/ 1455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2C8F7C47-A10B-8E4B-B8ED-AA48737145C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CE1E2B9B-100E-A84F-A645-5E508BFF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58C64EDD-0DC8-BE46-9B5B-93716140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86AC3430-B501-1746-8474-6055C3DB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16F0C11-5D8E-5D46-8CC6-44A1FA9A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D0D248E9-32B7-9643-9051-B21C6D275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64D11B8F-611B-F94E-BB6D-72E46796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C45F07DC-E7B1-5C47-AD9B-4A1FE832D4EB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159885 w 16218"/>
              <a:gd name="T1" fmla="*/ 1720 h 14752"/>
              <a:gd name="T2" fmla="*/ 132581 w 16218"/>
              <a:gd name="T3" fmla="*/ 6811 h 14752"/>
              <a:gd name="T4" fmla="*/ 106978 w 16218"/>
              <a:gd name="T5" fmla="*/ 15341 h 14752"/>
              <a:gd name="T6" fmla="*/ 83076 w 16218"/>
              <a:gd name="T7" fmla="*/ 27266 h 14752"/>
              <a:gd name="T8" fmla="*/ 62039 w 16218"/>
              <a:gd name="T9" fmla="*/ 41445 h 14752"/>
              <a:gd name="T10" fmla="*/ 43262 w 16218"/>
              <a:gd name="T11" fmla="*/ 57925 h 14752"/>
              <a:gd name="T12" fmla="*/ 27327 w 16218"/>
              <a:gd name="T13" fmla="*/ 76660 h 14752"/>
              <a:gd name="T14" fmla="*/ 14817 w 16218"/>
              <a:gd name="T15" fmla="*/ 97649 h 14752"/>
              <a:gd name="T16" fmla="*/ 5708 w 16218"/>
              <a:gd name="T17" fmla="*/ 119801 h 14752"/>
              <a:gd name="T18" fmla="*/ 1142 w 16218"/>
              <a:gd name="T19" fmla="*/ 143627 h 14752"/>
              <a:gd name="T20" fmla="*/ 23 w 16218"/>
              <a:gd name="T21" fmla="*/ 168614 h 14752"/>
              <a:gd name="T22" fmla="*/ 4566 w 16218"/>
              <a:gd name="T23" fmla="*/ 194160 h 14752"/>
              <a:gd name="T24" fmla="*/ 13093 w 16218"/>
              <a:gd name="T25" fmla="*/ 218566 h 14752"/>
              <a:gd name="T26" fmla="*/ 25626 w 16218"/>
              <a:gd name="T27" fmla="*/ 240718 h 14752"/>
              <a:gd name="T28" fmla="*/ 42679 w 16218"/>
              <a:gd name="T29" fmla="*/ 261150 h 14752"/>
              <a:gd name="T30" fmla="*/ 62598 w 16218"/>
              <a:gd name="T31" fmla="*/ 279327 h 14752"/>
              <a:gd name="T32" fmla="*/ 47246 w 16218"/>
              <a:gd name="T33" fmla="*/ 305430 h 14752"/>
              <a:gd name="T34" fmla="*/ 27327 w 16218"/>
              <a:gd name="T35" fmla="*/ 326443 h 14752"/>
              <a:gd name="T36" fmla="*/ 11951 w 16218"/>
              <a:gd name="T37" fmla="*/ 336647 h 14752"/>
              <a:gd name="T38" fmla="*/ 2865 w 16218"/>
              <a:gd name="T39" fmla="*/ 341761 h 14752"/>
              <a:gd name="T40" fmla="*/ 39837 w 16218"/>
              <a:gd name="T41" fmla="*/ 342342 h 14752"/>
              <a:gd name="T42" fmla="*/ 67723 w 16218"/>
              <a:gd name="T43" fmla="*/ 336089 h 14752"/>
              <a:gd name="T44" fmla="*/ 97310 w 16218"/>
              <a:gd name="T45" fmla="*/ 322468 h 14752"/>
              <a:gd name="T46" fmla="*/ 124614 w 16218"/>
              <a:gd name="T47" fmla="*/ 310544 h 14752"/>
              <a:gd name="T48" fmla="*/ 151358 w 16218"/>
              <a:gd name="T49" fmla="*/ 316773 h 14752"/>
              <a:gd name="T50" fmla="*/ 179244 w 16218"/>
              <a:gd name="T51" fmla="*/ 320190 h 14752"/>
              <a:gd name="T52" fmla="*/ 217940 w 16218"/>
              <a:gd name="T53" fmla="*/ 318493 h 14752"/>
              <a:gd name="T54" fmla="*/ 245244 w 16218"/>
              <a:gd name="T55" fmla="*/ 312822 h 14752"/>
              <a:gd name="T56" fmla="*/ 270847 w 16218"/>
              <a:gd name="T57" fmla="*/ 304291 h 14752"/>
              <a:gd name="T58" fmla="*/ 294749 w 16218"/>
              <a:gd name="T59" fmla="*/ 292948 h 14752"/>
              <a:gd name="T60" fmla="*/ 315786 w 16218"/>
              <a:gd name="T61" fmla="*/ 278746 h 14752"/>
              <a:gd name="T62" fmla="*/ 334563 w 16218"/>
              <a:gd name="T63" fmla="*/ 261708 h 14752"/>
              <a:gd name="T64" fmla="*/ 350498 w 16218"/>
              <a:gd name="T65" fmla="*/ 242973 h 14752"/>
              <a:gd name="T66" fmla="*/ 363008 w 16218"/>
              <a:gd name="T67" fmla="*/ 222541 h 14752"/>
              <a:gd name="T68" fmla="*/ 372117 w 16218"/>
              <a:gd name="T69" fmla="*/ 199831 h 14752"/>
              <a:gd name="T70" fmla="*/ 376683 w 16218"/>
              <a:gd name="T71" fmla="*/ 176564 h 14752"/>
              <a:gd name="T72" fmla="*/ 377802 w 16218"/>
              <a:gd name="T73" fmla="*/ 151576 h 14752"/>
              <a:gd name="T74" fmla="*/ 373841 w 16218"/>
              <a:gd name="T75" fmla="*/ 127751 h 14752"/>
              <a:gd name="T76" fmla="*/ 366433 w 16218"/>
              <a:gd name="T77" fmla="*/ 105041 h 14752"/>
              <a:gd name="T78" fmla="*/ 355064 w 16218"/>
              <a:gd name="T79" fmla="*/ 83470 h 14752"/>
              <a:gd name="T80" fmla="*/ 340271 w 16218"/>
              <a:gd name="T81" fmla="*/ 64154 h 14752"/>
              <a:gd name="T82" fmla="*/ 322612 w 16218"/>
              <a:gd name="T83" fmla="*/ 46558 h 14752"/>
              <a:gd name="T84" fmla="*/ 302134 w 16218"/>
              <a:gd name="T85" fmla="*/ 31798 h 14752"/>
              <a:gd name="T86" fmla="*/ 278814 w 16218"/>
              <a:gd name="T87" fmla="*/ 19316 h 14752"/>
              <a:gd name="T88" fmla="*/ 253770 w 16218"/>
              <a:gd name="T89" fmla="*/ 9670 h 14752"/>
              <a:gd name="T90" fmla="*/ 227026 w 16218"/>
              <a:gd name="T91" fmla="*/ 2859 h 14752"/>
              <a:gd name="T92" fmla="*/ 198581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9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63FAED0F-BFBA-6446-8C8F-70EA814D60C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8424 h 120000"/>
              <a:gd name="T4" fmla="*/ 258763 w 120000"/>
              <a:gd name="T5" fmla="*/ 896937 h 120000"/>
              <a:gd name="T6" fmla="*/ 776288 w 120000"/>
              <a:gd name="T7" fmla="*/ 896937 h 120000"/>
              <a:gd name="T8" fmla="*/ 1035050 w 120000"/>
              <a:gd name="T9" fmla="*/ 448424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692 h 120000"/>
              <a:gd name="T16" fmla="*/ 703161 w 120000"/>
              <a:gd name="T17" fmla="*/ 126692 h 120000"/>
              <a:gd name="T18" fmla="*/ 888703 w 120000"/>
              <a:gd name="T19" fmla="*/ 448424 h 120000"/>
              <a:gd name="T20" fmla="*/ 703161 w 120000"/>
              <a:gd name="T21" fmla="*/ 770155 h 120000"/>
              <a:gd name="T22" fmla="*/ 331880 w 120000"/>
              <a:gd name="T23" fmla="*/ 770155 h 120000"/>
              <a:gd name="T24" fmla="*/ 146244 w 120000"/>
              <a:gd name="T25" fmla="*/ 448424 h 120000"/>
              <a:gd name="T26" fmla="*/ 331880 w 120000"/>
              <a:gd name="T27" fmla="*/ 126692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6BF3513-64D6-014E-8675-3F7F609E928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31788CE2-AF7A-B147-B2EF-8C3EEE8590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6C350DC-3D9B-D044-AF9E-ED93F931241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74E59A7A-CCBB-354A-B354-C49F85E39B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94A3A0B3-002B-5248-940C-3C34B5A6FB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83C96C60-A3F9-0D48-8A0E-203569D43348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B177654B-B654-964F-99C1-1BEE7E7D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1A90B194-B7EA-3843-B682-0428B0574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33943DDB-19C4-E747-AD52-5BB2FA916AF3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739B3339-684B-4D4B-A41A-5BBAE1008AA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B98E537E-B4EB-2D4E-B88B-CCDDE616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606B88A0-4941-B84E-8D09-75962485D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5D8B30C6-E2BA-1E4C-8105-BFAEE61E8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4FE54731-C96C-4349-8DE2-16CB990E4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8E68C6BB-A536-5A41-8589-4FBF29AF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1FCC49C8-440B-9D48-BB52-E0F8898E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29B83E2-ED69-0440-84D5-D367D53F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C17AE8F-9A8E-0C43-8BCE-D82ED34C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A13221CC-DD94-FD4F-B11A-7EF02A65F246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82446C50-89B5-B842-9574-06E84E2A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10B58278-DA7D-8043-A110-77936901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9296A2D0-A145-B949-A35D-78D4350A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D21B4EB4-E4E8-3749-893D-BA810C64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C4815A2C-74C4-3D4F-8198-AC4F91221E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91900D5D-34C1-9C49-A5D4-4639F7BA87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EA3D30AE-2B93-6D4D-BA50-34DE83FC8AE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358FBDEE-E0BC-844D-8145-CBD6CAF593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50E75B8A-3FBD-E040-BD5D-7DDD724E61E1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BE3FC6EC-8EB1-D242-92B5-AD2D68072BB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8885B91F-6792-CF45-8920-A387A63E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3B6FDE9-0E01-124C-AD8E-723ACD24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1FB42A04-06B5-DF40-9F0D-ADD09D09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40100457-0408-DC47-B90A-61AE6E6E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97BD9868-2161-DB46-AB41-7D1C23CB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D9D8D024-5021-6446-A410-BBA87A7A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4EFED662-B718-DA47-A651-B6AFBBA2DEBB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213628 w 16218"/>
              <a:gd name="T1" fmla="*/ 2301 h 14752"/>
              <a:gd name="T2" fmla="*/ 177146 w 16218"/>
              <a:gd name="T3" fmla="*/ 9112 h 14752"/>
              <a:gd name="T4" fmla="*/ 142937 w 16218"/>
              <a:gd name="T5" fmla="*/ 20526 h 14752"/>
              <a:gd name="T6" fmla="*/ 111000 w 16218"/>
              <a:gd name="T7" fmla="*/ 36480 h 14752"/>
              <a:gd name="T8" fmla="*/ 82892 w 16218"/>
              <a:gd name="T9" fmla="*/ 55451 h 14752"/>
              <a:gd name="T10" fmla="*/ 57804 w 16218"/>
              <a:gd name="T11" fmla="*/ 77501 h 14752"/>
              <a:gd name="T12" fmla="*/ 36513 w 16218"/>
              <a:gd name="T13" fmla="*/ 102568 h 14752"/>
              <a:gd name="T14" fmla="*/ 19797 w 16218"/>
              <a:gd name="T15" fmla="*/ 130651 h 14752"/>
              <a:gd name="T16" fmla="*/ 7626 w 16218"/>
              <a:gd name="T17" fmla="*/ 160289 h 14752"/>
              <a:gd name="T18" fmla="*/ 1525 w 16218"/>
              <a:gd name="T19" fmla="*/ 192167 h 14752"/>
              <a:gd name="T20" fmla="*/ 31 w 16218"/>
              <a:gd name="T21" fmla="*/ 225599 h 14752"/>
              <a:gd name="T22" fmla="*/ 6101 w 16218"/>
              <a:gd name="T23" fmla="*/ 259778 h 14752"/>
              <a:gd name="T24" fmla="*/ 17494 w 16218"/>
              <a:gd name="T25" fmla="*/ 292433 h 14752"/>
              <a:gd name="T26" fmla="*/ 34240 w 16218"/>
              <a:gd name="T27" fmla="*/ 322071 h 14752"/>
              <a:gd name="T28" fmla="*/ 57025 w 16218"/>
              <a:gd name="T29" fmla="*/ 349408 h 14752"/>
              <a:gd name="T30" fmla="*/ 83639 w 16218"/>
              <a:gd name="T31" fmla="*/ 373729 h 14752"/>
              <a:gd name="T32" fmla="*/ 63126 w 16218"/>
              <a:gd name="T33" fmla="*/ 408654 h 14752"/>
              <a:gd name="T34" fmla="*/ 36513 w 16218"/>
              <a:gd name="T35" fmla="*/ 436768 h 14752"/>
              <a:gd name="T36" fmla="*/ 15968 w 16218"/>
              <a:gd name="T37" fmla="*/ 450421 h 14752"/>
              <a:gd name="T38" fmla="*/ 3829 w 16218"/>
              <a:gd name="T39" fmla="*/ 457263 h 14752"/>
              <a:gd name="T40" fmla="*/ 53228 w 16218"/>
              <a:gd name="T41" fmla="*/ 458041 h 14752"/>
              <a:gd name="T42" fmla="*/ 90488 w 16218"/>
              <a:gd name="T43" fmla="*/ 449675 h 14752"/>
              <a:gd name="T44" fmla="*/ 130019 w 16218"/>
              <a:gd name="T45" fmla="*/ 431450 h 14752"/>
              <a:gd name="T46" fmla="*/ 166501 w 16218"/>
              <a:gd name="T47" fmla="*/ 415496 h 14752"/>
              <a:gd name="T48" fmla="*/ 202235 w 16218"/>
              <a:gd name="T49" fmla="*/ 423831 h 14752"/>
              <a:gd name="T50" fmla="*/ 239495 w 16218"/>
              <a:gd name="T51" fmla="*/ 428402 h 14752"/>
              <a:gd name="T52" fmla="*/ 291197 w 16218"/>
              <a:gd name="T53" fmla="*/ 426132 h 14752"/>
              <a:gd name="T54" fmla="*/ 327679 w 16218"/>
              <a:gd name="T55" fmla="*/ 418544 h 14752"/>
              <a:gd name="T56" fmla="*/ 361888 w 16218"/>
              <a:gd name="T57" fmla="*/ 407130 h 14752"/>
              <a:gd name="T58" fmla="*/ 393825 w 16218"/>
              <a:gd name="T59" fmla="*/ 391953 h 14752"/>
              <a:gd name="T60" fmla="*/ 421933 w 16218"/>
              <a:gd name="T61" fmla="*/ 372951 h 14752"/>
              <a:gd name="T62" fmla="*/ 447021 w 16218"/>
              <a:gd name="T63" fmla="*/ 350155 h 14752"/>
              <a:gd name="T64" fmla="*/ 468313 w 16218"/>
              <a:gd name="T65" fmla="*/ 325088 h 14752"/>
              <a:gd name="T66" fmla="*/ 485028 w 16218"/>
              <a:gd name="T67" fmla="*/ 297751 h 14752"/>
              <a:gd name="T68" fmla="*/ 497199 w 16218"/>
              <a:gd name="T69" fmla="*/ 267367 h 14752"/>
              <a:gd name="T70" fmla="*/ 503300 w 16218"/>
              <a:gd name="T71" fmla="*/ 236235 h 14752"/>
              <a:gd name="T72" fmla="*/ 504794 w 16218"/>
              <a:gd name="T73" fmla="*/ 202803 h 14752"/>
              <a:gd name="T74" fmla="*/ 499502 w 16218"/>
              <a:gd name="T75" fmla="*/ 170926 h 14752"/>
              <a:gd name="T76" fmla="*/ 489604 w 16218"/>
              <a:gd name="T77" fmla="*/ 140541 h 14752"/>
              <a:gd name="T78" fmla="*/ 474413 w 16218"/>
              <a:gd name="T79" fmla="*/ 111680 h 14752"/>
              <a:gd name="T80" fmla="*/ 454648 w 16218"/>
              <a:gd name="T81" fmla="*/ 85836 h 14752"/>
              <a:gd name="T82" fmla="*/ 431053 w 16218"/>
              <a:gd name="T83" fmla="*/ 62293 h 14752"/>
              <a:gd name="T84" fmla="*/ 403692 w 16218"/>
              <a:gd name="T85" fmla="*/ 42545 h 14752"/>
              <a:gd name="T86" fmla="*/ 372533 w 16218"/>
              <a:gd name="T87" fmla="*/ 25844 h 14752"/>
              <a:gd name="T88" fmla="*/ 339071 w 16218"/>
              <a:gd name="T89" fmla="*/ 12938 h 14752"/>
              <a:gd name="T90" fmla="*/ 303337 w 16218"/>
              <a:gd name="T91" fmla="*/ 3825 h 14752"/>
              <a:gd name="T92" fmla="*/ 265330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9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2E8019C9-DE0F-6742-8092-9B9BD31E06B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7630 h 120000"/>
              <a:gd name="T4" fmla="*/ 258763 w 120000"/>
              <a:gd name="T5" fmla="*/ 895350 h 120000"/>
              <a:gd name="T6" fmla="*/ 776288 w 120000"/>
              <a:gd name="T7" fmla="*/ 895350 h 120000"/>
              <a:gd name="T8" fmla="*/ 1035050 w 120000"/>
              <a:gd name="T9" fmla="*/ 447630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468 h 120000"/>
              <a:gd name="T16" fmla="*/ 703161 w 120000"/>
              <a:gd name="T17" fmla="*/ 126468 h 120000"/>
              <a:gd name="T18" fmla="*/ 888703 w 120000"/>
              <a:gd name="T19" fmla="*/ 447630 h 120000"/>
              <a:gd name="T20" fmla="*/ 703161 w 120000"/>
              <a:gd name="T21" fmla="*/ 768792 h 120000"/>
              <a:gd name="T22" fmla="*/ 331880 w 120000"/>
              <a:gd name="T23" fmla="*/ 768792 h 120000"/>
              <a:gd name="T24" fmla="*/ 146244 w 120000"/>
              <a:gd name="T25" fmla="*/ 447630 h 120000"/>
              <a:gd name="T26" fmla="*/ 331880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7D1E37B6-FF9B-5F4E-BDD2-8B1C76B31BC0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C909E8C6-A491-B84D-8E78-845DCE42ED2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437F65A0-FB2C-F04C-B8BC-FB560CD4F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A110A027-3BDB-9342-BA94-8183DA287F1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9A9F0E7D-6A66-6944-8B8B-9FB30C5904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84402BD7-62E9-2946-967A-D7D9514584DC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2CEA84DD-049E-E24B-8941-AFF17260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BD730A36-64D8-D846-9D6A-6E39A2AD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06190CE0-1EEB-1E41-BC9A-E82C8A411F0E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D2D61DDA-D5C9-F74C-BAD7-E2987A861F57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EB3E2D28-89D3-354F-A7C3-FF3516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CB75F2F0-68DE-874A-B1D3-3B90409B5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73419E0A-6717-914B-B8C5-187B0471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C2C07200-9F06-A14C-AFBD-6B881D45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3D9B6E77-2BF5-C642-9E89-F3A0EF30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7DE06728-8817-C443-A22F-F0315559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516CDA08-B330-CA43-81CB-CE4D1313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F0995704-E8A7-7D48-A1B3-DB0549F9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223B306B-EC86-4F42-BEB1-F9DED792458F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FDA37CB9-81FD-4545-83D7-781CE01D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8FA52EC9-1F25-C947-8D51-B5E404AC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2660826D-AB85-DF43-B183-0A5A6D5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DB12CFE3-91AC-2849-8E43-73A00A39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C0520FE8-680D-644B-B500-3A33DC077F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47F76EFA-32C1-204D-8C22-4C520636664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2FDEC08A-E1DB-FE43-A1C5-6E06BC45DAB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5200EEBC-A9BF-674B-854C-0B2F7E38CF5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11977D38-7906-3040-AC9D-22BFB4D388F0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3AAF827F-80A9-1345-97FA-BD81FCD98071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AD039315-0874-8342-93BA-1DB1F5B1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4CE6B304-C172-9348-8796-D55ECE3D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C7BCD061-4C13-CC4F-B0F9-44856989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6FEC970D-D9C7-DE4D-B0F6-08076DB5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A741BC31-82B6-004B-A1C4-845AC328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A178CE14-BB07-994A-9048-AC86C1E3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09C25C82-1442-6C4C-806E-5FD8CDAB1A7E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E61A99BD-CEC8-774E-B730-39BDCCCD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7DDD4768-8517-5F4E-9971-D79888A0F73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A71E-E29C-734B-8AB2-92C1C2300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E138CCDD-622E-6F49-A718-3E60A7BEEBF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F61A6DB7-CD64-5545-9D7E-76C8AC0594D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F21E8834-1FF3-3D4A-B66B-E1BBD95D7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088DCDE9-C5E5-654D-AFA3-F3E1DFABDA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6166E8FA-F3E2-E34D-811E-4C1275F52E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DD8135D1-D22C-5C42-B56D-D73826871F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92CC7D71-97DE-7748-9644-D84CA1F249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8A284FEC-244D-C84C-8A97-078B9E406A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86B705AE-E604-3743-9CF7-023CC2059E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0F83C6C6-94B0-1E44-8323-B2656B43AF9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BD59EEB3-7759-8442-8B54-99C75D3BA757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B1B8054E-EB06-FC47-A5CD-4CAFB59F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DA4FBC33-2833-A541-827C-81571BE4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0CEE7A3-EBF9-A54A-B5EF-F2B961A2791E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D17FD528-C895-904C-8E4E-443D158EFC0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A7B3AB7E-2F7E-C749-9381-43638B9395A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CADF9D52-4D31-6942-AAAB-C84735E5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E48FE929-F7BD-BC4A-8705-F5D5F0AA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AAB9F4F3-FD97-9E4D-955D-2A1EB3A2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7584F21B-E7F7-5240-9394-6DC34AFC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38ED85CA-C344-E943-BC3C-28343B051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25DEAB65-AAE2-0A4D-A603-E3821DAE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51744B1D-0863-0A48-8AEE-38F807B0D43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3C630643-4A3F-FE47-B1C5-31CDBA305796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19E06585-DFBA-B949-B603-BD18E5F7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214BCC4C-B95C-7B4A-AE4D-CE76ED657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5A8745BF-D8B1-FC4B-9023-3AFEF6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1B81B533-275D-B847-B7A4-88758B31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2B9D134F-CBD0-324B-B9A8-44770E21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C5CF4CCA-148A-E74B-A430-150C5992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CA91C147-65F5-7F4F-89BB-421D458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E422F8CB-176F-F64E-8EF3-25A00AD5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4A401D47-2187-2D40-81B3-C221A3E3DB7A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E5DA9913-58D5-2E44-8961-244E47FD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AB7B6A8D-A48D-0345-9EE0-F5C8D1E3F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12AE713A-B8C1-B540-A673-F749C253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DEA808F0-840B-D24C-BD1B-6220C20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B618F67C-3C9B-2D47-95AC-C6DD6C0CAF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D74D-04A3-DC41-85BE-66EE1B05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41FFB75B-0288-7944-A69A-A872576314B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A76C9EB9-855A-6140-B1B7-68938BB904EB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59FF74E1-BBBD-F94E-89CE-0D559C37E4B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5BF7A06D-D3E2-474C-AD0A-135426980E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0FEFEA74-45EE-884C-86C5-61E606E1E73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5195C50E-0A63-B544-945B-C349BF200C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FCD86709-C7B2-DA4C-98F0-856FD2680D6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A520AE85-A00A-F949-A3F7-D8F06013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37D7FFFF-CAEF-8F48-98B6-D6120CFE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D74738A2-3316-584C-BA7E-00924349A3E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C34516DD-DC5D-F94F-A328-3FDDF810F20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EDBA505-3DE9-D84B-9DDF-784B8CB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01594426-1512-0E4F-A7B7-384C0587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BE08217E-91F8-BF40-9B06-9FD16F7A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F76AFAA-3B6B-034C-9EB0-A8B216B2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EB8D9BA0-0AE1-7346-9CB0-D427D4E4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0863FB54-08EA-DA4D-AFA2-A09BE67E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E1B87A8C-3CBB-7A43-8E71-85AB2DC45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2BD41041-73A5-B646-96D6-DF2169E9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B8547634-4148-BE40-8F97-36D29E72311E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E3C4887A-5FA7-A44C-AA79-EBD3427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B6CE96BD-878D-AA48-9965-44E0C5DF8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926802AE-E5EC-FC43-B67D-B3071626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9318849E-3FE9-1B48-94BB-317C7708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CA619073-D9BA-3043-A4D7-68B6FADFBFA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59E9083F-9F5F-C046-9D6B-FA074C1E737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8985A702-8E12-6042-8DE5-FADC1144194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4246E0C7-73FC-3845-9CDE-508EFDE02F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B16DDA5F-397D-2D41-8311-CC97086697A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A8F8A72D-323D-3246-834C-9D018639C85D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098340F6-0179-4644-88F3-F097EDD3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A6969CD1-2A7E-FE4E-8CEB-940B079D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FE2FC84A-B9C6-6641-87B0-BB6073DC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CE589205-A533-5A4A-9C75-F4D2DEB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78C1A089-2D51-8045-A557-ED83654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66E2E594-E8B3-8844-8BA8-16463989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F5856D91-ADC3-DB4B-ABD1-3A86438B819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057DDF5C-6FBB-E14E-8F66-64C7B96F5BC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6DA9-326F-DA42-8C35-93160561F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1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EC0FAA73-E2CF-E941-B338-4A52A67CE681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A3AB5E0F-89DB-0940-865B-6FC8B7B7B9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D4BA95E3-205A-4640-96E7-540BFE262A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1241BE87-D898-234B-9FA7-8D623C57529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82A27554-C51A-B44F-A635-B6FE7B49D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CF3C6D39-EB3B-FE4C-A6E7-A98F390B233D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9F79077C-C5C9-F64B-B8E5-95290F9C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3A6808A1-C13E-1A4B-8250-5D544AB2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42D5B7A1-F425-1F4A-B303-AF9AD72C06F7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31C06224-D396-2E42-B119-D7073D0A9FFD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721E6ED1-68E9-1742-AA93-35D196E9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BAFC0A0F-6026-0C40-BEFA-047099F0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EA71C5DC-1CC2-4D4C-8AB8-22EC2167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3D60EAE0-F8A4-5342-8C5D-C2D9ABC0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8C1BAA36-B835-8041-AD28-B70335C8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9232880C-3201-AA49-AF4C-EAC0CCAF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1784EFE7-9649-CC4D-94DE-69563EB9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1FAD57D6-7AB4-BA43-BC26-2CC059A3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08308DC4-E7AB-1D4B-84FC-07168BF51623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D92D279E-C66F-D149-ABB8-6E0D1613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83C8F7BB-623A-4A48-81B4-3C15A4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B932E025-C648-484F-9143-970B38BE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8A8F4D97-28C0-414B-B6FA-6EA655C0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7E55939B-F1DB-E34B-BA6F-FA7D5789DAE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C485-D225-CF4E-AFE3-F3649729C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6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0B11964C-E233-E84B-92DF-ED6DE23EDD8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F5B9E239-7247-F145-B8A6-7F6BB65F1045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016E9756-709E-DD42-82A6-1B44D94CBC7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1DFAEE87-13D0-CF4B-8E86-B88E761E3D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8F832F87-FB33-9449-8D34-62C470089A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3E22B04F-A816-B744-9AA8-6023C395BE7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974763A3-4D88-4947-8EE5-D61CDD624104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9535B3D0-AF84-B64E-A83B-3821BE1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FB03FC72-D63D-894D-BBFF-008B1F401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3FC3C085-C916-2F46-82B3-4FE480523869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749DFA2-37B8-BF45-A8EA-9B8E0BAA324A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C45803AA-4583-E945-A40E-13ED3919B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A018A9B0-DFEB-9B43-AC05-E4E249B25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94F7A4E7-206C-4247-BCCF-74E8F8BBE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CD3AACA3-1731-9E46-82F7-1F1D7C24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3F48E08A-0277-3F40-B45C-64F3FE82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874B7A92-F178-E847-BBE7-D374D7B9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B1D4DC65-D34C-034D-8FC1-2E3FB05D5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660D8089-01FD-7A4C-8A8A-9C32A2C0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EB90FD47-69D8-224A-BBB7-EE8575A9E89B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319382C7-0E92-2045-A4AD-FD6767B25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F49AA946-0A48-0045-9C24-D942F99F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F9F6FD9E-FE4B-D64C-8FD8-A085B24A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016B1EE6-221F-6947-AF7E-D03F97E2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9CFB199E-4118-084A-9F86-621FA7F057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7253E377-9919-2942-BFCE-36CFE84B2CA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B5298EB5-3567-A440-9758-D88DC0373E5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EEF044E3-DA67-B64E-B3AA-64CE775E57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744F87F3-FBEC-CB42-ADF2-C73404955303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A2869B74-CF73-C242-BE06-A06F4D3D5309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8824665E-663B-E04A-808B-542684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BF371E4A-07DD-3149-B471-4C87FA95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1530F5A6-D06C-2A4A-8395-A3C8356E6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C09A3A28-30A1-CB40-B094-5666C0B7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0893236A-9E82-2C4A-9656-D8D2E69B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7479058F-FEB4-1048-B632-FE5E5410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28EC0128-B8AA-7A47-B901-3EAC46F26E3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6F6FEA0B-B3B6-BA42-9735-66998E346F8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B000-A734-FC42-9127-C622F517E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7EE616D0-4F2A-784E-B4C5-590D43FEC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171450 w 120000"/>
              <a:gd name="T1" fmla="*/ 0 h 120000"/>
              <a:gd name="T2" fmla="*/ 0 w 120000"/>
              <a:gd name="T3" fmla="*/ 296833 h 120000"/>
              <a:gd name="T4" fmla="*/ 171450 w 120000"/>
              <a:gd name="T5" fmla="*/ 593725 h 120000"/>
              <a:gd name="T6" fmla="*/ 514350 w 120000"/>
              <a:gd name="T7" fmla="*/ 593725 h 120000"/>
              <a:gd name="T8" fmla="*/ 685800 w 120000"/>
              <a:gd name="T9" fmla="*/ 296833 h 120000"/>
              <a:gd name="T10" fmla="*/ 514350 w 120000"/>
              <a:gd name="T11" fmla="*/ 0 h 120000"/>
              <a:gd name="T12" fmla="*/ 171450 w 120000"/>
              <a:gd name="T13" fmla="*/ 0 h 120000"/>
              <a:gd name="T14" fmla="*/ 219896 w 120000"/>
              <a:gd name="T15" fmla="*/ 83864 h 120000"/>
              <a:gd name="T16" fmla="*/ 465898 w 120000"/>
              <a:gd name="T17" fmla="*/ 83864 h 120000"/>
              <a:gd name="T18" fmla="*/ 588834 w 120000"/>
              <a:gd name="T19" fmla="*/ 296833 h 120000"/>
              <a:gd name="T20" fmla="*/ 465898 w 120000"/>
              <a:gd name="T21" fmla="*/ 509802 h 120000"/>
              <a:gd name="T22" fmla="*/ 219896 w 120000"/>
              <a:gd name="T23" fmla="*/ 509802 h 120000"/>
              <a:gd name="T24" fmla="*/ 96898 w 120000"/>
              <a:gd name="T25" fmla="*/ 296833 h 120000"/>
              <a:gd name="T26" fmla="*/ 219896 w 120000"/>
              <a:gd name="T27" fmla="*/ 83864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C21B7D8D-C6EC-3142-AC88-89CA025F0B4F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6B304660-A0E1-1445-BEDF-8CBC12A305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9D17B2CE-8B69-0C48-A288-B5B3370932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6E16EFBE-FEFE-7D44-89DE-8A59553F2E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6F8FD0EF-39A5-B341-9C73-F07ADDA1C3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A65DC50C-A854-3040-8C68-53B175EC49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9B67E803-E620-5C46-91A3-305EA3FBB81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E89F5672-A45F-9E4F-988D-94415E6D83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DDA064D-C0AE-DA4D-9CBC-CD4B0C0AD3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AF666E3-1D0E-1F43-B2CA-474298A1AF4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9CA7-62CE-4642-A092-5D412AD74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DDEAC33-2815-8F4A-B32D-6092D8AD2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708BD7A-E83F-DD47-B2CC-169FBF00DD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pPr>
              <a:defRPr/>
            </a:pPr>
            <a:fld id="{A78A4597-48F4-4046-A534-E5F3393F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2.0/" TargetMode="External"/><Relationship Id="rId4" Type="http://schemas.openxmlformats.org/officeDocument/2006/relationships/hyperlink" Target="https://www.flickr.com/photos/sgerner/16477700444/in/photostrea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ickinson-comp256.github.io/Knob-And-Switch-Computer/datapath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kinson-comp256.github.io/Knob-And-Switch-Computer/datapath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790E51-26EC-7A4D-8712-9FDFF3BB2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868004"/>
            <a:ext cx="5833872" cy="1159800"/>
          </a:xfrm>
        </p:spPr>
        <p:txBody>
          <a:bodyPr/>
          <a:lstStyle/>
          <a:p>
            <a:r>
              <a:rPr lang="en-US" dirty="0"/>
              <a:t>MA1 – A Microprogrammed Machine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EC568A-0FA7-8D43-B1A1-7F4E113AB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027804"/>
            <a:ext cx="5696100" cy="784800"/>
          </a:xfrm>
        </p:spPr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/>
              <a:t>Spring 2023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B5CA66-E26F-BC4A-B153-D3149B6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535">
            <a:off x="6237479" y="3630639"/>
            <a:ext cx="1275419" cy="11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AFF568C-D920-7740-BFED-EC3C457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12" y="1530746"/>
            <a:ext cx="2275440" cy="27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0F7540-64DA-D149-947A-668AFF491301}"/>
              </a:ext>
            </a:extLst>
          </p:cNvPr>
          <p:cNvGrpSpPr/>
          <p:nvPr/>
        </p:nvGrpSpPr>
        <p:grpSpPr>
          <a:xfrm>
            <a:off x="6782656" y="4891056"/>
            <a:ext cx="2322808" cy="261610"/>
            <a:chOff x="-228832" y="4881890"/>
            <a:chExt cx="2322808" cy="2616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3F2372-76B7-3E4B-A10D-50B65755FDF1}"/>
                </a:ext>
              </a:extLst>
            </p:cNvPr>
            <p:cNvSpPr txBox="1"/>
            <p:nvPr/>
          </p:nvSpPr>
          <p:spPr>
            <a:xfrm>
              <a:off x="-228832" y="4881890"/>
              <a:ext cx="21335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Images from: </a:t>
              </a:r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openclipart.org</a:t>
              </a:r>
              <a:endParaRPr lang="en-US" sz="1050" dirty="0">
                <a:solidFill>
                  <a:schemeClr val="accent5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12E9D7-4268-FD43-9A2A-73EE82F9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372" y="4958061"/>
              <a:ext cx="315604" cy="164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0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5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70F0F5-BC4C-5243-BDB0-00967D3E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51" y="655505"/>
            <a:ext cx="5811641" cy="5073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A5E58-B683-5246-9EA5-2CBEC5C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660" y="153366"/>
            <a:ext cx="5266030" cy="645300"/>
          </a:xfrm>
        </p:spPr>
        <p:txBody>
          <a:bodyPr/>
          <a:lstStyle/>
          <a:p>
            <a:r>
              <a:rPr lang="en-US" dirty="0"/>
              <a:t>The Knob and Switch Computer (v1)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E40F-07CD-6049-B3AE-A111C3EA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763" y="2194758"/>
            <a:ext cx="4349183" cy="2544900"/>
          </a:xfrm>
        </p:spPr>
        <p:txBody>
          <a:bodyPr/>
          <a:lstStyle/>
          <a:p>
            <a:r>
              <a:rPr lang="en-US" sz="1600" dirty="0"/>
              <a:t>Data Path</a:t>
            </a:r>
          </a:p>
          <a:p>
            <a:r>
              <a:rPr lang="en-US" sz="1600" dirty="0"/>
              <a:t>Registers (R0-R3)</a:t>
            </a:r>
          </a:p>
          <a:p>
            <a:pPr lvl="1"/>
            <a:endParaRPr lang="en-US" sz="1600" dirty="0"/>
          </a:p>
          <a:p>
            <a:r>
              <a:rPr lang="en-US" sz="1600" dirty="0"/>
              <a:t>Busses (A, B, C)</a:t>
            </a:r>
          </a:p>
          <a:p>
            <a:r>
              <a:rPr lang="en-US" sz="1600" dirty="0"/>
              <a:t>Arithmetic and Logic Unit</a:t>
            </a:r>
          </a:p>
          <a:p>
            <a:pPr lvl="1"/>
            <a:r>
              <a:rPr lang="en-US" sz="1600" dirty="0"/>
              <a:t>ALU</a:t>
            </a:r>
            <a:endParaRPr lang="en-US" sz="800" dirty="0"/>
          </a:p>
          <a:p>
            <a:r>
              <a:rPr lang="en-US" sz="1600" dirty="0"/>
              <a:t>Number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236-5EBC-E240-976D-7D762AF3B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6177B-479B-C147-B072-E02C4117D8B2}"/>
              </a:ext>
            </a:extLst>
          </p:cNvPr>
          <p:cNvSpPr/>
          <p:nvPr/>
        </p:nvSpPr>
        <p:spPr>
          <a:xfrm>
            <a:off x="5220166" y="3018653"/>
            <a:ext cx="1022014" cy="340367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1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6961E8-38F7-9D47-A741-B20520FD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032" y="752011"/>
            <a:ext cx="5489680" cy="4682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A5E58-B683-5246-9EA5-2CBEC5C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659" y="153366"/>
            <a:ext cx="5340675" cy="645300"/>
          </a:xfrm>
        </p:spPr>
        <p:txBody>
          <a:bodyPr/>
          <a:lstStyle/>
          <a:p>
            <a:r>
              <a:rPr lang="en-US" dirty="0"/>
              <a:t>The Knob and Switch Computer (v1)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E40F-07CD-6049-B3AE-A111C3EA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763" y="2194758"/>
            <a:ext cx="4349183" cy="2544900"/>
          </a:xfrm>
        </p:spPr>
        <p:txBody>
          <a:bodyPr/>
          <a:lstStyle/>
          <a:p>
            <a:r>
              <a:rPr lang="en-US" sz="1600" dirty="0"/>
              <a:t>Data Path</a:t>
            </a:r>
          </a:p>
          <a:p>
            <a:r>
              <a:rPr lang="en-US" sz="1600" dirty="0"/>
              <a:t>Registers (R0-R3)</a:t>
            </a:r>
          </a:p>
          <a:p>
            <a:pPr lvl="1"/>
            <a:r>
              <a:rPr lang="en-US" sz="1600" dirty="0"/>
              <a:t>16 bit values (</a:t>
            </a:r>
            <a:r>
              <a:rPr lang="en-US" sz="1600" i="1" dirty="0"/>
              <a:t>word size</a:t>
            </a:r>
            <a:r>
              <a:rPr lang="en-US" sz="1600" dirty="0"/>
              <a:t>)</a:t>
            </a:r>
          </a:p>
          <a:p>
            <a:r>
              <a:rPr lang="en-US" sz="1600" dirty="0"/>
              <a:t>Busses (A, B, C)</a:t>
            </a:r>
          </a:p>
          <a:p>
            <a:r>
              <a:rPr lang="en-US" sz="1600" dirty="0"/>
              <a:t>Arithmetic and Logic Unit</a:t>
            </a:r>
          </a:p>
          <a:p>
            <a:pPr lvl="1"/>
            <a:r>
              <a:rPr lang="en-US" sz="1600" dirty="0"/>
              <a:t>ALU</a:t>
            </a:r>
            <a:endParaRPr lang="en-US" sz="800" dirty="0"/>
          </a:p>
          <a:p>
            <a:r>
              <a:rPr lang="en-US" sz="1600" dirty="0"/>
              <a:t>Number Base</a:t>
            </a:r>
          </a:p>
          <a:p>
            <a:pPr lvl="1"/>
            <a:r>
              <a:rPr lang="en-US" sz="1600" dirty="0"/>
              <a:t>+- 10 (Two’s Complement)</a:t>
            </a:r>
          </a:p>
          <a:p>
            <a:pPr lvl="1"/>
            <a:r>
              <a:rPr lang="en-US" sz="1600" dirty="0"/>
              <a:t>10 (Unsigned Binary)</a:t>
            </a:r>
          </a:p>
          <a:p>
            <a:pPr lvl="1"/>
            <a:r>
              <a:rPr lang="en-US" sz="1600" dirty="0"/>
              <a:t>2 (Show the bits)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236-5EBC-E240-976D-7D762AF3B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050A1A-91E4-D742-8ED9-03DACC37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401" y="2450829"/>
            <a:ext cx="1231176" cy="9493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8693BE-5743-E948-AB48-F1A4CF3D4DE7}"/>
              </a:ext>
            </a:extLst>
          </p:cNvPr>
          <p:cNvSpPr/>
          <p:nvPr/>
        </p:nvSpPr>
        <p:spPr>
          <a:xfrm>
            <a:off x="5156402" y="2732310"/>
            <a:ext cx="1231176" cy="645301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9027E-39F3-CD46-AA6F-F6F46BA52294}"/>
              </a:ext>
            </a:extLst>
          </p:cNvPr>
          <p:cNvSpPr/>
          <p:nvPr/>
        </p:nvSpPr>
        <p:spPr>
          <a:xfrm>
            <a:off x="5038532" y="1792229"/>
            <a:ext cx="1520888" cy="204522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799E8C-7318-CC4D-923A-17A7F80C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Abstractions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AEBE5-019C-164E-BAE0-B9639FB4D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9585" y="1144601"/>
            <a:ext cx="5531521" cy="3398105"/>
          </a:xfrm>
        </p:spPr>
        <p:txBody>
          <a:bodyPr/>
          <a:lstStyle/>
          <a:p>
            <a:r>
              <a:rPr lang="en-US" sz="2000" i="1" dirty="0"/>
              <a:t>General purpose programmable computers </a:t>
            </a:r>
            <a:br>
              <a:rPr lang="en-US" sz="2000" i="1" dirty="0"/>
            </a:br>
            <a:r>
              <a:rPr lang="en-US" sz="2000" dirty="0"/>
              <a:t>can be understood as an </a:t>
            </a:r>
            <a:r>
              <a:rPr lang="en-US" sz="2000" i="1" dirty="0"/>
              <a:t>abstraction hierarchy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Physical Machine</a:t>
            </a:r>
          </a:p>
          <a:p>
            <a:pPr lvl="1"/>
            <a:r>
              <a:rPr lang="en-US" sz="1600" b="1" dirty="0"/>
              <a:t>Microprogram Machine</a:t>
            </a:r>
          </a:p>
          <a:p>
            <a:pPr lvl="1"/>
            <a:r>
              <a:rPr lang="en-US" sz="1600" b="1" dirty="0"/>
              <a:t>Machine Language Machine</a:t>
            </a:r>
          </a:p>
          <a:p>
            <a:pPr lvl="1"/>
            <a:r>
              <a:rPr lang="en-US" sz="1600" dirty="0"/>
              <a:t>Assembly Language Machine</a:t>
            </a:r>
          </a:p>
          <a:p>
            <a:pPr lvl="1"/>
            <a:r>
              <a:rPr lang="en-US" sz="1600" dirty="0"/>
              <a:t>High-Level Language Machine</a:t>
            </a:r>
          </a:p>
          <a:p>
            <a:r>
              <a:rPr lang="en-US" sz="2000" dirty="0"/>
              <a:t>There are also several important </a:t>
            </a:r>
            <a:r>
              <a:rPr lang="en-US" sz="2000" i="1" dirty="0"/>
              <a:t>architectural abstractions</a:t>
            </a:r>
            <a:r>
              <a:rPr lang="en-US" sz="2000" dirty="0"/>
              <a:t>: </a:t>
            </a:r>
          </a:p>
          <a:p>
            <a:pPr lvl="1"/>
            <a:r>
              <a:rPr lang="en-US" sz="1600" dirty="0"/>
              <a:t>The Stored Program Architecture</a:t>
            </a:r>
          </a:p>
          <a:p>
            <a:pPr lvl="1"/>
            <a:r>
              <a:rPr lang="en-US" sz="1600" dirty="0"/>
              <a:t>The Instruction Cycle (Fetch/Decode/Execute)</a:t>
            </a:r>
          </a:p>
          <a:p>
            <a:pPr lvl="1"/>
            <a:r>
              <a:rPr lang="en-US" sz="1600" dirty="0"/>
              <a:t>Memory Hierarchy &amp; Cache</a:t>
            </a:r>
          </a:p>
          <a:p>
            <a:pPr lvl="1"/>
            <a:r>
              <a:rPr lang="en-US" sz="1600" dirty="0"/>
              <a:t>Pipelining and Parallelism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0B841-A58A-7548-B609-D55C79D0B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75" y="0"/>
            <a:ext cx="3152870" cy="20887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85CBA6-FF5F-3C45-89BF-24D0E29F4E7B}"/>
              </a:ext>
            </a:extLst>
          </p:cNvPr>
          <p:cNvSpPr txBox="1"/>
          <p:nvPr/>
        </p:nvSpPr>
        <p:spPr>
          <a:xfrm>
            <a:off x="4390776" y="4815539"/>
            <a:ext cx="4753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Photo by: Steven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Gerner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https://www.flickr.com/photos/sgerner/16477700444/in/photostream/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Used under a Creative Commons by-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2.0 license: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https://creativecommons.org/licenses/by-sa/2.0/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FD93-ED2E-9A4F-BBF6-F8F9F5AE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980" y="0"/>
            <a:ext cx="4944300" cy="645300"/>
          </a:xfrm>
        </p:spPr>
        <p:txBody>
          <a:bodyPr/>
          <a:lstStyle/>
          <a:p>
            <a:r>
              <a:rPr lang="en-US" dirty="0"/>
              <a:t>Early Electronic Computers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C1251-B88D-2A4A-BD4D-4EA8EFE1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7719" y="518672"/>
            <a:ext cx="6222636" cy="2544900"/>
          </a:xfrm>
        </p:spPr>
        <p:txBody>
          <a:bodyPr/>
          <a:lstStyle/>
          <a:p>
            <a:r>
              <a:rPr lang="en-US" sz="1600" i="1" dirty="0"/>
              <a:t>Early electronic computers </a:t>
            </a:r>
            <a:r>
              <a:rPr lang="en-US" sz="1600" dirty="0"/>
              <a:t>were not general purpose.</a:t>
            </a:r>
          </a:p>
          <a:p>
            <a:r>
              <a:rPr lang="en-US" sz="1600" dirty="0"/>
              <a:t>“</a:t>
            </a:r>
            <a:r>
              <a:rPr lang="en-US" sz="1600" i="1" dirty="0"/>
              <a:t>Programming</a:t>
            </a:r>
            <a:r>
              <a:rPr lang="en-US" sz="1600" dirty="0"/>
              <a:t>” required </a:t>
            </a: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physical rewiring </a:t>
            </a:r>
            <a:r>
              <a:rPr lang="en-US" sz="1600" dirty="0"/>
              <a:t>and setting knobs and switches to create a machine that performed the desired computational task.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F5F7-9D21-204C-803E-C4041BBFC2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029FD-EF0C-3345-9E24-1D67B8E7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10" y="2108718"/>
            <a:ext cx="4274341" cy="3034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81EB3-777F-EC47-95E9-BB09ABDA7772}"/>
              </a:ext>
            </a:extLst>
          </p:cNvPr>
          <p:cNvSpPr txBox="1"/>
          <p:nvPr/>
        </p:nvSpPr>
        <p:spPr>
          <a:xfrm>
            <a:off x="952700" y="1791122"/>
            <a:ext cx="303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Colossus – 1945</a:t>
            </a:r>
          </a:p>
          <a:p>
            <a:pPr algn="ctr"/>
            <a:r>
              <a:rPr lang="en-US" dirty="0"/>
              <a:t>Tommy Flowers, Bletchley Park, UK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75197C-0C43-5946-91CD-793B699FF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037" y="2225953"/>
            <a:ext cx="4274340" cy="2926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E75AB8-AFFE-F34F-8DFB-38EB96FE5608}"/>
              </a:ext>
            </a:extLst>
          </p:cNvPr>
          <p:cNvSpPr txBox="1"/>
          <p:nvPr/>
        </p:nvSpPr>
        <p:spPr>
          <a:xfrm>
            <a:off x="5061783" y="1791122"/>
            <a:ext cx="32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ENIAC – 1945</a:t>
            </a:r>
          </a:p>
          <a:p>
            <a:pPr algn="ctr"/>
            <a:r>
              <a:rPr lang="en-US" dirty="0"/>
              <a:t>John Mauchly, J. Presper Eckert, Penn</a:t>
            </a:r>
          </a:p>
        </p:txBody>
      </p:sp>
    </p:spTree>
    <p:extLst>
      <p:ext uri="{BB962C8B-B14F-4D97-AF65-F5344CB8AC3E}">
        <p14:creationId xmlns:p14="http://schemas.microsoft.com/office/powerpoint/2010/main" val="425169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E5555-4191-7642-9FA6-1D0CCF23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51" y="655505"/>
            <a:ext cx="5811641" cy="5073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A5E58-B683-5246-9EA5-2CBEC5C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659" y="153366"/>
            <a:ext cx="5228707" cy="645300"/>
          </a:xfrm>
        </p:spPr>
        <p:txBody>
          <a:bodyPr/>
          <a:lstStyle/>
          <a:p>
            <a:r>
              <a:rPr lang="en-US" dirty="0"/>
              <a:t>The Knob and Switch Computer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E40F-07CD-6049-B3AE-A111C3EA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763" y="2194758"/>
            <a:ext cx="4349183" cy="2544900"/>
          </a:xfrm>
        </p:spPr>
        <p:txBody>
          <a:bodyPr/>
          <a:lstStyle/>
          <a:p>
            <a:r>
              <a:rPr lang="en-US" sz="1600" dirty="0"/>
              <a:t>Data Path</a:t>
            </a:r>
          </a:p>
          <a:p>
            <a:r>
              <a:rPr lang="en-US" sz="1600" dirty="0"/>
              <a:t>Registers (R0-R3)</a:t>
            </a:r>
          </a:p>
          <a:p>
            <a:pPr lvl="1"/>
            <a:endParaRPr lang="en-US" sz="1600" dirty="0"/>
          </a:p>
          <a:p>
            <a:r>
              <a:rPr lang="en-US" sz="1600" dirty="0"/>
              <a:t>Busses (A, B, C)</a:t>
            </a:r>
          </a:p>
          <a:p>
            <a:r>
              <a:rPr lang="en-US" sz="1600" dirty="0"/>
              <a:t>Arithmetic and Logic Unit</a:t>
            </a:r>
          </a:p>
          <a:p>
            <a:pPr lvl="1"/>
            <a:r>
              <a:rPr lang="en-US" sz="1600" dirty="0"/>
              <a:t>ALU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236-5EBC-E240-976D-7D762AF3B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783443-D6BA-B14F-8B76-023577183841}"/>
              </a:ext>
            </a:extLst>
          </p:cNvPr>
          <p:cNvSpPr/>
          <p:nvPr/>
        </p:nvSpPr>
        <p:spPr>
          <a:xfrm>
            <a:off x="5127810" y="1670180"/>
            <a:ext cx="1394288" cy="90157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5B4F2-9296-AD47-BCAA-7F87CB6878BB}"/>
              </a:ext>
            </a:extLst>
          </p:cNvPr>
          <p:cNvSpPr/>
          <p:nvPr/>
        </p:nvSpPr>
        <p:spPr>
          <a:xfrm>
            <a:off x="6456297" y="2572017"/>
            <a:ext cx="2249163" cy="103892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ABF6EE-B8E5-1140-9233-16A8E1FE8558}"/>
              </a:ext>
            </a:extLst>
          </p:cNvPr>
          <p:cNvSpPr/>
          <p:nvPr/>
        </p:nvSpPr>
        <p:spPr>
          <a:xfrm>
            <a:off x="3917514" y="3131752"/>
            <a:ext cx="2249163" cy="103892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6177B-479B-C147-B072-E02C4117D8B2}"/>
              </a:ext>
            </a:extLst>
          </p:cNvPr>
          <p:cNvSpPr/>
          <p:nvPr/>
        </p:nvSpPr>
        <p:spPr>
          <a:xfrm>
            <a:off x="6456296" y="3587820"/>
            <a:ext cx="2379794" cy="140231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70F0F5-BC4C-5243-BDB0-00967D3E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97" y="1184375"/>
            <a:ext cx="4943227" cy="4315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A5E58-B683-5246-9EA5-2CBEC5C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797" y="6790"/>
            <a:ext cx="5977753" cy="645300"/>
          </a:xfrm>
        </p:spPr>
        <p:txBody>
          <a:bodyPr/>
          <a:lstStyle/>
          <a:p>
            <a:r>
              <a:rPr lang="en-US" dirty="0"/>
              <a:t>The Knob and Switch Computer Data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236-5EBC-E240-976D-7D762AF3B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9C1D1-83ED-BB4B-A8B0-2CC2C1174D9E}"/>
              </a:ext>
            </a:extLst>
          </p:cNvPr>
          <p:cNvSpPr txBox="1"/>
          <p:nvPr/>
        </p:nvSpPr>
        <p:spPr>
          <a:xfrm rot="19666664">
            <a:off x="3379619" y="2640433"/>
            <a:ext cx="321113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7200" dirty="0"/>
              <a:t>DEMO!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46262-257C-E34A-B695-7FCD088EA89A}"/>
              </a:ext>
            </a:extLst>
          </p:cNvPr>
          <p:cNvSpPr txBox="1"/>
          <p:nvPr/>
        </p:nvSpPr>
        <p:spPr>
          <a:xfrm>
            <a:off x="1783828" y="827555"/>
            <a:ext cx="640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https://dickinson-comp256.github.io/Knob-And-Switch-Computer/datapath.html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88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86E4-E490-314C-838E-83368A41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932" y="0"/>
            <a:ext cx="4944300" cy="645300"/>
          </a:xfrm>
        </p:spPr>
        <p:txBody>
          <a:bodyPr/>
          <a:lstStyle/>
          <a:p>
            <a:r>
              <a:rPr lang="en-US" sz="3600" dirty="0"/>
              <a:t>Try It!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BC22A-90CC-404E-9567-E7F3E6BCA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9384" y="1088136"/>
            <a:ext cx="5486400" cy="3950208"/>
          </a:xfrm>
        </p:spPr>
        <p:txBody>
          <a:bodyPr/>
          <a:lstStyle/>
          <a:p>
            <a:r>
              <a:rPr lang="en-US" sz="2000" dirty="0"/>
              <a:t>Enter the values 100, 110, 220, 515 into R0-R3.</a:t>
            </a:r>
          </a:p>
          <a:p>
            <a:r>
              <a:rPr lang="en-US" sz="2000" dirty="0"/>
              <a:t>Set up and execute the data path to perform the following operations:</a:t>
            </a:r>
          </a:p>
          <a:p>
            <a:pPr lvl="1"/>
            <a:r>
              <a:rPr lang="en-US" sz="1800" dirty="0"/>
              <a:t>Double the value in R2 and put it into R1.</a:t>
            </a:r>
          </a:p>
          <a:p>
            <a:pPr lvl="1"/>
            <a:r>
              <a:rPr lang="en-US" sz="1800" dirty="0"/>
              <a:t>Set the value of R3 to 0.</a:t>
            </a:r>
          </a:p>
          <a:p>
            <a:pPr lvl="1"/>
            <a:r>
              <a:rPr lang="en-US" sz="1800" dirty="0"/>
              <a:t>Assuming R3 holds 0,  change the value in R2 to be its complement (i.e. -220).</a:t>
            </a:r>
          </a:p>
          <a:p>
            <a:pPr lvl="1"/>
            <a:r>
              <a:rPr lang="en-US" sz="1800" dirty="0"/>
              <a:t>Set the value of R3 to be 7 times the value in R0 (i.e. 700). </a:t>
            </a:r>
          </a:p>
          <a:p>
            <a:pPr lvl="2"/>
            <a:r>
              <a:rPr lang="en-US" sz="1600" dirty="0"/>
              <a:t>Can you do it in 4 steps?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C9BC8-946E-E04C-AE04-FA23D0D5096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E49F5-956F-1D45-B9C9-5700B245A988}"/>
              </a:ext>
            </a:extLst>
          </p:cNvPr>
          <p:cNvSpPr txBox="1"/>
          <p:nvPr/>
        </p:nvSpPr>
        <p:spPr>
          <a:xfrm>
            <a:off x="1716724" y="645300"/>
            <a:ext cx="640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https://dickinson-comp256.github.io/Knob-And-Switch-Computer/datapath.html</a:t>
            </a:r>
            <a:r>
              <a:rPr lang="en-US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F3267A-B3ED-6A42-BD0A-3B96399FFF4D}"/>
              </a:ext>
            </a:extLst>
          </p:cNvPr>
          <p:cNvGrpSpPr/>
          <p:nvPr/>
        </p:nvGrpSpPr>
        <p:grpSpPr>
          <a:xfrm>
            <a:off x="134347" y="2197094"/>
            <a:ext cx="2144356" cy="2398678"/>
            <a:chOff x="2841908" y="1259076"/>
            <a:chExt cx="2144356" cy="23986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86F9AA-8F39-DD47-9230-6E27F92396A3}"/>
                </a:ext>
              </a:extLst>
            </p:cNvPr>
            <p:cNvSpPr txBox="1"/>
            <p:nvPr/>
          </p:nvSpPr>
          <p:spPr>
            <a:xfrm>
              <a:off x="2841908" y="2088094"/>
              <a:ext cx="21443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Segoe Print" panose="02000800000000000000" pitchFamily="2" charset="0"/>
                </a:rPr>
                <a:t>Work in pairs to use the settings in the Knob &amp; Switch Data Path to perform these tasks.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288942-7497-D049-B1BC-2A5E0607A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9490" y="1259076"/>
              <a:ext cx="649191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2F81D-29DF-8744-A19D-AA67C440C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860" y="798666"/>
            <a:ext cx="6971144" cy="452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A5E58-B683-5246-9EA5-2CBEC5C5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992" y="0"/>
            <a:ext cx="7328922" cy="645300"/>
          </a:xfrm>
        </p:spPr>
        <p:txBody>
          <a:bodyPr/>
          <a:lstStyle/>
          <a:p>
            <a:r>
              <a:rPr lang="en-US" dirty="0"/>
              <a:t>Knob and Switch Computer with Main Memory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E40F-07CD-6049-B3AE-A111C3EA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0257" y="2241413"/>
            <a:ext cx="2916764" cy="2544900"/>
          </a:xfrm>
        </p:spPr>
        <p:txBody>
          <a:bodyPr/>
          <a:lstStyle/>
          <a:p>
            <a:r>
              <a:rPr lang="en-US" sz="1600" dirty="0"/>
              <a:t>Main Memory (RAM)</a:t>
            </a:r>
          </a:p>
          <a:p>
            <a:r>
              <a:rPr lang="en-US" sz="1600" dirty="0"/>
              <a:t>Memory Locations</a:t>
            </a:r>
          </a:p>
          <a:p>
            <a:pPr lvl="1"/>
            <a:r>
              <a:rPr lang="en-US" sz="1600" dirty="0"/>
              <a:t>16-bit values</a:t>
            </a:r>
          </a:p>
          <a:p>
            <a:pPr lvl="1"/>
            <a:r>
              <a:rPr lang="en-US" sz="1600" dirty="0"/>
              <a:t>32 locations</a:t>
            </a:r>
          </a:p>
          <a:p>
            <a:pPr lvl="2"/>
            <a:r>
              <a:rPr lang="en-US" sz="1600" dirty="0"/>
              <a:t>5-bit addresses</a:t>
            </a:r>
          </a:p>
          <a:p>
            <a:pPr lvl="2"/>
            <a:r>
              <a:rPr lang="en-US" sz="1600" dirty="0"/>
              <a:t>Unsigned binary</a:t>
            </a:r>
          </a:p>
          <a:p>
            <a:r>
              <a:rPr lang="en-US" sz="1600" dirty="0"/>
              <a:t>Switches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236-5EBC-E240-976D-7D762AF3B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693BE-5743-E948-AB48-F1A4CF3D4DE7}"/>
              </a:ext>
            </a:extLst>
          </p:cNvPr>
          <p:cNvSpPr/>
          <p:nvPr/>
        </p:nvSpPr>
        <p:spPr>
          <a:xfrm>
            <a:off x="2552992" y="1245205"/>
            <a:ext cx="2134571" cy="381329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D94795-D70C-604B-BAE1-CD13F79AC994}"/>
              </a:ext>
            </a:extLst>
          </p:cNvPr>
          <p:cNvSpPr/>
          <p:nvPr/>
        </p:nvSpPr>
        <p:spPr>
          <a:xfrm>
            <a:off x="3053629" y="1490416"/>
            <a:ext cx="373905" cy="358324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5C34EB-E47B-CB43-8F02-E7A0AD19092D}"/>
              </a:ext>
            </a:extLst>
          </p:cNvPr>
          <p:cNvSpPr/>
          <p:nvPr/>
        </p:nvSpPr>
        <p:spPr>
          <a:xfrm>
            <a:off x="4654913" y="2535551"/>
            <a:ext cx="2315054" cy="1999127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CD63B9-495E-C141-9936-F8EBA255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90" y="141064"/>
            <a:ext cx="4944300" cy="645300"/>
          </a:xfrm>
        </p:spPr>
        <p:txBody>
          <a:bodyPr/>
          <a:lstStyle/>
          <a:p>
            <a:r>
              <a:rPr lang="en-US" dirty="0"/>
              <a:t>Programming the K&amp;S?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F32DA-3A37-4641-8F68-74679DD565E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E324C-AF6A-D94C-BBD3-3F449C436438}"/>
              </a:ext>
            </a:extLst>
          </p:cNvPr>
          <p:cNvGrpSpPr/>
          <p:nvPr/>
        </p:nvGrpSpPr>
        <p:grpSpPr>
          <a:xfrm>
            <a:off x="212653" y="2141696"/>
            <a:ext cx="2144356" cy="2152457"/>
            <a:chOff x="2841908" y="1259076"/>
            <a:chExt cx="2144356" cy="21524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35C810-F07A-1745-A2FB-0B27498B18CA}"/>
                </a:ext>
              </a:extLst>
            </p:cNvPr>
            <p:cNvSpPr txBox="1"/>
            <p:nvPr/>
          </p:nvSpPr>
          <p:spPr>
            <a:xfrm>
              <a:off x="2841908" y="2088094"/>
              <a:ext cx="21443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Segoe Print" panose="02000800000000000000" pitchFamily="2" charset="0"/>
                </a:rPr>
                <a:t>How might we write program instructions for the K&amp;S using only 1’s and 0’s?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D99AE3-9640-A341-83FA-140B92CC1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490" y="1259076"/>
              <a:ext cx="649191" cy="68271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26E3E2-121C-3A48-BCDB-D0E664091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290" y="859516"/>
            <a:ext cx="6834400" cy="44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FAE83B-E1D3-F94E-9C0C-301607CD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11966" y="2241413"/>
            <a:ext cx="2696546" cy="2544900"/>
          </a:xfrm>
        </p:spPr>
        <p:txBody>
          <a:bodyPr/>
          <a:lstStyle/>
          <a:p>
            <a:r>
              <a:rPr lang="en-US" sz="1800" b="1" i="1" dirty="0"/>
              <a:t>Microinstructions</a:t>
            </a:r>
            <a:r>
              <a:rPr lang="en-US" dirty="0"/>
              <a:t> are an </a:t>
            </a:r>
            <a:r>
              <a:rPr lang="en-US" i="1" u="sng" dirty="0"/>
              <a:t>abstraction</a:t>
            </a:r>
            <a:r>
              <a:rPr lang="en-US" dirty="0"/>
              <a:t> for the machine configuration.</a:t>
            </a:r>
          </a:p>
          <a:p>
            <a:pPr lvl="1"/>
            <a:r>
              <a:rPr lang="en-US" dirty="0"/>
              <a:t>0’s and 1’s encode the knob and switch positions and the memory RW address.</a:t>
            </a:r>
          </a:p>
          <a:p>
            <a:r>
              <a:rPr lang="en-US" dirty="0"/>
              <a:t>A </a:t>
            </a:r>
            <a:r>
              <a:rPr lang="en-US" b="1" i="1" dirty="0"/>
              <a:t>micro-program</a:t>
            </a:r>
            <a:r>
              <a:rPr lang="en-US" dirty="0"/>
              <a:t> is a sequence of micro-instructions.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5253F-D411-C843-B5DC-F5C27DFDBF2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74F018-B763-8C4B-8665-3609E513FF44}"/>
              </a:ext>
            </a:extLst>
          </p:cNvPr>
          <p:cNvSpPr txBox="1">
            <a:spLocks/>
          </p:cNvSpPr>
          <p:nvPr/>
        </p:nvSpPr>
        <p:spPr bwMode="auto">
          <a:xfrm>
            <a:off x="2655660" y="153366"/>
            <a:ext cx="5294022" cy="6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None/>
              <a:defRPr sz="2400">
                <a:solidFill>
                  <a:srgbClr val="174769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/>
              <a:t>The Knob and Switch Computer (v3)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FA190D-1FAF-3B40-BD6B-F5552DFEA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29" y="923731"/>
            <a:ext cx="7143756" cy="44945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6A0219-130C-7444-BE9A-EDAEEDE252E8}"/>
              </a:ext>
            </a:extLst>
          </p:cNvPr>
          <p:cNvSpPr/>
          <p:nvPr/>
        </p:nvSpPr>
        <p:spPr>
          <a:xfrm>
            <a:off x="2518585" y="1940766"/>
            <a:ext cx="2053415" cy="27265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6475C7BA-193F-8D40-9BC7-4EE18987D725}" vid="{AD7D93E2-41FE-5346-B4E7-4DF8374CE74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Imogen template</Template>
  <TotalTime>2771</TotalTime>
  <Words>2027</Words>
  <Application>Microsoft Macintosh PowerPoint</Application>
  <PresentationFormat>On-screen Show (16:9)</PresentationFormat>
  <Paragraphs>226</Paragraphs>
  <Slides>12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Helvetica Neue</vt:lpstr>
      <vt:lpstr>Muli</vt:lpstr>
      <vt:lpstr>Nixie One</vt:lpstr>
      <vt:lpstr>Segoe Print</vt:lpstr>
      <vt:lpstr>Imogen template</vt:lpstr>
      <vt:lpstr>MA1 – A Microprogrammed Machine</vt:lpstr>
      <vt:lpstr>Machine Abstractions</vt:lpstr>
      <vt:lpstr>Early Electronic Computers</vt:lpstr>
      <vt:lpstr>The Knob and Switch Computer</vt:lpstr>
      <vt:lpstr>The Knob and Switch Computer Data Path</vt:lpstr>
      <vt:lpstr>Try It!</vt:lpstr>
      <vt:lpstr>Knob and Switch Computer with Main Memory</vt:lpstr>
      <vt:lpstr>Programming the K&amp;S?</vt:lpstr>
      <vt:lpstr>PowerPoint Presentation</vt:lpstr>
      <vt:lpstr>Acknowledgments</vt:lpstr>
      <vt:lpstr>The Knob and Switch Computer (v1)</vt:lpstr>
      <vt:lpstr>The Knob and Switch Computer (v1)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 – A Micro Programmed Machine</dc:title>
  <dc:creator>Braught, Grant</dc:creator>
  <cp:lastModifiedBy>Braught, Grant</cp:lastModifiedBy>
  <cp:revision>146</cp:revision>
  <dcterms:created xsi:type="dcterms:W3CDTF">2020-09-06T13:16:03Z</dcterms:created>
  <dcterms:modified xsi:type="dcterms:W3CDTF">2023-02-10T16:11:36Z</dcterms:modified>
</cp:coreProperties>
</file>