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7"/>
  </p:notesMasterIdLst>
  <p:sldIdLst>
    <p:sldId id="256" r:id="rId2"/>
    <p:sldId id="294" r:id="rId3"/>
    <p:sldId id="316" r:id="rId4"/>
    <p:sldId id="291" r:id="rId5"/>
    <p:sldId id="315" r:id="rId6"/>
    <p:sldId id="297" r:id="rId7"/>
    <p:sldId id="300" r:id="rId8"/>
    <p:sldId id="298" r:id="rId9"/>
    <p:sldId id="320" r:id="rId10"/>
    <p:sldId id="299" r:id="rId11"/>
    <p:sldId id="314" r:id="rId12"/>
    <p:sldId id="319" r:id="rId13"/>
    <p:sldId id="313" r:id="rId14"/>
    <p:sldId id="288" r:id="rId15"/>
    <p:sldId id="318" r:id="rId1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3"/>
    <p:restoredTop sz="69626"/>
  </p:normalViewPr>
  <p:slideViewPr>
    <p:cSldViewPr snapToGrid="0" snapToObjects="1">
      <p:cViewPr varScale="1">
        <p:scale>
          <a:sx n="114" d="100"/>
          <a:sy n="114" d="100"/>
        </p:scale>
        <p:origin x="6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34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idea here is that instead of producing translations in lots of languages</a:t>
            </a:r>
          </a:p>
          <a:p>
            <a:r>
              <a:rPr lang="en-US" dirty="0"/>
              <a:t>  - We produce a single translation to an intermediate language known by all interpreters.</a:t>
            </a:r>
          </a:p>
          <a:p>
            <a:endParaRPr lang="en-US" dirty="0"/>
          </a:p>
          <a:p>
            <a:r>
              <a:rPr lang="en-US" dirty="0"/>
              <a:t>For example:</a:t>
            </a:r>
          </a:p>
          <a:p>
            <a:r>
              <a:rPr lang="en-US" dirty="0"/>
              <a:t>  - If we translate our instruction manual into an intermediate language</a:t>
            </a:r>
          </a:p>
          <a:p>
            <a:r>
              <a:rPr lang="en-US" dirty="0"/>
              <a:t>  - Then if all interpreters know that language that translation is portable</a:t>
            </a:r>
          </a:p>
          <a:p>
            <a:r>
              <a:rPr lang="en-US" dirty="0"/>
              <a:t>    - That is, so long as an interpreter exists from the intermediate language to a target language </a:t>
            </a:r>
          </a:p>
          <a:p>
            <a:r>
              <a:rPr lang="en-US" dirty="0"/>
              <a:t>    - The manual can be interpreted into that target language.</a:t>
            </a:r>
          </a:p>
          <a:p>
            <a:endParaRPr lang="en-US" dirty="0"/>
          </a:p>
          <a:p>
            <a:r>
              <a:rPr lang="en-US" dirty="0"/>
              <a:t>In computers, this is the model used by Java and Python and C# and lots of other languages</a:t>
            </a:r>
          </a:p>
          <a:p>
            <a:r>
              <a:rPr lang="en-US" dirty="0"/>
              <a:t>  - The compiler translates source code into a simpler but portable intermediate language</a:t>
            </a:r>
          </a:p>
          <a:p>
            <a:r>
              <a:rPr lang="en-US" dirty="0"/>
              <a:t>    - In java this is called byte code</a:t>
            </a:r>
          </a:p>
          <a:p>
            <a:r>
              <a:rPr lang="en-US" dirty="0"/>
              <a:t>      - It is what is contained in the .class files that you see.</a:t>
            </a:r>
          </a:p>
          <a:p>
            <a:r>
              <a:rPr lang="en-US" dirty="0"/>
              <a:t>  - We then have a program called the Java Virtual Machine</a:t>
            </a:r>
          </a:p>
          <a:p>
            <a:r>
              <a:rPr lang="en-US" dirty="0"/>
              <a:t>    - this program is an executable ML program that runs on the target machine</a:t>
            </a:r>
          </a:p>
          <a:p>
            <a:r>
              <a:rPr lang="en-US" dirty="0"/>
              <a:t>    - it is an interpreter from the intermediate language to the ML of the target machine. </a:t>
            </a:r>
          </a:p>
          <a:p>
            <a:r>
              <a:rPr lang="en-US" dirty="0"/>
              <a:t>      - It essentially does what we did when keeping the variable map while tracing the program</a:t>
            </a:r>
          </a:p>
          <a:p>
            <a:r>
              <a:rPr lang="en-US" dirty="0"/>
              <a:t>      - It traces the “byte code” instructions and keeps track of the values the program is using</a:t>
            </a:r>
          </a:p>
        </p:txBody>
      </p:sp>
    </p:spTree>
    <p:extLst>
      <p:ext uri="{BB962C8B-B14F-4D97-AF65-F5344CB8AC3E}">
        <p14:creationId xmlns:p14="http://schemas.microsoft.com/office/powerpoint/2010/main" val="89283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just a recap to put thing back into the bigger picture:</a:t>
            </a:r>
          </a:p>
          <a:p>
            <a:endParaRPr lang="en-US" dirty="0"/>
          </a:p>
          <a:p>
            <a:r>
              <a:rPr lang="en-US" dirty="0"/>
              <a:t>We saw three approaches: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Translation</a:t>
            </a:r>
          </a:p>
          <a:p>
            <a:r>
              <a:rPr lang="en-US" dirty="0"/>
              <a:t>  - A compiler</a:t>
            </a:r>
          </a:p>
          <a:p>
            <a:r>
              <a:rPr lang="en-US" dirty="0"/>
              <a:t>    - translates the entire HLL source code to source code in an intermediate language</a:t>
            </a:r>
          </a:p>
          <a:p>
            <a:r>
              <a:rPr lang="en-US" dirty="0"/>
              <a:t>      - in our case the intermediate language will be assembly language.</a:t>
            </a:r>
          </a:p>
          <a:p>
            <a:r>
              <a:rPr lang="en-US" dirty="0"/>
              <a:t>  - An assembler</a:t>
            </a:r>
          </a:p>
          <a:p>
            <a:r>
              <a:rPr lang="en-US" dirty="0"/>
              <a:t>    - translates the entire intermediate language source code to executable machine language</a:t>
            </a:r>
          </a:p>
          <a:p>
            <a:r>
              <a:rPr lang="en-US" dirty="0"/>
              <a:t>    - the result is a translated into a stand-alone executable machine language program</a:t>
            </a:r>
          </a:p>
          <a:p>
            <a:r>
              <a:rPr lang="en-US" dirty="0"/>
              <a:t>    - Once this machine language program is generated</a:t>
            </a:r>
          </a:p>
          <a:p>
            <a:r>
              <a:rPr lang="en-US" dirty="0"/>
              <a:t>      - the HLL source code, compiler, assembly source code and assembler are no longer necessary.</a:t>
            </a:r>
          </a:p>
          <a:p>
            <a:r>
              <a:rPr lang="en-US" dirty="0"/>
              <a:t>      - the executable program can run directly on the computer hardware</a:t>
            </a:r>
          </a:p>
          <a:p>
            <a:r>
              <a:rPr lang="en-US" dirty="0"/>
              <a:t>      - its is loaded into RAM and its ML instructions are fetched decoded and executed.</a:t>
            </a:r>
          </a:p>
          <a:p>
            <a:endParaRPr lang="en-US" dirty="0"/>
          </a:p>
          <a:p>
            <a:r>
              <a:rPr lang="en-US" dirty="0"/>
              <a:t>Interpretation</a:t>
            </a:r>
          </a:p>
          <a:p>
            <a:r>
              <a:rPr lang="en-US" dirty="0"/>
              <a:t>  - the interpreter is a program that reads the HLL source code instruction by instruction.</a:t>
            </a:r>
          </a:p>
          <a:p>
            <a:r>
              <a:rPr lang="en-US" dirty="0"/>
              <a:t>  - Each HLL instruction is converted to ML by running a different part of the interpreter.</a:t>
            </a:r>
          </a:p>
          <a:p>
            <a:r>
              <a:rPr lang="en-US" dirty="0"/>
              <a:t>  - No translated ML program is produced.</a:t>
            </a:r>
          </a:p>
          <a:p>
            <a:endParaRPr lang="en-US" dirty="0"/>
          </a:p>
          <a:p>
            <a:r>
              <a:rPr lang="en-US" dirty="0"/>
              <a:t>A Hybrid of the two</a:t>
            </a:r>
          </a:p>
          <a:p>
            <a:r>
              <a:rPr lang="en-US" dirty="0"/>
              <a:t>  - Combination of translation and interpretation.</a:t>
            </a:r>
          </a:p>
          <a:p>
            <a:r>
              <a:rPr lang="en-US" dirty="0"/>
              <a:t>  - HLL source code is translated by a compiler into a byte-code program</a:t>
            </a:r>
          </a:p>
          <a:p>
            <a:r>
              <a:rPr lang="en-US" dirty="0"/>
              <a:t>    - Byte code is just a different intermediate language that is similar to an assembly language.</a:t>
            </a:r>
          </a:p>
          <a:p>
            <a:r>
              <a:rPr lang="en-US" dirty="0"/>
              <a:t>    - The byte code program is then interpreted instruction by instruction by a virtual machine.</a:t>
            </a:r>
          </a:p>
          <a:p>
            <a:r>
              <a:rPr lang="en-US" dirty="0"/>
              <a:t>      - the Virtual machine is an interpreter for the byte-code language.</a:t>
            </a:r>
          </a:p>
          <a:p>
            <a:r>
              <a:rPr lang="en-US" dirty="0"/>
              <a:t>      - No translated ML program is produced.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15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languages typically fall into on of these approaches to program execution.</a:t>
            </a:r>
          </a:p>
          <a:p>
            <a:endParaRPr lang="en-US" dirty="0"/>
          </a:p>
          <a:p>
            <a:r>
              <a:rPr lang="en-US" dirty="0"/>
              <a:t>However, </a:t>
            </a:r>
          </a:p>
          <a:p>
            <a:r>
              <a:rPr lang="en-US" dirty="0"/>
              <a:t>  - Even though languages are typically use one approach</a:t>
            </a:r>
          </a:p>
          <a:p>
            <a:r>
              <a:rPr lang="en-US" dirty="0"/>
              <a:t>  - This is not </a:t>
            </a:r>
            <a:r>
              <a:rPr lang="en-US" dirty="0" err="1"/>
              <a:t>actaully</a:t>
            </a:r>
            <a:r>
              <a:rPr lang="en-US" dirty="0"/>
              <a:t> property of the language</a:t>
            </a:r>
          </a:p>
          <a:p>
            <a:r>
              <a:rPr lang="en-US" dirty="0"/>
              <a:t>  - Any language could be implemented using any one of the approaches</a:t>
            </a:r>
          </a:p>
          <a:p>
            <a:r>
              <a:rPr lang="en-US" dirty="0"/>
              <a:t>    - We could create a C or C++ interpreter</a:t>
            </a:r>
          </a:p>
          <a:p>
            <a:r>
              <a:rPr lang="en-US" dirty="0"/>
              <a:t>    - We could create a Basic compiler</a:t>
            </a:r>
          </a:p>
          <a:p>
            <a:r>
              <a:rPr lang="en-US" dirty="0"/>
              <a:t>    - We could create an interpreter for Java</a:t>
            </a:r>
          </a:p>
          <a:p>
            <a:r>
              <a:rPr lang="en-US" dirty="0"/>
              <a:t>    - We could even create a compiler/assembler that converts Java to ML programs for a </a:t>
            </a:r>
            <a:r>
              <a:rPr lang="en-US"/>
              <a:t>specific target </a:t>
            </a:r>
            <a:r>
              <a:rPr lang="en-US" dirty="0"/>
              <a:t>machine.</a:t>
            </a:r>
          </a:p>
        </p:txBody>
      </p:sp>
    </p:spTree>
    <p:extLst>
      <p:ext uri="{BB962C8B-B14F-4D97-AF65-F5344CB8AC3E}">
        <p14:creationId xmlns:p14="http://schemas.microsoft.com/office/powerpoint/2010/main" val="3598955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Individual images may be covered by their own licensing agreements and were incorporated here under fair use.  Their use in this slide deck does not change or alter their licensing.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43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bottom of this hierarchy is the physical machine</a:t>
            </a:r>
          </a:p>
          <a:p>
            <a:r>
              <a:rPr lang="en-US" dirty="0"/>
              <a:t>  - Where we pay attention to switches and knobs that create computations</a:t>
            </a:r>
          </a:p>
          <a:p>
            <a:r>
              <a:rPr lang="en-US" dirty="0"/>
              <a:t>  - We are able to forget about the the circuits, gates and transistors that make it work.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- On the right is an example of how this machine is programmed.</a:t>
            </a:r>
          </a:p>
          <a:p>
            <a:r>
              <a:rPr lang="en-US" dirty="0"/>
              <a:t>    - I.e. what the instructions it “understands” look like.</a:t>
            </a:r>
          </a:p>
          <a:p>
            <a:r>
              <a:rPr lang="en-US" dirty="0"/>
              <a:t>      - Switches are opened and closed</a:t>
            </a:r>
          </a:p>
          <a:p>
            <a:r>
              <a:rPr lang="en-US" dirty="0"/>
              <a:t>      - Knobs are turned</a:t>
            </a:r>
          </a:p>
          <a:p>
            <a:r>
              <a:rPr lang="en-US" dirty="0"/>
              <a:t>      - parts are rewired and connected together</a:t>
            </a:r>
          </a:p>
          <a:p>
            <a:r>
              <a:rPr lang="en-US" dirty="0"/>
              <a:t>  - On the left is the what the programmer has to be thinking about to write the instructions.</a:t>
            </a:r>
          </a:p>
          <a:p>
            <a:r>
              <a:rPr lang="en-US" dirty="0"/>
              <a:t>    - Have to think about the registers and memory addresses</a:t>
            </a:r>
          </a:p>
          <a:p>
            <a:r>
              <a:rPr lang="en-US" dirty="0"/>
              <a:t>    - but also the switch positions</a:t>
            </a:r>
          </a:p>
          <a:p>
            <a:endParaRPr lang="en-US" dirty="0"/>
          </a:p>
          <a:p>
            <a:r>
              <a:rPr lang="en-US" dirty="0"/>
              <a:t>At the top of the hierarchy is the High-Level Language machine</a:t>
            </a:r>
          </a:p>
          <a:p>
            <a:r>
              <a:rPr lang="en-US" dirty="0"/>
              <a:t>  - These are the human readable programming languages</a:t>
            </a:r>
          </a:p>
          <a:p>
            <a:r>
              <a:rPr lang="en-US" dirty="0"/>
              <a:t>  - Here we think about the machine being able to do things like adding the bonus to the salary.</a:t>
            </a:r>
          </a:p>
          <a:p>
            <a:r>
              <a:rPr lang="en-US" dirty="0"/>
              <a:t>    - The instruction we write are more closely connected to the task to be accomplished.</a:t>
            </a:r>
          </a:p>
          <a:p>
            <a:r>
              <a:rPr lang="en-US" dirty="0"/>
              <a:t>    - We forget about the lower levels</a:t>
            </a:r>
          </a:p>
          <a:p>
            <a:r>
              <a:rPr lang="en-US" dirty="0"/>
              <a:t>      - We assume the machine we are working on can perform these operations… </a:t>
            </a:r>
          </a:p>
          <a:p>
            <a:r>
              <a:rPr lang="en-US" dirty="0"/>
              <a:t>      - But we know that for the machine to actually carry out that instruction at the Physical machine level </a:t>
            </a:r>
          </a:p>
          <a:p>
            <a:r>
              <a:rPr lang="en-US" dirty="0"/>
              <a:t>      - It must be turned into a particular configuration of knobs and switches.</a:t>
            </a:r>
          </a:p>
          <a:p>
            <a:r>
              <a:rPr lang="en-US" dirty="0"/>
              <a:t>        - Move salary and bonus from memory to registers</a:t>
            </a:r>
          </a:p>
          <a:p>
            <a:r>
              <a:rPr lang="en-US" dirty="0"/>
              <a:t>        - Add them together</a:t>
            </a:r>
          </a:p>
          <a:p>
            <a:r>
              <a:rPr lang="en-US" dirty="0"/>
              <a:t>        - Move the result back to memory where pay is stored.</a:t>
            </a:r>
          </a:p>
          <a:p>
            <a:endParaRPr lang="en-US" dirty="0"/>
          </a:p>
          <a:p>
            <a:r>
              <a:rPr lang="en-US" dirty="0"/>
              <a:t>The BIG POINT:</a:t>
            </a:r>
          </a:p>
          <a:p>
            <a:r>
              <a:rPr lang="en-US" dirty="0"/>
              <a:t>  - In order for any instruction in a high-level language HLL to be executed</a:t>
            </a:r>
          </a:p>
          <a:p>
            <a:r>
              <a:rPr lang="en-US" dirty="0"/>
              <a:t>  - it must be converted into something the physical machine can do.</a:t>
            </a:r>
          </a:p>
          <a:p>
            <a:r>
              <a:rPr lang="en-US" dirty="0"/>
              <a:t>  - So how does this chasm get bridged?</a:t>
            </a:r>
          </a:p>
          <a:p>
            <a:r>
              <a:rPr lang="en-US" dirty="0"/>
              <a:t>    - A hierarchy of abstractions…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We have seen a good bit of it…</a:t>
            </a:r>
          </a:p>
          <a:p>
            <a:r>
              <a:rPr lang="en-US" dirty="0"/>
              <a:t>  - Microinstructions are an abstraction that allows us to write 0,1s that control the machine.</a:t>
            </a:r>
          </a:p>
          <a:p>
            <a:r>
              <a:rPr lang="en-US" dirty="0"/>
              <a:t>  - Machine language was an abstraction on top of that that allowed us to ignore some details.</a:t>
            </a:r>
          </a:p>
          <a:p>
            <a:r>
              <a:rPr lang="en-US" dirty="0"/>
              <a:t>  - As we will see assembly language is another abstraction that can fill in the remaining gap.</a:t>
            </a:r>
          </a:p>
          <a:p>
            <a:endParaRPr lang="en-US" dirty="0"/>
          </a:p>
          <a:p>
            <a:r>
              <a:rPr lang="en-US" dirty="0"/>
              <a:t>The big the point:</a:t>
            </a:r>
          </a:p>
          <a:p>
            <a:r>
              <a:rPr lang="en-US" dirty="0"/>
              <a:t>  - When we are writing a program in a high-level language</a:t>
            </a:r>
          </a:p>
          <a:p>
            <a:r>
              <a:rPr lang="en-US" dirty="0"/>
              <a:t>  - we can think about working with a machine that can execute those HLL instructions (loops, arrays, objects, functions)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  - (usually) without worrying about any of the lower-level details.</a:t>
            </a:r>
          </a:p>
          <a:p>
            <a:endParaRPr lang="en-US" dirty="0"/>
          </a:p>
          <a:p>
            <a:r>
              <a:rPr lang="en-US" dirty="0"/>
              <a:t>  - The same holds at any of these levels.</a:t>
            </a:r>
          </a:p>
          <a:p>
            <a:r>
              <a:rPr lang="en-US" dirty="0"/>
              <a:t>    - We can imagine the machine directly executing the statements we write</a:t>
            </a:r>
          </a:p>
          <a:p>
            <a:r>
              <a:rPr lang="en-US" dirty="0"/>
              <a:t>    - And (usually) ignore the lower level details.</a:t>
            </a:r>
          </a:p>
        </p:txBody>
      </p:sp>
    </p:spTree>
    <p:extLst>
      <p:ext uri="{BB962C8B-B14F-4D97-AF65-F5344CB8AC3E}">
        <p14:creationId xmlns:p14="http://schemas.microsoft.com/office/powerpoint/2010/main" val="2503636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 use combinations of these same ideas in computing to bridge the gap from HLL to ML.</a:t>
            </a:r>
          </a:p>
          <a:p>
            <a:endParaRPr lang="en-US" dirty="0"/>
          </a:p>
          <a:p>
            <a:r>
              <a:rPr lang="en-US" dirty="0"/>
              <a:t>These are different approaches to getting the instructions in a HLL turned into ML that the machine can execute.</a:t>
            </a:r>
          </a:p>
          <a:p>
            <a:endParaRPr lang="en-US" dirty="0"/>
          </a:p>
          <a:p>
            <a:r>
              <a:rPr lang="en-US" dirty="0"/>
              <a:t>The main point is that</a:t>
            </a:r>
          </a:p>
          <a:p>
            <a:r>
              <a:rPr lang="en-US" dirty="0"/>
              <a:t>  - These are different ways of implementing the abstract machine</a:t>
            </a:r>
          </a:p>
          <a:p>
            <a:r>
              <a:rPr lang="en-US" dirty="0"/>
              <a:t>    - Translation, Interpretation and a hybrid approach that does a little of each.</a:t>
            </a:r>
          </a:p>
          <a:p>
            <a:r>
              <a:rPr lang="en-US" dirty="0"/>
              <a:t>  - any language can be implemented in any one of these ways.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Emphasizes that the same abstraction can be built in different ways.</a:t>
            </a:r>
          </a:p>
          <a:p>
            <a:r>
              <a:rPr lang="en-US" dirty="0"/>
              <a:t>  - Similar to the way there were multiple ways of implementing the abstract memory cell.</a:t>
            </a:r>
          </a:p>
          <a:p>
            <a:r>
              <a:rPr lang="en-US" dirty="0"/>
              <a:t>   - SRAM and DRAM</a:t>
            </a:r>
          </a:p>
          <a:p>
            <a:r>
              <a:rPr lang="en-US" dirty="0"/>
              <a:t>   - Abstract level behavior is the same.</a:t>
            </a:r>
          </a:p>
          <a:p>
            <a:r>
              <a:rPr lang="en-US" dirty="0"/>
              <a:t>   - The mechanism by which that is achieved is different.</a:t>
            </a:r>
          </a:p>
          <a:p>
            <a:endParaRPr lang="en-US" dirty="0"/>
          </a:p>
          <a:p>
            <a:r>
              <a:rPr lang="en-US" dirty="0"/>
              <a:t>  - Similarly we saw logic gates with CMOS technology</a:t>
            </a:r>
          </a:p>
          <a:p>
            <a:r>
              <a:rPr lang="en-US" dirty="0"/>
              <a:t>    - Can also build all of the same stuff in different way.</a:t>
            </a:r>
          </a:p>
          <a:p>
            <a:r>
              <a:rPr lang="en-US" dirty="0"/>
              <a:t>    - TTL / RTL </a:t>
            </a:r>
          </a:p>
          <a:p>
            <a:endParaRPr lang="en-US" dirty="0"/>
          </a:p>
          <a:p>
            <a:r>
              <a:rPr lang="en-US" dirty="0"/>
              <a:t>But just like with other abstractions the way we build it may show through…</a:t>
            </a:r>
          </a:p>
          <a:p>
            <a:r>
              <a:rPr lang="en-US" dirty="0"/>
              <a:t>  Some of the details of each of these will be in the activities along with </a:t>
            </a:r>
          </a:p>
          <a:p>
            <a:r>
              <a:rPr lang="en-US" dirty="0"/>
              <a:t>  the pros and cons of each</a:t>
            </a:r>
          </a:p>
        </p:txBody>
      </p:sp>
    </p:spTree>
    <p:extLst>
      <p:ext uri="{BB962C8B-B14F-4D97-AF65-F5344CB8AC3E}">
        <p14:creationId xmlns:p14="http://schemas.microsoft.com/office/powerpoint/2010/main" val="37205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topic is about answering this question!</a:t>
            </a:r>
          </a:p>
          <a:p>
            <a:endParaRPr lang="en-US" dirty="0"/>
          </a:p>
          <a:p>
            <a:r>
              <a:rPr lang="en-US" dirty="0"/>
              <a:t>So far we have built up experience with how:</a:t>
            </a:r>
          </a:p>
          <a:p>
            <a:r>
              <a:rPr lang="en-US" dirty="0"/>
              <a:t>  - How transistors can be used to build logic gates</a:t>
            </a:r>
          </a:p>
          <a:p>
            <a:r>
              <a:rPr lang="en-US" dirty="0"/>
              <a:t>  - How logic gates can be used to build circuits</a:t>
            </a:r>
          </a:p>
          <a:p>
            <a:r>
              <a:rPr lang="en-US" dirty="0"/>
              <a:t>  - How circuits can perform computation (like adding 3 bits)</a:t>
            </a:r>
          </a:p>
          <a:p>
            <a:r>
              <a:rPr lang="en-US" dirty="0"/>
              <a:t>  - How circuits can be programmed to perform different operations.</a:t>
            </a:r>
          </a:p>
          <a:p>
            <a:r>
              <a:rPr lang="en-US" dirty="0"/>
              <a:t>  - How circuits can store information (D-Latch)</a:t>
            </a:r>
          </a:p>
          <a:p>
            <a:r>
              <a:rPr lang="en-US" dirty="0"/>
              <a:t>  - How a machine can be programmed with a sequence of:</a:t>
            </a:r>
          </a:p>
          <a:p>
            <a:r>
              <a:rPr lang="en-US" dirty="0"/>
              <a:t>    - microinstructions</a:t>
            </a:r>
          </a:p>
          <a:p>
            <a:r>
              <a:rPr lang="en-US" dirty="0"/>
              <a:t>    - machine language instructions</a:t>
            </a:r>
          </a:p>
          <a:p>
            <a:endParaRPr lang="en-US" dirty="0"/>
          </a:p>
          <a:p>
            <a:r>
              <a:rPr lang="en-US" dirty="0"/>
              <a:t>So we have some insight into how a machine can be built that can run a ML executable program.</a:t>
            </a:r>
          </a:p>
          <a:p>
            <a:endParaRPr lang="en-US" dirty="0"/>
          </a:p>
          <a:p>
            <a:r>
              <a:rPr lang="en-US" b="1" dirty="0"/>
              <a:t>Fundamentally, that is as far as hardware takes us.</a:t>
            </a:r>
          </a:p>
          <a:p>
            <a:r>
              <a:rPr lang="en-US" b="0" dirty="0"/>
              <a:t>  - So the question then is…</a:t>
            </a:r>
          </a:p>
          <a:p>
            <a:r>
              <a:rPr lang="en-US" dirty="0"/>
              <a:t>  - How do our Java/C/Python programs run?</a:t>
            </a:r>
          </a:p>
          <a:p>
            <a:endParaRPr lang="en-US" dirty="0"/>
          </a:p>
          <a:p>
            <a:r>
              <a:rPr lang="en-US" dirty="0"/>
              <a:t>The answer is… </a:t>
            </a:r>
          </a:p>
          <a:p>
            <a:r>
              <a:rPr lang="en-US" dirty="0"/>
              <a:t>  - brace yourself…  </a:t>
            </a:r>
          </a:p>
          <a:p>
            <a:r>
              <a:rPr lang="en-US" dirty="0"/>
              <a:t>  - this is going to be shocking… </a:t>
            </a:r>
          </a:p>
          <a:p>
            <a:r>
              <a:rPr lang="en-US" dirty="0"/>
              <a:t>  - Abstractions!</a:t>
            </a:r>
          </a:p>
        </p:txBody>
      </p:sp>
    </p:spTree>
    <p:extLst>
      <p:ext uri="{BB962C8B-B14F-4D97-AF65-F5344CB8AC3E}">
        <p14:creationId xmlns:p14="http://schemas.microsoft.com/office/powerpoint/2010/main" val="172476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bottom of this hierarchy is the physical machine</a:t>
            </a:r>
          </a:p>
          <a:p>
            <a:r>
              <a:rPr lang="en-US" dirty="0"/>
              <a:t>  - Where we pay attention to switches and knobs that create computations</a:t>
            </a:r>
          </a:p>
          <a:p>
            <a:r>
              <a:rPr lang="en-US" dirty="0"/>
              <a:t>  - We are able to forget about the the circuits, gates and transistors that make it work.</a:t>
            </a:r>
          </a:p>
          <a:p>
            <a:endParaRPr lang="en-US" dirty="0"/>
          </a:p>
          <a:p>
            <a:r>
              <a:rPr lang="en-US" dirty="0"/>
              <a:t>At the top of the hierarchy is the High-Level Language machine</a:t>
            </a:r>
          </a:p>
          <a:p>
            <a:r>
              <a:rPr lang="en-US" dirty="0"/>
              <a:t>  - These are the human readable programming languages that you have heard of or worked with</a:t>
            </a:r>
          </a:p>
          <a:p>
            <a:r>
              <a:rPr lang="en-US" dirty="0"/>
              <a:t>  - Things like Java, Python, C++, </a:t>
            </a:r>
            <a:r>
              <a:rPr lang="en-US" dirty="0" err="1"/>
              <a:t>Javascript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In between is a “chasm of complexity”</a:t>
            </a:r>
          </a:p>
          <a:p>
            <a:r>
              <a:rPr lang="en-US" dirty="0"/>
              <a:t>We’ll bridge it with abstractions…</a:t>
            </a:r>
          </a:p>
          <a:p>
            <a:endParaRPr lang="en-US" dirty="0"/>
          </a:p>
          <a:p>
            <a:r>
              <a:rPr lang="en-US" dirty="0"/>
              <a:t>How to understanding this diagram:</a:t>
            </a:r>
          </a:p>
          <a:p>
            <a:r>
              <a:rPr lang="en-US" dirty="0"/>
              <a:t>  - On the right is an example of the instructions the abstract machine “understands”</a:t>
            </a:r>
          </a:p>
          <a:p>
            <a:r>
              <a:rPr lang="en-US" dirty="0"/>
              <a:t>    - For the Physical Machine</a:t>
            </a:r>
          </a:p>
          <a:p>
            <a:r>
              <a:rPr lang="en-US" dirty="0"/>
              <a:t>      - The instructions that it can carry out are physical</a:t>
            </a:r>
          </a:p>
          <a:p>
            <a:r>
              <a:rPr lang="en-US" dirty="0"/>
              <a:t>        - Switches are opened and closed</a:t>
            </a:r>
          </a:p>
          <a:p>
            <a:r>
              <a:rPr lang="en-US" dirty="0"/>
              <a:t>        - Knobs are turned</a:t>
            </a:r>
          </a:p>
          <a:p>
            <a:r>
              <a:rPr lang="en-US" dirty="0"/>
              <a:t>        - parts are rewired and connected together</a:t>
            </a:r>
          </a:p>
          <a:p>
            <a:r>
              <a:rPr lang="en-US" dirty="0"/>
              <a:t>    - For the High level language machine</a:t>
            </a:r>
          </a:p>
          <a:p>
            <a:r>
              <a:rPr lang="en-US" dirty="0"/>
              <a:t>      - We think about it carrying out instructions like those we are used to writing in Java or Python.</a:t>
            </a:r>
          </a:p>
          <a:p>
            <a:r>
              <a:rPr lang="en-US" dirty="0"/>
              <a:t>        - Operations on variables </a:t>
            </a:r>
          </a:p>
          <a:p>
            <a:endParaRPr lang="en-US" dirty="0"/>
          </a:p>
          <a:p>
            <a:r>
              <a:rPr lang="en-US" dirty="0"/>
              <a:t>  - On the left is the operation we are trying to perform with the instruction</a:t>
            </a:r>
          </a:p>
          <a:p>
            <a:r>
              <a:rPr lang="en-US" dirty="0"/>
              <a:t>    - it is what the programmer has to be thinking about to write the instructions.</a:t>
            </a:r>
          </a:p>
          <a:p>
            <a:r>
              <a:rPr lang="en-US" dirty="0"/>
              <a:t>    - For the physical machine</a:t>
            </a:r>
          </a:p>
          <a:p>
            <a:r>
              <a:rPr lang="en-US" dirty="0"/>
              <a:t>      - You have to think about the registers and memory addresses and the switch positions</a:t>
            </a:r>
          </a:p>
          <a:p>
            <a:r>
              <a:rPr lang="en-US" dirty="0"/>
              <a:t>    - For the high level language machine</a:t>
            </a:r>
          </a:p>
          <a:p>
            <a:r>
              <a:rPr lang="en-US" dirty="0"/>
              <a:t>      - it is the same as the instruction we write</a:t>
            </a:r>
          </a:p>
          <a:p>
            <a:r>
              <a:rPr lang="en-US" dirty="0"/>
              <a:t>      - that is, the high level language machine lets us express what we want to do more directly</a:t>
            </a:r>
          </a:p>
          <a:p>
            <a:r>
              <a:rPr lang="en-US" dirty="0"/>
              <a:t>        - it hides a lot of (usually) irrelevant details</a:t>
            </a:r>
          </a:p>
          <a:p>
            <a:r>
              <a:rPr lang="en-US" dirty="0"/>
              <a:t>        - and allows us to focus on the details that matter.</a:t>
            </a:r>
          </a:p>
          <a:p>
            <a:r>
              <a:rPr lang="en-US" dirty="0"/>
              <a:t>          - e.g. that we want to compute the pay as the sum of salary and bonus.</a:t>
            </a:r>
          </a:p>
          <a:p>
            <a:endParaRPr lang="en-US" dirty="0"/>
          </a:p>
          <a:p>
            <a:r>
              <a:rPr lang="en-US" dirty="0"/>
              <a:t>When we work with a high level language machine we can (usually) forget about the lower levels.</a:t>
            </a:r>
          </a:p>
          <a:p>
            <a:r>
              <a:rPr lang="en-US" dirty="0"/>
              <a:t>  - That is… we can work with a High-level Language Machine</a:t>
            </a:r>
          </a:p>
          <a:p>
            <a:r>
              <a:rPr lang="en-US" dirty="0"/>
              <a:t>    - We just assume the machine we are working on can perform these operations… </a:t>
            </a:r>
          </a:p>
          <a:p>
            <a:r>
              <a:rPr lang="en-US" dirty="0"/>
              <a:t>    - But we now know that for the machine to be able to actually carry out those instructions</a:t>
            </a:r>
          </a:p>
          <a:p>
            <a:r>
              <a:rPr lang="en-US" dirty="0"/>
              <a:t>      - they must ultimately be turned into a particular configuration of knobs and switches.</a:t>
            </a:r>
          </a:p>
          <a:p>
            <a:r>
              <a:rPr lang="en-US" dirty="0"/>
              <a:t>        - For example:</a:t>
            </a:r>
          </a:p>
          <a:p>
            <a:r>
              <a:rPr lang="en-US" dirty="0"/>
              <a:t>          - We would need to move the salary and bonus values from the main memory to registers</a:t>
            </a:r>
          </a:p>
          <a:p>
            <a:r>
              <a:rPr lang="en-US" dirty="0"/>
              <a:t>          - Then add them together and save the result in a register</a:t>
            </a:r>
          </a:p>
          <a:p>
            <a:r>
              <a:rPr lang="en-US" dirty="0"/>
              <a:t>          - Then move that result back to main memory where the pay value is stored.</a:t>
            </a:r>
          </a:p>
          <a:p>
            <a:endParaRPr lang="en-US" dirty="0"/>
          </a:p>
          <a:p>
            <a:r>
              <a:rPr lang="en-US" dirty="0"/>
              <a:t>So how does this chasm get bridged?</a:t>
            </a:r>
          </a:p>
          <a:p>
            <a:r>
              <a:rPr lang="en-US" dirty="0"/>
              <a:t>  - More abstraction… </a:t>
            </a:r>
          </a:p>
          <a:p>
            <a:r>
              <a:rPr lang="en-US" dirty="0"/>
              <a:t>  - We have seen some of it already in the Machine Abstractions unit.</a:t>
            </a:r>
          </a:p>
          <a:p>
            <a:r>
              <a:rPr lang="en-US" dirty="0"/>
              <a:t>    - Microinstructions are an abstraction that allows us to write 0,1s that directly control the machine.</a:t>
            </a:r>
          </a:p>
          <a:p>
            <a:r>
              <a:rPr lang="en-US" dirty="0"/>
              <a:t>      - We can think of this as a </a:t>
            </a:r>
            <a:r>
              <a:rPr lang="en-US" b="1" dirty="0" err="1"/>
              <a:t>microprogam</a:t>
            </a:r>
            <a:r>
              <a:rPr lang="en-US" b="1" dirty="0"/>
              <a:t> abstract machine</a:t>
            </a:r>
            <a:r>
              <a:rPr lang="en-US" dirty="0"/>
              <a:t>.</a:t>
            </a:r>
          </a:p>
          <a:p>
            <a:r>
              <a:rPr lang="en-US" dirty="0"/>
              <a:t>      - We imagine that the microprogram abstract machine actually executes the microinstructions</a:t>
            </a:r>
          </a:p>
          <a:p>
            <a:r>
              <a:rPr lang="en-US" dirty="0"/>
              <a:t>      - But really it’s just setting knobs and switches.</a:t>
            </a:r>
          </a:p>
          <a:p>
            <a:r>
              <a:rPr lang="en-US" dirty="0"/>
              <a:t>        - Which are abstractions that hide the circuits, gates and transistors. </a:t>
            </a:r>
          </a:p>
          <a:p>
            <a:r>
              <a:rPr lang="en-US" dirty="0"/>
              <a:t>    - Machine language instructions are an abstraction that allows us to write different 0,1s that control the machine.</a:t>
            </a:r>
          </a:p>
          <a:p>
            <a:r>
              <a:rPr lang="en-US" dirty="0"/>
              <a:t>      - We can think of this as a </a:t>
            </a:r>
            <a:r>
              <a:rPr lang="en-US" b="1" dirty="0"/>
              <a:t>machine language abstract machine.</a:t>
            </a:r>
          </a:p>
          <a:p>
            <a:r>
              <a:rPr lang="en-US" dirty="0"/>
              <a:t>      - We imagine that the machine language abstract machine executes machine language instructions.</a:t>
            </a:r>
          </a:p>
          <a:p>
            <a:r>
              <a:rPr lang="en-US" dirty="0"/>
              <a:t>      - But really it is just generating micro instructions.</a:t>
            </a:r>
          </a:p>
          <a:p>
            <a:r>
              <a:rPr lang="en-US" dirty="0"/>
              <a:t>        - These instructions allowed us to ignore more details.</a:t>
            </a:r>
          </a:p>
          <a:p>
            <a:r>
              <a:rPr lang="en-US" dirty="0"/>
              <a:t>          - The machine language instructions are translated into microinstructions by the instruction interpretation unit.</a:t>
            </a:r>
          </a:p>
          <a:p>
            <a:r>
              <a:rPr lang="en-US" dirty="0"/>
              <a:t>          - The microinstructions set knobs and switches.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      - Which are abstractions that hide the circuits, gates and transistors. 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r>
              <a:rPr lang="en-US" b="1" dirty="0"/>
              <a:t>KEY POINT:</a:t>
            </a:r>
          </a:p>
          <a:p>
            <a:r>
              <a:rPr lang="en-US" dirty="0"/>
              <a:t>  - In order for any instruction in a high-level language HLL to be executed</a:t>
            </a:r>
          </a:p>
          <a:p>
            <a:r>
              <a:rPr lang="en-US" b="0" dirty="0"/>
              <a:t>  - it must be converted into something the physical machine can do</a:t>
            </a:r>
          </a:p>
          <a:p>
            <a:r>
              <a:rPr lang="en-US" b="1" dirty="0"/>
              <a:t>  - The highest abstraction that the machine hardware can process directly is machine language.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40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level languages allow us to think about the task</a:t>
            </a:r>
          </a:p>
          <a:p>
            <a:r>
              <a:rPr lang="en-US" dirty="0"/>
              <a:t>  - e.g. pay, salary and bonus</a:t>
            </a:r>
          </a:p>
          <a:p>
            <a:endParaRPr lang="en-US" dirty="0"/>
          </a:p>
          <a:p>
            <a:r>
              <a:rPr lang="en-US" dirty="0"/>
              <a:t>Low level languages force us to think about physical machine details.</a:t>
            </a:r>
          </a:p>
          <a:p>
            <a:r>
              <a:rPr lang="en-US" dirty="0"/>
              <a:t>  - e.g. which registers or memory locations hold the data to be manipulated.</a:t>
            </a:r>
          </a:p>
          <a:p>
            <a:r>
              <a:rPr lang="en-US" dirty="0"/>
              <a:t>    - pay is in R0</a:t>
            </a:r>
          </a:p>
          <a:p>
            <a:r>
              <a:rPr lang="en-US" dirty="0"/>
              <a:t>    - salary is in R1</a:t>
            </a:r>
          </a:p>
          <a:p>
            <a:r>
              <a:rPr lang="en-US" dirty="0"/>
              <a:t>    - bonus is in R2</a:t>
            </a:r>
          </a:p>
          <a:p>
            <a:endParaRPr lang="en-US" dirty="0"/>
          </a:p>
          <a:p>
            <a:r>
              <a:rPr lang="en-US" dirty="0"/>
              <a:t>Low level languages are typically directly executable by the hardware.</a:t>
            </a:r>
          </a:p>
          <a:p>
            <a:endParaRPr lang="en-US" dirty="0"/>
          </a:p>
          <a:p>
            <a:r>
              <a:rPr lang="en-US" b="1" dirty="0"/>
              <a:t>Big Concept Rehash from prior slide…</a:t>
            </a:r>
          </a:p>
          <a:p>
            <a:r>
              <a:rPr lang="en-US" b="1" dirty="0"/>
              <a:t>So important we’ll do it again…</a:t>
            </a:r>
          </a:p>
          <a:p>
            <a:r>
              <a:rPr lang="en-US" dirty="0"/>
              <a:t>  - When we are writing a program in a high-level language</a:t>
            </a:r>
          </a:p>
          <a:p>
            <a:r>
              <a:rPr lang="en-US" dirty="0"/>
              <a:t>  - we can think about working with a machine that can execute those HLL instructions (loops, arrays, objects, functions)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  - (usually) without worrying about any of the lower-level details.</a:t>
            </a:r>
          </a:p>
          <a:p>
            <a:r>
              <a:rPr lang="en-US" dirty="0"/>
              <a:t>    - our abstractions take care of that for us.</a:t>
            </a:r>
          </a:p>
          <a:p>
            <a:endParaRPr lang="en-US" dirty="0"/>
          </a:p>
          <a:p>
            <a:r>
              <a:rPr lang="en-US" dirty="0"/>
              <a:t>  - The same actually holds true at every level.</a:t>
            </a:r>
          </a:p>
          <a:p>
            <a:r>
              <a:rPr lang="en-US" dirty="0"/>
              <a:t>    - we can write machine language – and you did.</a:t>
            </a:r>
          </a:p>
          <a:p>
            <a:r>
              <a:rPr lang="en-US" dirty="0"/>
              <a:t>    - we can write microprograms – and you did.</a:t>
            </a:r>
          </a:p>
          <a:p>
            <a:r>
              <a:rPr lang="en-US" dirty="0"/>
              <a:t>    - In each case, you can imagine the machine directly executing the statements you wrote</a:t>
            </a:r>
          </a:p>
          <a:p>
            <a:r>
              <a:rPr lang="en-US" dirty="0"/>
              <a:t>    - While (usually) ignoring the lower level details.</a:t>
            </a:r>
          </a:p>
          <a:p>
            <a:endParaRPr lang="en-US" dirty="0"/>
          </a:p>
          <a:p>
            <a:r>
              <a:rPr lang="en-US" dirty="0"/>
              <a:t>There is still a gap here…</a:t>
            </a:r>
          </a:p>
          <a:p>
            <a:r>
              <a:rPr lang="en-US" dirty="0"/>
              <a:t>  - How do we get from the HLL programs that we write</a:t>
            </a:r>
          </a:p>
          <a:p>
            <a:r>
              <a:rPr lang="en-US" dirty="0"/>
              <a:t>  - To the ML programs that the computer hardware can execute directly?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38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turn again to things we know about the real world…</a:t>
            </a:r>
          </a:p>
          <a:p>
            <a:r>
              <a:rPr lang="en-US" dirty="0"/>
              <a:t>  - We will have two main approaches to executing programs that are related to these ideas…</a:t>
            </a:r>
          </a:p>
          <a:p>
            <a:endParaRPr lang="en-US" dirty="0"/>
          </a:p>
          <a:p>
            <a:r>
              <a:rPr lang="en-US" dirty="0"/>
              <a:t>Discuss amongst yourselves.</a:t>
            </a:r>
          </a:p>
          <a:p>
            <a:r>
              <a:rPr lang="en-US" dirty="0"/>
              <a:t>Come to some consensus </a:t>
            </a:r>
          </a:p>
          <a:p>
            <a:r>
              <a:rPr lang="en-US" dirty="0"/>
              <a:t>  - on what a translator is and what an interpreter means.</a:t>
            </a:r>
          </a:p>
          <a:p>
            <a:r>
              <a:rPr lang="en-US" dirty="0"/>
              <a:t>  - how they are different</a:t>
            </a:r>
          </a:p>
          <a:p>
            <a:r>
              <a:rPr lang="en-US" dirty="0"/>
              <a:t>  - what the advantages of each are.</a:t>
            </a:r>
          </a:p>
          <a:p>
            <a:endParaRPr lang="en-US" dirty="0"/>
          </a:p>
          <a:p>
            <a:r>
              <a:rPr lang="en-US" dirty="0"/>
              <a:t>Report out.</a:t>
            </a:r>
          </a:p>
          <a:p>
            <a:r>
              <a:rPr lang="en-US" dirty="0"/>
              <a:t>Build a pro/con table on board.</a:t>
            </a:r>
          </a:p>
          <a:p>
            <a:r>
              <a:rPr lang="en-US" dirty="0"/>
              <a:t>  - A more comprehensive treatment is given by the videos assigned in the homework.</a:t>
            </a:r>
          </a:p>
        </p:txBody>
      </p:sp>
    </p:spTree>
    <p:extLst>
      <p:ext uri="{BB962C8B-B14F-4D97-AF65-F5344CB8AC3E}">
        <p14:creationId xmlns:p14="http://schemas.microsoft.com/office/powerpoint/2010/main" val="832018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With translation a c</a:t>
            </a:r>
            <a:r>
              <a:rPr lang="en-US" sz="1400" dirty="0"/>
              <a:t>omplete new version is produced in the target language</a:t>
            </a:r>
          </a:p>
          <a:p>
            <a:endParaRPr lang="en-US" sz="1400" dirty="0"/>
          </a:p>
          <a:p>
            <a:r>
              <a:rPr lang="en-US" sz="1400" dirty="0"/>
              <a:t>  - Once the translation is complete</a:t>
            </a:r>
          </a:p>
          <a:p>
            <a:r>
              <a:rPr lang="en-US" sz="1400" dirty="0"/>
              <a:t>    - The translation can be used on its own without the original source..</a:t>
            </a:r>
          </a:p>
          <a:p>
            <a:r>
              <a:rPr lang="en-US" sz="1400" dirty="0"/>
              <a:t>    </a:t>
            </a:r>
          </a:p>
          <a:p>
            <a:r>
              <a:rPr lang="en-US" sz="1400" dirty="0"/>
              <a:t> The metaphor for a HLL programs is: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/>
              <a:t>   - This is like taking a high level language program and converting it to a new machine language program.</a:t>
            </a:r>
          </a:p>
          <a:p>
            <a:r>
              <a:rPr lang="en-US" sz="1400" dirty="0"/>
              <a:t>      - The Source language is a HLL Program</a:t>
            </a:r>
          </a:p>
          <a:p>
            <a:r>
              <a:rPr lang="en-US" sz="1400" dirty="0"/>
              <a:t>      - The translation is to the ML for a specific machine (i.e. the target language).</a:t>
            </a:r>
          </a:p>
          <a:p>
            <a:endParaRPr lang="en-US" sz="1400" dirty="0"/>
          </a:p>
          <a:p>
            <a:r>
              <a:rPr lang="en-US" sz="1400" dirty="0"/>
              <a:t>The ML program can then be run directly on the machine hardware.</a:t>
            </a:r>
          </a:p>
          <a:p>
            <a:r>
              <a:rPr lang="en-US" sz="1400" dirty="0"/>
              <a:t>  - For this reason ML programs are called an executable programs.</a:t>
            </a:r>
          </a:p>
          <a:p>
            <a:r>
              <a:rPr lang="en-US" sz="1400" dirty="0"/>
              <a:t>    - Sometimes also called binary programs</a:t>
            </a:r>
          </a:p>
          <a:p>
            <a:r>
              <a:rPr lang="en-US" sz="1400" dirty="0"/>
              <a:t>    - Because the ML instructions are written in binary.</a:t>
            </a:r>
          </a:p>
          <a:p>
            <a:endParaRPr lang="en-US" sz="1400" dirty="0"/>
          </a:p>
          <a:p>
            <a:r>
              <a:rPr lang="en-US" sz="1400" dirty="0"/>
              <a:t>Note that it is possible to translate the same HLL program into an executable ML program for different architectures.</a:t>
            </a:r>
          </a:p>
          <a:p>
            <a:r>
              <a:rPr lang="en-US" sz="1400" dirty="0"/>
              <a:t>  - Each architecture has different ML instructions (i.e. different opcodes and operands)</a:t>
            </a:r>
          </a:p>
          <a:p>
            <a:r>
              <a:rPr lang="en-US" sz="1400" dirty="0"/>
              <a:t>  - The translation of the HLL program just uses the ML of the target architecture.</a:t>
            </a:r>
          </a:p>
          <a:p>
            <a:r>
              <a:rPr lang="en-US" sz="1400" dirty="0"/>
              <a:t>    - E.g. like you saw when you compared the instructions of the K&amp;S to the instructions for Karrie Ann’s computer in homework MA3</a:t>
            </a:r>
          </a:p>
          <a:p>
            <a:r>
              <a:rPr lang="en-US" sz="1400" dirty="0"/>
              <a:t>    - The K&amp;S was one architecture with its target ML</a:t>
            </a:r>
          </a:p>
          <a:p>
            <a:r>
              <a:rPr lang="en-US" sz="1400" dirty="0"/>
              <a:t>    - Karrie Ann’s machine was a different architecture with a different target ML.</a:t>
            </a:r>
          </a:p>
          <a:p>
            <a:r>
              <a:rPr lang="en-US" sz="1400" dirty="0"/>
              <a:t>  - The ML program produced by the translation can then be run directly on the target architecture.</a:t>
            </a:r>
          </a:p>
          <a:p>
            <a:r>
              <a:rPr lang="en-US" sz="1400" dirty="0"/>
              <a:t>    - Just load it into RAM, set the PC, then fetch/decode/</a:t>
            </a:r>
            <a:r>
              <a:rPr lang="en-US" sz="1400" dirty="0" err="1"/>
              <a:t>execut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Note: The flags and languages that appear in the slide: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 - China: Simplified Chinese</a:t>
            </a:r>
            <a:endParaRPr lang="en-US" sz="1400" dirty="0"/>
          </a:p>
          <a:p>
            <a:r>
              <a:rPr lang="en-US" sz="1400" dirty="0"/>
              <a:t>  - Brazil: Portuguese</a:t>
            </a:r>
          </a:p>
          <a:p>
            <a:r>
              <a:rPr lang="en-US" sz="1400" b="0" i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 - Kenya: Swahili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5151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The model of translation that we will be looking at is this one.</a:t>
            </a:r>
          </a:p>
          <a:p>
            <a:r>
              <a:rPr lang="en-US" sz="1400" dirty="0"/>
              <a:t>  - We start with a source code program in a high-level language</a:t>
            </a:r>
          </a:p>
          <a:p>
            <a:r>
              <a:rPr lang="en-US" sz="1400" dirty="0"/>
              <a:t>    - Source code - &gt; human readable/editable statements - if/for/while </a:t>
            </a:r>
          </a:p>
          <a:p>
            <a:r>
              <a:rPr lang="en-US" sz="1400" dirty="0"/>
              <a:t>    - Typically written in a text editor or Integrated Development Environment (</a:t>
            </a:r>
            <a:r>
              <a:rPr lang="en-US" sz="1400" dirty="0" err="1"/>
              <a:t>VSCode</a:t>
            </a:r>
            <a:r>
              <a:rPr lang="en-US" sz="1400" dirty="0"/>
              <a:t>/Eclipse/</a:t>
            </a:r>
            <a:r>
              <a:rPr lang="en-US" sz="1400" dirty="0" err="1"/>
              <a:t>Etc</a:t>
            </a:r>
            <a:r>
              <a:rPr lang="en-US" sz="1400" dirty="0"/>
              <a:t>).</a:t>
            </a:r>
          </a:p>
          <a:p>
            <a:r>
              <a:rPr lang="en-US" sz="1400" dirty="0"/>
              <a:t>  - That source code is given to an executable program called a compiler</a:t>
            </a:r>
          </a:p>
          <a:p>
            <a:r>
              <a:rPr lang="en-US" sz="1400" dirty="0"/>
              <a:t>    - the compiler reads the high-level language source code as its input</a:t>
            </a:r>
          </a:p>
          <a:p>
            <a:r>
              <a:rPr lang="en-US" sz="1400" dirty="0"/>
              <a:t>    - the compiler translates the HLL instructions into source code of another lower-level language (e.g. assembly language)</a:t>
            </a:r>
          </a:p>
          <a:p>
            <a:r>
              <a:rPr lang="en-US" sz="1400" dirty="0"/>
              <a:t>    - generates a source code file in that language as output.</a:t>
            </a:r>
          </a:p>
          <a:p>
            <a:r>
              <a:rPr lang="en-US" sz="1400" dirty="0"/>
              <a:t>  - That source code is given to another program called an assembler</a:t>
            </a:r>
          </a:p>
          <a:p>
            <a:r>
              <a:rPr lang="en-US" sz="1400" dirty="0"/>
              <a:t>    - The assembler reads the assembly (or intermediate language) source code as its input</a:t>
            </a:r>
          </a:p>
          <a:p>
            <a:r>
              <a:rPr lang="en-US" sz="1400" dirty="0"/>
              <a:t>    - Translates it to machine language</a:t>
            </a:r>
          </a:p>
          <a:p>
            <a:r>
              <a:rPr lang="en-US" sz="1400" dirty="0"/>
              <a:t>    - It generates an executable machine language program as its output.</a:t>
            </a:r>
          </a:p>
          <a:p>
            <a:r>
              <a:rPr lang="en-US" sz="1400" dirty="0"/>
              <a:t>    - That file can then be loaded into RAM and executed on the target machine.</a:t>
            </a:r>
          </a:p>
          <a:p>
            <a:r>
              <a:rPr lang="en-US" sz="1400" dirty="0"/>
              <a:t>      - Note that the HLL source code is not needed to run the ML program once the translation is complete</a:t>
            </a:r>
          </a:p>
          <a:p>
            <a:r>
              <a:rPr lang="en-US" sz="1400" dirty="0"/>
              <a:t>      - Just like we wouldn’t need the original Instruction manual in order to read the translation.</a:t>
            </a:r>
          </a:p>
          <a:p>
            <a:endParaRPr lang="en-US" sz="1400" dirty="0"/>
          </a:p>
          <a:p>
            <a:r>
              <a:rPr lang="en-US" sz="1400" dirty="0"/>
              <a:t>Modern IDE’s often hide this process from you:</a:t>
            </a:r>
          </a:p>
          <a:p>
            <a:r>
              <a:rPr lang="en-US" sz="1400" dirty="0"/>
              <a:t> - Our machines are fast enough to compile continuously as you edit and change code</a:t>
            </a:r>
          </a:p>
          <a:p>
            <a:r>
              <a:rPr lang="en-US" sz="1400" dirty="0"/>
              <a:t> - at least on small programs… and individual classes.</a:t>
            </a:r>
          </a:p>
          <a:p>
            <a:r>
              <a:rPr lang="en-US" sz="1400" dirty="0"/>
              <a:t> - can take significant time on larger projects with 1000’s of files and 10s or 100,000s of lines of code.</a:t>
            </a:r>
          </a:p>
          <a:p>
            <a:endParaRPr lang="en-US" sz="1400" dirty="0"/>
          </a:p>
          <a:p>
            <a:r>
              <a:rPr lang="en-US" sz="1400" dirty="0"/>
              <a:t>Modern compilers will often use an intermediate language that is not strictly assembly language.</a:t>
            </a:r>
          </a:p>
          <a:p>
            <a:r>
              <a:rPr lang="en-US" sz="1400" dirty="0"/>
              <a:t>  - makes things more efficient</a:t>
            </a:r>
          </a:p>
          <a:p>
            <a:r>
              <a:rPr lang="en-US" sz="1400" dirty="0"/>
              <a:t>  - But that is a topic for a compiler design course.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44740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  <a:p>
            <a:r>
              <a:rPr lang="en-US" dirty="0"/>
              <a:t>  - The interpreter will read an instruction in the source language</a:t>
            </a:r>
          </a:p>
          <a:p>
            <a:r>
              <a:rPr lang="en-US" dirty="0"/>
              <a:t>  - Translate that instruction to the target language and give it to the worker</a:t>
            </a:r>
          </a:p>
          <a:p>
            <a:r>
              <a:rPr lang="en-US" dirty="0"/>
              <a:t>  - The interpreter waits for that instruction to be carried out</a:t>
            </a:r>
          </a:p>
          <a:p>
            <a:r>
              <a:rPr lang="en-US" dirty="0"/>
              <a:t>  - Then reads the next instruction in the source language</a:t>
            </a:r>
          </a:p>
          <a:p>
            <a:r>
              <a:rPr lang="en-US" dirty="0"/>
              <a:t>  - Translates it to the target language and gives it to the worker</a:t>
            </a:r>
          </a:p>
          <a:p>
            <a:r>
              <a:rPr lang="en-US" dirty="0"/>
              <a:t>  - and so on…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 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Source language used in the book here is: </a:t>
            </a:r>
            <a:r>
              <a:rPr lang="en-US" dirty="0" err="1"/>
              <a:t>Swahilli</a:t>
            </a:r>
            <a:r>
              <a:rPr lang="en-US" dirty="0"/>
              <a:t> 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At least according to Google Translate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27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execute a HLL program…</a:t>
            </a:r>
          </a:p>
          <a:p>
            <a:r>
              <a:rPr lang="en-US" dirty="0"/>
              <a:t>  - The interpreter becomes an executable ML program that can run on the target machine.</a:t>
            </a:r>
          </a:p>
          <a:p>
            <a:r>
              <a:rPr lang="en-US" dirty="0"/>
              <a:t>  - That program (the interpreter) when it is executed</a:t>
            </a:r>
          </a:p>
          <a:p>
            <a:r>
              <a:rPr lang="en-US" dirty="0"/>
              <a:t>    - reads a line of a HLL source code program</a:t>
            </a:r>
          </a:p>
          <a:p>
            <a:r>
              <a:rPr lang="en-US" dirty="0"/>
              <a:t>    - and then runs part of its own ML code that does what the HLL line should do.</a:t>
            </a:r>
          </a:p>
          <a:p>
            <a:endParaRPr lang="en-US" dirty="0"/>
          </a:p>
          <a:p>
            <a:r>
              <a:rPr lang="en-US" dirty="0"/>
              <a:t>One way program translation might work is similar to how we might trace the execution of a program:</a:t>
            </a:r>
          </a:p>
          <a:p>
            <a:r>
              <a:rPr lang="en-US" dirty="0"/>
              <a:t>  - The interpreter keeps a Variable Map </a:t>
            </a:r>
          </a:p>
          <a:p>
            <a:r>
              <a:rPr lang="en-US" dirty="0"/>
              <a:t>    - This map is used to keep track of the value of each variable in the program</a:t>
            </a:r>
          </a:p>
          <a:p>
            <a:r>
              <a:rPr lang="en-US" dirty="0"/>
              <a:t>  - As the interpreter reads each line of the program</a:t>
            </a:r>
          </a:p>
          <a:p>
            <a:r>
              <a:rPr lang="en-US" dirty="0"/>
              <a:t>    - It uses and updates the value of the variables as appropriate to the line of code</a:t>
            </a:r>
          </a:p>
          <a:p>
            <a:r>
              <a:rPr lang="en-US" dirty="0"/>
              <a:t>    - It figures out which instruction to execute next.</a:t>
            </a:r>
          </a:p>
          <a:p>
            <a:endParaRPr lang="en-US" dirty="0"/>
          </a:p>
          <a:p>
            <a:r>
              <a:rPr lang="en-US" dirty="0"/>
              <a:t>Here for example it would:</a:t>
            </a:r>
          </a:p>
          <a:p>
            <a:r>
              <a:rPr lang="en-US" dirty="0"/>
              <a:t>  - Read the line: total = 0</a:t>
            </a:r>
          </a:p>
          <a:p>
            <a:r>
              <a:rPr lang="en-US" dirty="0"/>
              <a:t>    - Set the value of total in the map to 0.</a:t>
            </a:r>
          </a:p>
          <a:p>
            <a:r>
              <a:rPr lang="en-US" dirty="0"/>
              <a:t>  - Read the line: max = 3</a:t>
            </a:r>
          </a:p>
          <a:p>
            <a:r>
              <a:rPr lang="en-US" dirty="0"/>
              <a:t>    - Set the value of max in the map to 3</a:t>
            </a:r>
          </a:p>
          <a:p>
            <a:r>
              <a:rPr lang="en-US" dirty="0"/>
              <a:t>  - Read the for loop statement</a:t>
            </a:r>
          </a:p>
          <a:p>
            <a:r>
              <a:rPr lang="en-US" dirty="0"/>
              <a:t>    - First time for this statement so do the initialization</a:t>
            </a:r>
          </a:p>
          <a:p>
            <a:r>
              <a:rPr lang="en-US" dirty="0"/>
              <a:t>      - Set the value of I in the map to 1</a:t>
            </a:r>
          </a:p>
          <a:p>
            <a:r>
              <a:rPr lang="en-US" dirty="0"/>
              <a:t>    - Get the value of max from the map</a:t>
            </a:r>
          </a:p>
          <a:p>
            <a:r>
              <a:rPr lang="en-US" dirty="0"/>
              <a:t>    - Evaluate </a:t>
            </a:r>
            <a:r>
              <a:rPr lang="en-US" dirty="0" err="1"/>
              <a:t>i</a:t>
            </a:r>
            <a:r>
              <a:rPr lang="en-US" dirty="0"/>
              <a:t>&lt;=max and find it to be true</a:t>
            </a:r>
          </a:p>
          <a:p>
            <a:r>
              <a:rPr lang="en-US" dirty="0"/>
              <a:t>    - So next statement will be from the body of the loop</a:t>
            </a:r>
          </a:p>
          <a:p>
            <a:r>
              <a:rPr lang="en-US" dirty="0"/>
              <a:t>  - Read the line: total = total +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    - Get the value of total from the map</a:t>
            </a:r>
          </a:p>
          <a:p>
            <a:r>
              <a:rPr lang="en-US" dirty="0"/>
              <a:t>    - Compute </a:t>
            </a:r>
            <a:r>
              <a:rPr lang="en-US" dirty="0" err="1"/>
              <a:t>i+total</a:t>
            </a:r>
            <a:r>
              <a:rPr lang="en-US" dirty="0"/>
              <a:t> = 1 + 0 = 1</a:t>
            </a:r>
          </a:p>
          <a:p>
            <a:r>
              <a:rPr lang="en-US" dirty="0"/>
              <a:t>    - Set the value of total in the map to 1</a:t>
            </a:r>
          </a:p>
          <a:p>
            <a:r>
              <a:rPr lang="en-US" dirty="0"/>
              <a:t>    - Return to the for loop statement</a:t>
            </a:r>
          </a:p>
          <a:p>
            <a:r>
              <a:rPr lang="en-US" dirty="0"/>
              <a:t>  - Read the for loop statement</a:t>
            </a:r>
          </a:p>
          <a:p>
            <a:r>
              <a:rPr lang="en-US" dirty="0"/>
              <a:t>    - Not the first time for this statement so do the update</a:t>
            </a:r>
          </a:p>
          <a:p>
            <a:r>
              <a:rPr lang="en-US" dirty="0"/>
              <a:t>      - Get the value of </a:t>
            </a:r>
            <a:r>
              <a:rPr lang="en-US" dirty="0" err="1"/>
              <a:t>i</a:t>
            </a:r>
            <a:r>
              <a:rPr lang="en-US" dirty="0"/>
              <a:t> from the map</a:t>
            </a:r>
          </a:p>
          <a:p>
            <a:r>
              <a:rPr lang="en-US" dirty="0"/>
              <a:t>      - Compute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 err="1"/>
              <a:t>i</a:t>
            </a:r>
            <a:r>
              <a:rPr lang="en-US" dirty="0"/>
              <a:t> + 1 = 1 + 1 = 2</a:t>
            </a:r>
          </a:p>
          <a:p>
            <a:r>
              <a:rPr lang="en-US" dirty="0"/>
              <a:t>      - Set the value of </a:t>
            </a:r>
            <a:r>
              <a:rPr lang="en-US" dirty="0" err="1"/>
              <a:t>i</a:t>
            </a:r>
            <a:r>
              <a:rPr lang="en-US" dirty="0"/>
              <a:t> in the map to 2</a:t>
            </a:r>
          </a:p>
          <a:p>
            <a:r>
              <a:rPr lang="en-US" dirty="0"/>
              <a:t>    - Get the value of max from the map.</a:t>
            </a:r>
          </a:p>
          <a:p>
            <a:r>
              <a:rPr lang="en-US" dirty="0"/>
              <a:t>    - Evaluate </a:t>
            </a:r>
            <a:r>
              <a:rPr lang="en-US" dirty="0" err="1"/>
              <a:t>i</a:t>
            </a:r>
            <a:r>
              <a:rPr lang="en-US" dirty="0"/>
              <a:t>&lt;=max and find it to be true</a:t>
            </a:r>
          </a:p>
          <a:p>
            <a:r>
              <a:rPr lang="en-US" dirty="0"/>
              <a:t>    - So next statement will be from the body of the loop</a:t>
            </a:r>
          </a:p>
          <a:p>
            <a:endParaRPr lang="en-US" dirty="0"/>
          </a:p>
          <a:p>
            <a:r>
              <a:rPr lang="en-US" dirty="0"/>
              <a:t>And so on until the loop exits.</a:t>
            </a:r>
          </a:p>
          <a:p>
            <a:r>
              <a:rPr lang="en-US" dirty="0"/>
              <a:t>Then the </a:t>
            </a:r>
            <a:r>
              <a:rPr lang="en-US" dirty="0" err="1"/>
              <a:t>interpter</a:t>
            </a:r>
            <a:r>
              <a:rPr lang="en-US" dirty="0"/>
              <a:t> would</a:t>
            </a:r>
          </a:p>
          <a:p>
            <a:r>
              <a:rPr lang="en-US" dirty="0"/>
              <a:t>  - Read the </a:t>
            </a:r>
            <a:r>
              <a:rPr lang="en-US" dirty="0" err="1"/>
              <a:t>ilne</a:t>
            </a:r>
            <a:r>
              <a:rPr lang="en-US" dirty="0"/>
              <a:t>: print total</a:t>
            </a:r>
          </a:p>
          <a:p>
            <a:r>
              <a:rPr lang="en-US" dirty="0"/>
              <a:t>  - Get the value of total from the map </a:t>
            </a:r>
          </a:p>
          <a:p>
            <a:r>
              <a:rPr lang="en-US" dirty="0"/>
              <a:t>    - It would be 1 + 2 + 3 = 6</a:t>
            </a:r>
          </a:p>
          <a:p>
            <a:r>
              <a:rPr lang="en-US" dirty="0"/>
              <a:t>  - Use the instructions of the target machine to display that value on the screen.</a:t>
            </a:r>
          </a:p>
          <a:p>
            <a:endParaRPr lang="en-US" dirty="0"/>
          </a:p>
          <a:p>
            <a:r>
              <a:rPr lang="en-US" dirty="0"/>
              <a:t>Then there are no more instructions to the program would terminate.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7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99BC9C-F8E3-C84D-8B68-B6C454D944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LA1 -Translation and Interpretation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9DCACCD-E26F-0F4D-A792-7DB77E604C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/>
              <a:t>Spring 2023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35CFD-1D84-724F-B7E0-1BD30DF6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820" y="0"/>
            <a:ext cx="6888786" cy="645300"/>
          </a:xfrm>
        </p:spPr>
        <p:txBody>
          <a:bodyPr/>
          <a:lstStyle/>
          <a:p>
            <a:r>
              <a:rPr lang="en-US" dirty="0"/>
              <a:t>A Hybrid Approach – Do Both!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6E3D7-9BAC-3E42-9ACE-91D5B6BD8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9018" y="750146"/>
            <a:ext cx="6735186" cy="2169413"/>
          </a:xfrm>
        </p:spPr>
        <p:txBody>
          <a:bodyPr/>
          <a:lstStyle/>
          <a:p>
            <a:r>
              <a:rPr lang="en-US" sz="1800" dirty="0"/>
              <a:t>"Were there but an international language, all translations would be made into it alone ... and all nations would be united in a common brotherhood.” </a:t>
            </a:r>
            <a:br>
              <a:rPr lang="en-US" sz="1800" dirty="0"/>
            </a:br>
            <a:r>
              <a:rPr lang="en-US" sz="1800" dirty="0"/>
              <a:t>	-  L. L. Zamenhof, 1887 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i="1" dirty="0"/>
              <a:t>    (Creator of </a:t>
            </a:r>
            <a:r>
              <a:rPr lang="en-US" i="1" dirty="0" err="1"/>
              <a:t>Esparanto</a:t>
            </a:r>
            <a:r>
              <a:rPr lang="en-US" i="1" dirty="0"/>
              <a:t> – a Universal Second Language)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35FD6-A701-7049-B590-490D8969030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4E849E-FC1C-1D48-AEDE-1E1C92C9C1A1}"/>
              </a:ext>
            </a:extLst>
          </p:cNvPr>
          <p:cNvGrpSpPr/>
          <p:nvPr/>
        </p:nvGrpSpPr>
        <p:grpSpPr>
          <a:xfrm>
            <a:off x="594063" y="2734607"/>
            <a:ext cx="1757646" cy="1657221"/>
            <a:chOff x="594063" y="2734607"/>
            <a:chExt cx="1757646" cy="1657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C72E8BE-92C8-2445-9D80-369A9E98858A}"/>
                </a:ext>
              </a:extLst>
            </p:cNvPr>
            <p:cNvGrpSpPr/>
            <p:nvPr/>
          </p:nvGrpSpPr>
          <p:grpSpPr>
            <a:xfrm>
              <a:off x="594063" y="2734607"/>
              <a:ext cx="1757646" cy="1657221"/>
              <a:chOff x="896257" y="2868943"/>
              <a:chExt cx="1757646" cy="165722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2FD0293-165C-4646-A071-B082DE563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6257" y="2868943"/>
                <a:ext cx="1585168" cy="1657221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3B8067-D809-9247-922E-79E8BFE37647}"/>
                  </a:ext>
                </a:extLst>
              </p:cNvPr>
              <p:cNvSpPr txBox="1"/>
              <p:nvPr/>
            </p:nvSpPr>
            <p:spPr>
              <a:xfrm rot="736649">
                <a:off x="1368522" y="3036487"/>
                <a:ext cx="12853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🇺🇸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9E48AA-E106-9B46-BA86-87C8B93221DC}"/>
                  </a:ext>
                </a:extLst>
              </p:cNvPr>
              <p:cNvSpPr txBox="1"/>
              <p:nvPr/>
            </p:nvSpPr>
            <p:spPr>
              <a:xfrm rot="354828">
                <a:off x="1092280" y="3543888"/>
                <a:ext cx="11320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Instruction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Manual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9AAF0E7-4865-AE41-B2F9-58807B459C0C}"/>
                </a:ext>
              </a:extLst>
            </p:cNvPr>
            <p:cNvSpPr txBox="1"/>
            <p:nvPr/>
          </p:nvSpPr>
          <p:spPr>
            <a:xfrm rot="267368">
              <a:off x="896335" y="4008168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Source</a:t>
              </a:r>
            </a:p>
          </p:txBody>
        </p:sp>
      </p:grpSp>
      <p:sp>
        <p:nvSpPr>
          <p:cNvPr id="13" name="Right Arrow 12">
            <a:extLst>
              <a:ext uri="{FF2B5EF4-FFF2-40B4-BE49-F238E27FC236}">
                <a16:creationId xmlns:a16="http://schemas.microsoft.com/office/drawing/2014/main" id="{3F58C78C-7A19-C744-99BA-2A922FD9AF2C}"/>
              </a:ext>
            </a:extLst>
          </p:cNvPr>
          <p:cNvSpPr/>
          <p:nvPr/>
        </p:nvSpPr>
        <p:spPr>
          <a:xfrm>
            <a:off x="2144868" y="3408980"/>
            <a:ext cx="810853" cy="339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EF369B6-C396-4B44-9DED-58A00CDDBC5F}"/>
              </a:ext>
            </a:extLst>
          </p:cNvPr>
          <p:cNvGrpSpPr/>
          <p:nvPr/>
        </p:nvGrpSpPr>
        <p:grpSpPr>
          <a:xfrm>
            <a:off x="2882331" y="2761766"/>
            <a:ext cx="1585168" cy="1657221"/>
            <a:chOff x="2882331" y="2761766"/>
            <a:chExt cx="1585168" cy="165722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DF206C-57B3-0943-8B2A-B55C4F2F492D}"/>
                </a:ext>
              </a:extLst>
            </p:cNvPr>
            <p:cNvGrpSpPr/>
            <p:nvPr/>
          </p:nvGrpSpPr>
          <p:grpSpPr>
            <a:xfrm>
              <a:off x="2882331" y="2761766"/>
              <a:ext cx="1585168" cy="1657221"/>
              <a:chOff x="2882331" y="2761766"/>
              <a:chExt cx="1585168" cy="165722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A1F69F5-BC27-B74D-90A3-0FE4D569D311}"/>
                  </a:ext>
                </a:extLst>
              </p:cNvPr>
              <p:cNvGrpSpPr/>
              <p:nvPr/>
            </p:nvGrpSpPr>
            <p:grpSpPr>
              <a:xfrm>
                <a:off x="2882331" y="2761766"/>
                <a:ext cx="1585168" cy="1657221"/>
                <a:chOff x="3644899" y="3421207"/>
                <a:chExt cx="1585168" cy="1657221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47B1DFCC-03BE-0C44-84D7-41D2595A42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44899" y="3421207"/>
                  <a:ext cx="1585168" cy="1657221"/>
                </a:xfrm>
                <a:prstGeom prst="rect">
                  <a:avLst/>
                </a:prstGeom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84D06D6-D18E-3445-8056-93734682E808}"/>
                    </a:ext>
                  </a:extLst>
                </p:cNvPr>
                <p:cNvSpPr txBox="1"/>
                <p:nvPr/>
              </p:nvSpPr>
              <p:spPr>
                <a:xfrm rot="299892">
                  <a:off x="3962032" y="4147771"/>
                  <a:ext cx="9509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>
                      <a:solidFill>
                        <a:schemeClr val="bg1"/>
                      </a:solidFill>
                    </a:rPr>
                    <a:t>Instrukcia</a:t>
                  </a:r>
                  <a:endParaRPr lang="en-US" dirty="0">
                    <a:solidFill>
                      <a:schemeClr val="bg1"/>
                    </a:solidFill>
                  </a:endParaRPr>
                </a:p>
                <a:p>
                  <a:r>
                    <a:rPr lang="en-US" dirty="0" err="1">
                      <a:solidFill>
                        <a:schemeClr val="bg1"/>
                      </a:solidFill>
                    </a:rPr>
                    <a:t>Manlibro</a:t>
                  </a:r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8108A8-776F-D74B-90ED-5B73E4B211A1}"/>
                  </a:ext>
                </a:extLst>
              </p:cNvPr>
              <p:cNvSpPr txBox="1"/>
              <p:nvPr/>
            </p:nvSpPr>
            <p:spPr>
              <a:xfrm rot="268846">
                <a:off x="3011083" y="4036859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Intermediate</a:t>
                </a: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C432801-ABAF-E547-8E3A-23C01A2D6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39758">
              <a:off x="3505901" y="2916115"/>
              <a:ext cx="516679" cy="51667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875244-C847-4A4D-B2DC-F2E1D4A4EA70}"/>
              </a:ext>
            </a:extLst>
          </p:cNvPr>
          <p:cNvGrpSpPr/>
          <p:nvPr/>
        </p:nvGrpSpPr>
        <p:grpSpPr>
          <a:xfrm>
            <a:off x="4968153" y="2516004"/>
            <a:ext cx="2176132" cy="2257288"/>
            <a:chOff x="4968153" y="2516004"/>
            <a:chExt cx="2176132" cy="225728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93B955E-69D5-2546-ACFC-30B5F5C13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31341" flipH="1">
              <a:off x="5142403" y="2516004"/>
              <a:ext cx="1082147" cy="8386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2B63FF2-EDC7-6648-8A2C-16E2C9C99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31341" flipH="1">
              <a:off x="4968153" y="3934628"/>
              <a:ext cx="1082147" cy="83866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B261A04-67A4-CA48-8097-BB1948687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31341" flipH="1">
              <a:off x="6062138" y="3143885"/>
              <a:ext cx="1082147" cy="838664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342FD5D-DFF6-F24B-828B-DB611C622333}"/>
              </a:ext>
            </a:extLst>
          </p:cNvPr>
          <p:cNvSpPr txBox="1"/>
          <p:nvPr/>
        </p:nvSpPr>
        <p:spPr>
          <a:xfrm>
            <a:off x="365294" y="4367990"/>
            <a:ext cx="165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Java Source Code</a:t>
            </a:r>
          </a:p>
          <a:p>
            <a:pPr algn="ctr"/>
            <a:r>
              <a:rPr lang="en-US" dirty="0"/>
              <a:t>(.java files)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5C64AC-88D9-0A46-9525-016C2C431395}"/>
              </a:ext>
            </a:extLst>
          </p:cNvPr>
          <p:cNvSpPr txBox="1"/>
          <p:nvPr/>
        </p:nvSpPr>
        <p:spPr>
          <a:xfrm>
            <a:off x="2818634" y="4370824"/>
            <a:ext cx="1449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Java Byte Code</a:t>
            </a:r>
          </a:p>
          <a:p>
            <a:pPr algn="ctr"/>
            <a:r>
              <a:rPr lang="en-US" dirty="0"/>
              <a:t>(.class files)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086937-AE7B-C64F-A644-BDFFFE25D259}"/>
              </a:ext>
            </a:extLst>
          </p:cNvPr>
          <p:cNvSpPr txBox="1"/>
          <p:nvPr/>
        </p:nvSpPr>
        <p:spPr>
          <a:xfrm>
            <a:off x="6367743" y="4217543"/>
            <a:ext cx="1117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Java Virtual</a:t>
            </a:r>
          </a:p>
          <a:p>
            <a:pPr algn="ctr"/>
            <a:r>
              <a:rPr lang="en-US" dirty="0"/>
              <a:t>Machines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C452681-D081-2B4C-BB4C-D48F5D715B6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42424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131808" y="2352652"/>
            <a:ext cx="235935" cy="7022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06E286B-F0FD-1246-872E-F41B93F6ECD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42424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907922" y="4095871"/>
            <a:ext cx="235935" cy="7022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1F1E09-D97A-7E42-9089-2DD88436227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42424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065777" y="3024405"/>
            <a:ext cx="235935" cy="70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4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C599E-4AED-5447-A19F-C65D7A5F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344" y="36038"/>
            <a:ext cx="4944300" cy="645300"/>
          </a:xfrm>
        </p:spPr>
        <p:txBody>
          <a:bodyPr/>
          <a:lstStyle/>
          <a:p>
            <a:r>
              <a:rPr lang="en-US" dirty="0"/>
              <a:t>HLL Program Execution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5C5A705-D320-BC4D-8A72-AFD403A55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5256" y="704918"/>
            <a:ext cx="6674475" cy="1243039"/>
          </a:xfrm>
        </p:spPr>
        <p:txBody>
          <a:bodyPr/>
          <a:lstStyle/>
          <a:p>
            <a:r>
              <a:rPr lang="en-US" sz="2000" b="1" dirty="0"/>
              <a:t>Huge Idea: </a:t>
            </a:r>
            <a:r>
              <a:rPr lang="en-US" sz="2000" dirty="0"/>
              <a:t>Use programs to </a:t>
            </a:r>
            <a:r>
              <a:rPr lang="en-US" sz="2000" i="1" dirty="0"/>
              <a:t>convert</a:t>
            </a:r>
            <a:r>
              <a:rPr lang="en-US" sz="2000" dirty="0"/>
              <a:t> </a:t>
            </a:r>
            <a:r>
              <a:rPr lang="en-US" sz="2000" i="1" dirty="0"/>
              <a:t>high-level language </a:t>
            </a:r>
            <a:r>
              <a:rPr lang="en-US" sz="2000" dirty="0"/>
              <a:t>programs into </a:t>
            </a:r>
            <a:r>
              <a:rPr lang="en-US" sz="2000" i="1" dirty="0"/>
              <a:t>machine language </a:t>
            </a:r>
            <a:r>
              <a:rPr lang="en-US" sz="2000" dirty="0"/>
              <a:t>programs.</a:t>
            </a:r>
          </a:p>
          <a:p>
            <a:pPr lvl="1"/>
            <a:r>
              <a:rPr lang="en-US" sz="1600" dirty="0"/>
              <a:t>Compiler, Assembler, Interpreter, Virtual Machine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3B9C9-254B-3041-867B-73629352CBF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E6F54A-B6F9-F041-9B98-81762233C231}"/>
              </a:ext>
            </a:extLst>
          </p:cNvPr>
          <p:cNvGrpSpPr/>
          <p:nvPr/>
        </p:nvGrpSpPr>
        <p:grpSpPr>
          <a:xfrm>
            <a:off x="678546" y="4591112"/>
            <a:ext cx="8328585" cy="390401"/>
            <a:chOff x="655891" y="3352395"/>
            <a:chExt cx="8328585" cy="39040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74BE33-815C-4244-A295-250EF476A2EA}"/>
                </a:ext>
              </a:extLst>
            </p:cNvPr>
            <p:cNvSpPr txBox="1"/>
            <p:nvPr/>
          </p:nvSpPr>
          <p:spPr>
            <a:xfrm>
              <a:off x="655891" y="3393707"/>
              <a:ext cx="1545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R0 ← R1 + R2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B4E146C-AD05-304C-8AAC-A74D7EE9F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1409" y="3352395"/>
              <a:ext cx="2533067" cy="390401"/>
            </a:xfrm>
            <a:prstGeom prst="rect">
              <a:avLst/>
            </a:prstGeom>
          </p:spPr>
        </p:pic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5520C394-2C6B-1F44-B0D4-EC2A8EFC6B00}"/>
                </a:ext>
              </a:extLst>
            </p:cNvPr>
            <p:cNvSpPr/>
            <p:nvPr/>
          </p:nvSpPr>
          <p:spPr>
            <a:xfrm>
              <a:off x="2333904" y="3352395"/>
              <a:ext cx="3883815" cy="390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Machine Language Machine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E68EE5C-DC92-924A-A255-7B9A2FD2D746}"/>
              </a:ext>
            </a:extLst>
          </p:cNvPr>
          <p:cNvGrpSpPr/>
          <p:nvPr/>
        </p:nvGrpSpPr>
        <p:grpSpPr>
          <a:xfrm>
            <a:off x="222571" y="2070863"/>
            <a:ext cx="8270876" cy="390401"/>
            <a:chOff x="191020" y="2139829"/>
            <a:chExt cx="8270876" cy="390401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2FD4E1E5-5F74-204F-9F2E-93BE53E0DEBD}"/>
                </a:ext>
              </a:extLst>
            </p:cNvPr>
            <p:cNvSpPr/>
            <p:nvPr/>
          </p:nvSpPr>
          <p:spPr>
            <a:xfrm>
              <a:off x="2333904" y="2139829"/>
              <a:ext cx="3883815" cy="390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Segoe Print" panose="02000800000000000000" pitchFamily="2" charset="0"/>
                </a:rPr>
                <a:t>High-Level Language Machine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9E9A82D-E0E8-1740-925A-FD7B70214DD0}"/>
                </a:ext>
              </a:extLst>
            </p:cNvPr>
            <p:cNvSpPr txBox="1"/>
            <p:nvPr/>
          </p:nvSpPr>
          <p:spPr>
            <a:xfrm>
              <a:off x="6451409" y="2181141"/>
              <a:ext cx="20104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pay=</a:t>
              </a:r>
              <a:r>
                <a:rPr lang="en-US" dirty="0" err="1">
                  <a:latin typeface="Courier" pitchFamily="2" charset="0"/>
                </a:rPr>
                <a:t>salary+bonus</a:t>
              </a:r>
              <a:r>
                <a:rPr lang="en-US" dirty="0">
                  <a:latin typeface="Courier" pitchFamily="2" charset="0"/>
                </a:rPr>
                <a:t>;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DC2EA89-870C-F34E-9C88-F3DFF53052F5}"/>
                </a:ext>
              </a:extLst>
            </p:cNvPr>
            <p:cNvSpPr txBox="1"/>
            <p:nvPr/>
          </p:nvSpPr>
          <p:spPr>
            <a:xfrm>
              <a:off x="191020" y="2181141"/>
              <a:ext cx="20104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pay=</a:t>
              </a:r>
              <a:r>
                <a:rPr lang="en-US" dirty="0" err="1">
                  <a:latin typeface="Courier" pitchFamily="2" charset="0"/>
                </a:rPr>
                <a:t>salary+bonus</a:t>
              </a:r>
              <a:r>
                <a:rPr lang="en-US" dirty="0">
                  <a:latin typeface="Courier" pitchFamily="2" charset="0"/>
                </a:rPr>
                <a:t>;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73FD59F-A954-C94F-9133-042B56E07FA0}"/>
              </a:ext>
            </a:extLst>
          </p:cNvPr>
          <p:cNvSpPr/>
          <p:nvPr/>
        </p:nvSpPr>
        <p:spPr>
          <a:xfrm>
            <a:off x="3774665" y="3209686"/>
            <a:ext cx="1147665" cy="6158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Interpreter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26FE7C-6427-C24E-AD6C-5647814669A7}"/>
              </a:ext>
            </a:extLst>
          </p:cNvPr>
          <p:cNvSpPr txBox="1"/>
          <p:nvPr/>
        </p:nvSpPr>
        <p:spPr>
          <a:xfrm rot="19601011">
            <a:off x="3227299" y="3283656"/>
            <a:ext cx="2388795" cy="461665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egoe Print" panose="02000800000000000000" pitchFamily="2" charset="0"/>
              </a:rPr>
              <a:t>Interpretation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3E366C-2390-1742-97A0-561A67BD7ACD}"/>
              </a:ext>
            </a:extLst>
          </p:cNvPr>
          <p:cNvGrpSpPr/>
          <p:nvPr/>
        </p:nvGrpSpPr>
        <p:grpSpPr>
          <a:xfrm>
            <a:off x="1812297" y="2687163"/>
            <a:ext cx="1465023" cy="1670184"/>
            <a:chOff x="1793635" y="2771142"/>
            <a:chExt cx="1465023" cy="167018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0C71D055-515F-AD41-A5B6-C12E395951C6}"/>
                </a:ext>
              </a:extLst>
            </p:cNvPr>
            <p:cNvSpPr/>
            <p:nvPr/>
          </p:nvSpPr>
          <p:spPr>
            <a:xfrm>
              <a:off x="1975842" y="2771142"/>
              <a:ext cx="1147665" cy="6158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Compiler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0D2D398-A496-BB44-9D46-035519F2934D}"/>
                </a:ext>
              </a:extLst>
            </p:cNvPr>
            <p:cNvSpPr/>
            <p:nvPr/>
          </p:nvSpPr>
          <p:spPr>
            <a:xfrm>
              <a:off x="1942168" y="3825506"/>
              <a:ext cx="1147665" cy="6158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Assembler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65A7CE5B-5E75-8A44-AC03-17E7BDF2CD2E}"/>
                </a:ext>
              </a:extLst>
            </p:cNvPr>
            <p:cNvSpPr/>
            <p:nvPr/>
          </p:nvSpPr>
          <p:spPr>
            <a:xfrm>
              <a:off x="1793635" y="3422628"/>
              <a:ext cx="1465023" cy="38404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Segoe Print" panose="02000800000000000000" pitchFamily="2" charset="0"/>
                </a:rPr>
                <a:t>Assembly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0AF71B3-B33E-154E-9758-773FC79CBB72}"/>
              </a:ext>
            </a:extLst>
          </p:cNvPr>
          <p:cNvSpPr txBox="1"/>
          <p:nvPr/>
        </p:nvSpPr>
        <p:spPr>
          <a:xfrm rot="19601011">
            <a:off x="1581300" y="3283655"/>
            <a:ext cx="1936749" cy="461665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egoe Print" panose="02000800000000000000" pitchFamily="2" charset="0"/>
              </a:rPr>
              <a:t>Translation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4AFE70-383B-EC49-AD55-2DBC5F7D6762}"/>
              </a:ext>
            </a:extLst>
          </p:cNvPr>
          <p:cNvGrpSpPr/>
          <p:nvPr/>
        </p:nvGrpSpPr>
        <p:grpSpPr>
          <a:xfrm>
            <a:off x="5422501" y="2724488"/>
            <a:ext cx="1487591" cy="1660860"/>
            <a:chOff x="5422501" y="2724488"/>
            <a:chExt cx="1487591" cy="166086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6EAF210-15CB-4048-B564-C8E44FC1EEAC}"/>
                </a:ext>
              </a:extLst>
            </p:cNvPr>
            <p:cNvSpPr/>
            <p:nvPr/>
          </p:nvSpPr>
          <p:spPr>
            <a:xfrm>
              <a:off x="5573488" y="2724488"/>
              <a:ext cx="1147665" cy="6158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Compiler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15F8CBE-AC3E-B54A-8A29-68F954B515E6}"/>
                </a:ext>
              </a:extLst>
            </p:cNvPr>
            <p:cNvSpPr/>
            <p:nvPr/>
          </p:nvSpPr>
          <p:spPr>
            <a:xfrm>
              <a:off x="5573488" y="3769528"/>
              <a:ext cx="1147665" cy="6158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Virtual Machine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63A344B9-2360-EC43-8B74-C76D6E78DAB8}"/>
                </a:ext>
              </a:extLst>
            </p:cNvPr>
            <p:cNvSpPr/>
            <p:nvPr/>
          </p:nvSpPr>
          <p:spPr>
            <a:xfrm>
              <a:off x="5422501" y="3373595"/>
              <a:ext cx="1487591" cy="38404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Segoe Print" panose="02000800000000000000" pitchFamily="2" charset="0"/>
                </a:rPr>
                <a:t>Byte Code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F01BDC7-1563-614E-B38A-F68094D3BF64}"/>
              </a:ext>
            </a:extLst>
          </p:cNvPr>
          <p:cNvSpPr txBox="1"/>
          <p:nvPr/>
        </p:nvSpPr>
        <p:spPr>
          <a:xfrm>
            <a:off x="7229499" y="3115172"/>
            <a:ext cx="1677062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egoe Print" panose="02000800000000000000" pitchFamily="2" charset="0"/>
              </a:rPr>
              <a:t>Hybrid </a:t>
            </a:r>
          </a:p>
          <a:p>
            <a:r>
              <a:rPr lang="en-US" sz="2400" dirty="0">
                <a:solidFill>
                  <a:srgbClr val="FF0000"/>
                </a:solidFill>
                <a:latin typeface="Segoe Print" panose="02000800000000000000" pitchFamily="2" charset="0"/>
              </a:rPr>
              <a:t>Approach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4B4304-170D-C84C-8E4C-F95DDCBFD7A3}"/>
              </a:ext>
            </a:extLst>
          </p:cNvPr>
          <p:cNvSpPr txBox="1"/>
          <p:nvPr/>
        </p:nvSpPr>
        <p:spPr>
          <a:xfrm rot="19601011">
            <a:off x="5404143" y="2825795"/>
            <a:ext cx="1354858" cy="338554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egoe Print" panose="02000800000000000000" pitchFamily="2" charset="0"/>
              </a:rPr>
              <a:t>Translation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612FFE-D3D2-E945-9E46-A78B5F53B70A}"/>
              </a:ext>
            </a:extLst>
          </p:cNvPr>
          <p:cNvSpPr txBox="1"/>
          <p:nvPr/>
        </p:nvSpPr>
        <p:spPr>
          <a:xfrm rot="19601011">
            <a:off x="5430192" y="3918965"/>
            <a:ext cx="1657826" cy="338554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egoe Print" panose="02000800000000000000" pitchFamily="2" charset="0"/>
              </a:rPr>
              <a:t>Interpretation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E8A2D2AC-3983-BA4F-8336-3CB8B3D0A1F6}"/>
              </a:ext>
            </a:extLst>
          </p:cNvPr>
          <p:cNvSpPr/>
          <p:nvPr/>
        </p:nvSpPr>
        <p:spPr>
          <a:xfrm>
            <a:off x="6863508" y="2687163"/>
            <a:ext cx="365991" cy="169818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0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7" grpId="0" animBg="1"/>
      <p:bldP spid="27" grpId="0" animBg="1"/>
      <p:bldP spid="32" grpId="0" animBg="1"/>
      <p:bldP spid="3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047C8-E097-1E86-CC56-4A9DC948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Languages by (typical) type: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F2883-16C1-4AB7-02CC-543BC29D9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Compiled</a:t>
            </a:r>
          </a:p>
          <a:p>
            <a:pPr lvl="1"/>
            <a:r>
              <a:rPr lang="en-US" sz="1800" dirty="0"/>
              <a:t>C/C++</a:t>
            </a:r>
          </a:p>
          <a:p>
            <a:pPr lvl="1"/>
            <a:r>
              <a:rPr lang="en-US" sz="1800" dirty="0"/>
              <a:t>Erlang</a:t>
            </a:r>
          </a:p>
          <a:p>
            <a:pPr lvl="1"/>
            <a:r>
              <a:rPr lang="en-US" sz="1800" dirty="0"/>
              <a:t>Haskell</a:t>
            </a:r>
          </a:p>
          <a:p>
            <a:pPr lvl="1"/>
            <a:r>
              <a:rPr lang="en-US" sz="1800" dirty="0"/>
              <a:t>Rust</a:t>
            </a:r>
          </a:p>
          <a:p>
            <a:pPr lvl="1"/>
            <a:r>
              <a:rPr lang="en-US" sz="1800" dirty="0"/>
              <a:t>Go</a:t>
            </a:r>
          </a:p>
          <a:p>
            <a:pPr lvl="1"/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2B99F-71F0-87CA-BA77-15DE0B280C7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000" dirty="0"/>
              <a:t>Interpreted</a:t>
            </a:r>
          </a:p>
          <a:p>
            <a:pPr lvl="1"/>
            <a:r>
              <a:rPr lang="en-US" sz="1800" dirty="0"/>
              <a:t>Basic</a:t>
            </a:r>
          </a:p>
          <a:p>
            <a:pPr lvl="1"/>
            <a:r>
              <a:rPr lang="en-US" sz="1800" dirty="0"/>
              <a:t>JavaScript</a:t>
            </a:r>
          </a:p>
          <a:p>
            <a:pPr lvl="1"/>
            <a:r>
              <a:rPr lang="en-US" sz="1800" dirty="0"/>
              <a:t>Ruby</a:t>
            </a:r>
          </a:p>
          <a:p>
            <a:pPr lvl="1"/>
            <a:r>
              <a:rPr lang="en-US" sz="1800" dirty="0"/>
              <a:t>PHP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DE744-13D0-E7C5-F067-151108836C3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sz="2000" dirty="0"/>
              <a:t>Hybrid</a:t>
            </a:r>
          </a:p>
          <a:p>
            <a:pPr lvl="1"/>
            <a:r>
              <a:rPr lang="en-US" sz="1800" dirty="0"/>
              <a:t>Java</a:t>
            </a:r>
          </a:p>
          <a:p>
            <a:pPr lvl="1"/>
            <a:r>
              <a:rPr lang="en-US" sz="1800" dirty="0"/>
              <a:t>Kotlin</a:t>
            </a:r>
          </a:p>
          <a:p>
            <a:pPr lvl="1"/>
            <a:r>
              <a:rPr lang="en-US" sz="1800" dirty="0"/>
              <a:t>Groovy</a:t>
            </a:r>
          </a:p>
          <a:p>
            <a:pPr lvl="1"/>
            <a:r>
              <a:rPr lang="en-US" sz="1800" dirty="0"/>
              <a:t>Clojure</a:t>
            </a:r>
          </a:p>
          <a:p>
            <a:pPr lvl="1"/>
            <a:r>
              <a:rPr lang="en-US" sz="1800" dirty="0"/>
              <a:t>Python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43D47-E5D7-66DF-4947-1E9AFDC7DD0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422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78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07A28E-EF05-334E-BAE1-035F7F12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697" y="94688"/>
            <a:ext cx="4944300" cy="645300"/>
          </a:xfrm>
        </p:spPr>
        <p:txBody>
          <a:bodyPr/>
          <a:lstStyle/>
          <a:p>
            <a:r>
              <a:rPr lang="en-US" dirty="0"/>
              <a:t>Language Abstractions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E58BC3-324B-C341-910E-345090030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2830" y="899143"/>
            <a:ext cx="6808737" cy="1092271"/>
          </a:xfrm>
        </p:spPr>
        <p:txBody>
          <a:bodyPr/>
          <a:lstStyle/>
          <a:p>
            <a:r>
              <a:rPr lang="en-US" sz="2000" dirty="0"/>
              <a:t>There is a </a:t>
            </a:r>
            <a:r>
              <a:rPr lang="en-US" sz="2000" b="1" i="1" dirty="0"/>
              <a:t>hierarchy of computer languages</a:t>
            </a:r>
            <a:r>
              <a:rPr lang="en-US" sz="2000" i="1" dirty="0"/>
              <a:t> </a:t>
            </a:r>
            <a:r>
              <a:rPr lang="en-US" sz="2000" dirty="0"/>
              <a:t>in which each new level </a:t>
            </a:r>
            <a:r>
              <a:rPr lang="en-US" sz="2000" b="1" i="1" dirty="0"/>
              <a:t>defines an abstract machine</a:t>
            </a:r>
            <a:r>
              <a:rPr lang="en-US" sz="2000" dirty="0"/>
              <a:t>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5885DF-0256-1C42-A705-6BBFC21BF0BE}"/>
              </a:ext>
            </a:extLst>
          </p:cNvPr>
          <p:cNvGrpSpPr/>
          <p:nvPr/>
        </p:nvGrpSpPr>
        <p:grpSpPr>
          <a:xfrm>
            <a:off x="655891" y="3352395"/>
            <a:ext cx="8328585" cy="390401"/>
            <a:chOff x="655891" y="3352395"/>
            <a:chExt cx="8328585" cy="39040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1994CD-0BE8-DB44-9EF3-E06CF72FB743}"/>
                </a:ext>
              </a:extLst>
            </p:cNvPr>
            <p:cNvSpPr txBox="1"/>
            <p:nvPr/>
          </p:nvSpPr>
          <p:spPr>
            <a:xfrm>
              <a:off x="655891" y="3393707"/>
              <a:ext cx="1545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R0 ← R1 + R2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018C2F3-A7CD-DD46-80C3-53A4B7AB4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1409" y="3352395"/>
              <a:ext cx="2533067" cy="390401"/>
            </a:xfrm>
            <a:prstGeom prst="rect">
              <a:avLst/>
            </a:prstGeom>
          </p:spPr>
        </p:pic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71A1EBA-9536-1248-A94E-2C6DD2F298D6}"/>
                </a:ext>
              </a:extLst>
            </p:cNvPr>
            <p:cNvSpPr/>
            <p:nvPr/>
          </p:nvSpPr>
          <p:spPr>
            <a:xfrm>
              <a:off x="2333904" y="3352395"/>
              <a:ext cx="3883815" cy="390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Machine Language Machine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B4FF249-B3E6-654F-BD5B-6F1CA6FDC73C}"/>
              </a:ext>
            </a:extLst>
          </p:cNvPr>
          <p:cNvGrpSpPr/>
          <p:nvPr/>
        </p:nvGrpSpPr>
        <p:grpSpPr>
          <a:xfrm>
            <a:off x="655891" y="2736260"/>
            <a:ext cx="7268998" cy="390401"/>
            <a:chOff x="655891" y="2736260"/>
            <a:chExt cx="7268998" cy="390401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6CB6D4D1-731F-3A44-A41C-AF318790B1AF}"/>
                </a:ext>
              </a:extLst>
            </p:cNvPr>
            <p:cNvSpPr/>
            <p:nvPr/>
          </p:nvSpPr>
          <p:spPr>
            <a:xfrm>
              <a:off x="2349033" y="2736260"/>
              <a:ext cx="3883815" cy="390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Segoe Print" panose="02000800000000000000" pitchFamily="2" charset="0"/>
                </a:rPr>
                <a:t>Assembly Language Machine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9B7714-1BE4-DA42-9EA2-C3EFB0BE8E54}"/>
                </a:ext>
              </a:extLst>
            </p:cNvPr>
            <p:cNvSpPr txBox="1"/>
            <p:nvPr/>
          </p:nvSpPr>
          <p:spPr>
            <a:xfrm>
              <a:off x="6451409" y="2777572"/>
              <a:ext cx="1473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ADD R0 R1 R2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380068D-26C9-9348-B360-D959A4AC0DDD}"/>
                </a:ext>
              </a:extLst>
            </p:cNvPr>
            <p:cNvSpPr txBox="1"/>
            <p:nvPr/>
          </p:nvSpPr>
          <p:spPr>
            <a:xfrm>
              <a:off x="655891" y="2777572"/>
              <a:ext cx="1545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R0 ← R1 + R2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799B37C-C141-A44E-8042-CABD092DA754}"/>
              </a:ext>
            </a:extLst>
          </p:cNvPr>
          <p:cNvGrpSpPr/>
          <p:nvPr/>
        </p:nvGrpSpPr>
        <p:grpSpPr>
          <a:xfrm>
            <a:off x="655891" y="4506953"/>
            <a:ext cx="8325442" cy="523220"/>
            <a:chOff x="655891" y="4506953"/>
            <a:chExt cx="8325442" cy="52322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5EE0B94-5A5D-0249-878F-85B666833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1409" y="4693854"/>
              <a:ext cx="1045936" cy="149419"/>
            </a:xfrm>
            <a:prstGeom prst="rect">
              <a:avLst/>
            </a:prstGeom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5AED9931-901F-594E-952D-6C843B3FF858}"/>
                </a:ext>
              </a:extLst>
            </p:cNvPr>
            <p:cNvSpPr/>
            <p:nvPr/>
          </p:nvSpPr>
          <p:spPr>
            <a:xfrm>
              <a:off x="2333904" y="4573363"/>
              <a:ext cx="3883815" cy="390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Physical Machine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CF7BB96-8DDA-2149-97BA-FDEF8E961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15341" y="4533604"/>
              <a:ext cx="539535" cy="46991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36E9D8A-7A87-4648-823D-3232CE1E6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29521" y="4511614"/>
              <a:ext cx="751812" cy="51389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07A539-915C-4043-850D-BA7583865D0F}"/>
                </a:ext>
              </a:extLst>
            </p:cNvPr>
            <p:cNvSpPr txBox="1"/>
            <p:nvPr/>
          </p:nvSpPr>
          <p:spPr>
            <a:xfrm>
              <a:off x="655891" y="4506953"/>
              <a:ext cx="15456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R0 ← R1 + R2</a:t>
              </a:r>
            </a:p>
            <a:p>
              <a:r>
                <a:rPr lang="en-US" dirty="0">
                  <a:latin typeface="Courier" pitchFamily="2" charset="0"/>
                </a:rPr>
                <a:t>MM[17], COOC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2EE8660-5573-FB46-91A2-9DC7381031E7}"/>
              </a:ext>
            </a:extLst>
          </p:cNvPr>
          <p:cNvGrpSpPr/>
          <p:nvPr/>
        </p:nvGrpSpPr>
        <p:grpSpPr>
          <a:xfrm>
            <a:off x="191020" y="2139829"/>
            <a:ext cx="8270876" cy="390401"/>
            <a:chOff x="191020" y="2139829"/>
            <a:chExt cx="8270876" cy="390401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BD0B132-28E9-0340-B9E4-85E6DA625BF2}"/>
                </a:ext>
              </a:extLst>
            </p:cNvPr>
            <p:cNvSpPr/>
            <p:nvPr/>
          </p:nvSpPr>
          <p:spPr>
            <a:xfrm>
              <a:off x="2333904" y="2139829"/>
              <a:ext cx="3883815" cy="390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Segoe Print" panose="02000800000000000000" pitchFamily="2" charset="0"/>
                </a:rPr>
                <a:t>High-Level Language Machine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DA2B66E-9D0B-F94F-88B5-23E38B092C6F}"/>
                </a:ext>
              </a:extLst>
            </p:cNvPr>
            <p:cNvSpPr txBox="1"/>
            <p:nvPr/>
          </p:nvSpPr>
          <p:spPr>
            <a:xfrm>
              <a:off x="6451409" y="2181141"/>
              <a:ext cx="20104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pay=</a:t>
              </a:r>
              <a:r>
                <a:rPr lang="en-US" dirty="0" err="1">
                  <a:latin typeface="Courier" pitchFamily="2" charset="0"/>
                </a:rPr>
                <a:t>salary+bonus</a:t>
              </a:r>
              <a:r>
                <a:rPr lang="en-US" dirty="0">
                  <a:latin typeface="Courier" pitchFamily="2" charset="0"/>
                </a:rPr>
                <a:t>;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625150-BB23-AF41-96BB-1D00A1B97A0C}"/>
                </a:ext>
              </a:extLst>
            </p:cNvPr>
            <p:cNvSpPr txBox="1"/>
            <p:nvPr/>
          </p:nvSpPr>
          <p:spPr>
            <a:xfrm>
              <a:off x="191020" y="2181141"/>
              <a:ext cx="20104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pay=</a:t>
              </a:r>
              <a:r>
                <a:rPr lang="en-US" dirty="0" err="1">
                  <a:latin typeface="Courier" pitchFamily="2" charset="0"/>
                </a:rPr>
                <a:t>salary+bonus</a:t>
              </a:r>
              <a:r>
                <a:rPr lang="en-US" dirty="0">
                  <a:latin typeface="Courier" pitchFamily="2" charset="0"/>
                </a:rPr>
                <a:t>;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8FC7EC1-B435-1D49-9837-F0E69735CC8A}"/>
              </a:ext>
            </a:extLst>
          </p:cNvPr>
          <p:cNvGrpSpPr/>
          <p:nvPr/>
        </p:nvGrpSpPr>
        <p:grpSpPr>
          <a:xfrm>
            <a:off x="655891" y="3892834"/>
            <a:ext cx="8235610" cy="523220"/>
            <a:chOff x="655891" y="3892834"/>
            <a:chExt cx="8235610" cy="5232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576684-0755-C84F-91C9-DDDBAF5EA997}"/>
                </a:ext>
              </a:extLst>
            </p:cNvPr>
            <p:cNvSpPr txBox="1"/>
            <p:nvPr/>
          </p:nvSpPr>
          <p:spPr>
            <a:xfrm>
              <a:off x="6451409" y="4000556"/>
              <a:ext cx="24400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01 10 00 1001 00 0000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4006830-B5E0-A842-B6D4-FA64B1D634FF}"/>
                </a:ext>
              </a:extLst>
            </p:cNvPr>
            <p:cNvSpPr/>
            <p:nvPr/>
          </p:nvSpPr>
          <p:spPr>
            <a:xfrm>
              <a:off x="2341468" y="3959244"/>
              <a:ext cx="3883815" cy="390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Microprogram Machine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FD017D3-F361-0B42-93A4-BB4B56269BF7}"/>
                </a:ext>
              </a:extLst>
            </p:cNvPr>
            <p:cNvSpPr txBox="1"/>
            <p:nvPr/>
          </p:nvSpPr>
          <p:spPr>
            <a:xfrm>
              <a:off x="655891" y="3892834"/>
              <a:ext cx="15456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R0 ← R1 + R2</a:t>
              </a:r>
            </a:p>
            <a:p>
              <a:r>
                <a:rPr lang="en-US" dirty="0">
                  <a:latin typeface="Courier" pitchFamily="2" charset="0"/>
                </a:rPr>
                <a:t>MM[17], COOC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9F69877-6F14-5D4C-8F7B-B5E3C56C484E}"/>
              </a:ext>
            </a:extLst>
          </p:cNvPr>
          <p:cNvSpPr txBox="1"/>
          <p:nvPr/>
        </p:nvSpPr>
        <p:spPr>
          <a:xfrm>
            <a:off x="6824908" y="1787160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Instruction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C036DA-975F-C44B-871B-41C611D23E76}"/>
              </a:ext>
            </a:extLst>
          </p:cNvPr>
          <p:cNvSpPr txBox="1"/>
          <p:nvPr/>
        </p:nvSpPr>
        <p:spPr>
          <a:xfrm>
            <a:off x="781393" y="1787159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Operation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755B28F-8CEA-BB44-8D35-840B63DBAA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9147" y="2234227"/>
            <a:ext cx="4033327" cy="267207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0668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C599E-4AED-5447-A19F-C65D7A5F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344" y="36038"/>
            <a:ext cx="4944300" cy="645300"/>
          </a:xfrm>
        </p:spPr>
        <p:txBody>
          <a:bodyPr/>
          <a:lstStyle/>
          <a:p>
            <a:r>
              <a:rPr lang="en-US" dirty="0"/>
              <a:t>HLL Program Execution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5C5A705-D320-BC4D-8A72-AFD403A55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5256" y="704918"/>
            <a:ext cx="6674475" cy="1243039"/>
          </a:xfrm>
        </p:spPr>
        <p:txBody>
          <a:bodyPr/>
          <a:lstStyle/>
          <a:p>
            <a:r>
              <a:rPr lang="en-US" sz="2000" b="1" dirty="0"/>
              <a:t>Huge Idea: </a:t>
            </a:r>
            <a:r>
              <a:rPr lang="en-US" sz="2000" dirty="0"/>
              <a:t>Use programs to </a:t>
            </a:r>
            <a:r>
              <a:rPr lang="en-US" sz="2000" i="1" dirty="0"/>
              <a:t>convert</a:t>
            </a:r>
            <a:r>
              <a:rPr lang="en-US" sz="2000" dirty="0"/>
              <a:t> </a:t>
            </a:r>
            <a:r>
              <a:rPr lang="en-US" sz="2000" i="1" dirty="0"/>
              <a:t>high-level language </a:t>
            </a:r>
            <a:r>
              <a:rPr lang="en-US" sz="2000" dirty="0"/>
              <a:t>programs into </a:t>
            </a:r>
            <a:r>
              <a:rPr lang="en-US" sz="2000" i="1" dirty="0"/>
              <a:t>machine language </a:t>
            </a:r>
            <a:r>
              <a:rPr lang="en-US" sz="2000" dirty="0"/>
              <a:t>programs.</a:t>
            </a:r>
          </a:p>
          <a:p>
            <a:pPr lvl="1"/>
            <a:r>
              <a:rPr lang="en-US" sz="1600" dirty="0"/>
              <a:t>Compiler, Assembler, Interpreter, Virtual Machine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3B9C9-254B-3041-867B-73629352CBF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E6F54A-B6F9-F041-9B98-81762233C231}"/>
              </a:ext>
            </a:extLst>
          </p:cNvPr>
          <p:cNvGrpSpPr/>
          <p:nvPr/>
        </p:nvGrpSpPr>
        <p:grpSpPr>
          <a:xfrm>
            <a:off x="678546" y="4591112"/>
            <a:ext cx="8328585" cy="390401"/>
            <a:chOff x="655891" y="3352395"/>
            <a:chExt cx="8328585" cy="39040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74BE33-815C-4244-A295-250EF476A2EA}"/>
                </a:ext>
              </a:extLst>
            </p:cNvPr>
            <p:cNvSpPr txBox="1"/>
            <p:nvPr/>
          </p:nvSpPr>
          <p:spPr>
            <a:xfrm>
              <a:off x="655891" y="3393707"/>
              <a:ext cx="1545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R0 ← R1 + R2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B4E146C-AD05-304C-8AAC-A74D7EE9F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1409" y="3352395"/>
              <a:ext cx="2533067" cy="390401"/>
            </a:xfrm>
            <a:prstGeom prst="rect">
              <a:avLst/>
            </a:prstGeom>
          </p:spPr>
        </p:pic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5520C394-2C6B-1F44-B0D4-EC2A8EFC6B00}"/>
                </a:ext>
              </a:extLst>
            </p:cNvPr>
            <p:cNvSpPr/>
            <p:nvPr/>
          </p:nvSpPr>
          <p:spPr>
            <a:xfrm>
              <a:off x="2333904" y="3352395"/>
              <a:ext cx="3883815" cy="390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Machine Language Machine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E68EE5C-DC92-924A-A255-7B9A2FD2D746}"/>
              </a:ext>
            </a:extLst>
          </p:cNvPr>
          <p:cNvGrpSpPr/>
          <p:nvPr/>
        </p:nvGrpSpPr>
        <p:grpSpPr>
          <a:xfrm>
            <a:off x="222571" y="2070863"/>
            <a:ext cx="8270876" cy="390401"/>
            <a:chOff x="191020" y="2139829"/>
            <a:chExt cx="8270876" cy="390401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2FD4E1E5-5F74-204F-9F2E-93BE53E0DEBD}"/>
                </a:ext>
              </a:extLst>
            </p:cNvPr>
            <p:cNvSpPr/>
            <p:nvPr/>
          </p:nvSpPr>
          <p:spPr>
            <a:xfrm>
              <a:off x="2333904" y="2139829"/>
              <a:ext cx="3883815" cy="390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Segoe Print" panose="02000800000000000000" pitchFamily="2" charset="0"/>
                </a:rPr>
                <a:t>High-Level Language Machine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9E9A82D-E0E8-1740-925A-FD7B70214DD0}"/>
                </a:ext>
              </a:extLst>
            </p:cNvPr>
            <p:cNvSpPr txBox="1"/>
            <p:nvPr/>
          </p:nvSpPr>
          <p:spPr>
            <a:xfrm>
              <a:off x="6451409" y="2181141"/>
              <a:ext cx="20104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pay=</a:t>
              </a:r>
              <a:r>
                <a:rPr lang="en-US" dirty="0" err="1">
                  <a:latin typeface="Courier" pitchFamily="2" charset="0"/>
                </a:rPr>
                <a:t>salary+bonus</a:t>
              </a:r>
              <a:r>
                <a:rPr lang="en-US" dirty="0">
                  <a:latin typeface="Courier" pitchFamily="2" charset="0"/>
                </a:rPr>
                <a:t>;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DC2EA89-870C-F34E-9C88-F3DFF53052F5}"/>
                </a:ext>
              </a:extLst>
            </p:cNvPr>
            <p:cNvSpPr txBox="1"/>
            <p:nvPr/>
          </p:nvSpPr>
          <p:spPr>
            <a:xfrm>
              <a:off x="191020" y="2181141"/>
              <a:ext cx="20104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pay=</a:t>
              </a:r>
              <a:r>
                <a:rPr lang="en-US" dirty="0" err="1">
                  <a:latin typeface="Courier" pitchFamily="2" charset="0"/>
                </a:rPr>
                <a:t>salary+bonus</a:t>
              </a:r>
              <a:r>
                <a:rPr lang="en-US" dirty="0">
                  <a:latin typeface="Courier" pitchFamily="2" charset="0"/>
                </a:rPr>
                <a:t>;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73FD59F-A954-C94F-9133-042B56E07FA0}"/>
              </a:ext>
            </a:extLst>
          </p:cNvPr>
          <p:cNvSpPr/>
          <p:nvPr/>
        </p:nvSpPr>
        <p:spPr>
          <a:xfrm>
            <a:off x="3774665" y="3209686"/>
            <a:ext cx="1147665" cy="6158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Interpreter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26FE7C-6427-C24E-AD6C-5647814669A7}"/>
              </a:ext>
            </a:extLst>
          </p:cNvPr>
          <p:cNvSpPr txBox="1"/>
          <p:nvPr/>
        </p:nvSpPr>
        <p:spPr>
          <a:xfrm rot="19601011">
            <a:off x="3227299" y="3283656"/>
            <a:ext cx="2388795" cy="461665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egoe Print" panose="02000800000000000000" pitchFamily="2" charset="0"/>
              </a:rPr>
              <a:t>Interpretation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3E366C-2390-1742-97A0-561A67BD7ACD}"/>
              </a:ext>
            </a:extLst>
          </p:cNvPr>
          <p:cNvGrpSpPr/>
          <p:nvPr/>
        </p:nvGrpSpPr>
        <p:grpSpPr>
          <a:xfrm>
            <a:off x="1675256" y="2687163"/>
            <a:ext cx="1703542" cy="1670184"/>
            <a:chOff x="1656594" y="2771142"/>
            <a:chExt cx="1703542" cy="167018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0C71D055-515F-AD41-A5B6-C12E395951C6}"/>
                </a:ext>
              </a:extLst>
            </p:cNvPr>
            <p:cNvSpPr/>
            <p:nvPr/>
          </p:nvSpPr>
          <p:spPr>
            <a:xfrm>
              <a:off x="1975842" y="2771142"/>
              <a:ext cx="1147665" cy="6158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Compiler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0D2D398-A496-BB44-9D46-035519F2934D}"/>
                </a:ext>
              </a:extLst>
            </p:cNvPr>
            <p:cNvSpPr/>
            <p:nvPr/>
          </p:nvSpPr>
          <p:spPr>
            <a:xfrm>
              <a:off x="1942168" y="3825506"/>
              <a:ext cx="1147665" cy="6158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Assembler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65A7CE5B-5E75-8A44-AC03-17E7BDF2CD2E}"/>
                </a:ext>
              </a:extLst>
            </p:cNvPr>
            <p:cNvSpPr/>
            <p:nvPr/>
          </p:nvSpPr>
          <p:spPr>
            <a:xfrm>
              <a:off x="1656594" y="3422628"/>
              <a:ext cx="1703542" cy="38404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Print" panose="02000800000000000000" pitchFamily="2" charset="0"/>
                </a:rPr>
                <a:t>Assembly Language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E4AFE70-383B-EC49-AD55-2DBC5F7D6762}"/>
              </a:ext>
            </a:extLst>
          </p:cNvPr>
          <p:cNvGrpSpPr/>
          <p:nvPr/>
        </p:nvGrpSpPr>
        <p:grpSpPr>
          <a:xfrm>
            <a:off x="5573488" y="2724488"/>
            <a:ext cx="1147665" cy="1660860"/>
            <a:chOff x="5573488" y="2724488"/>
            <a:chExt cx="1147665" cy="166086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6EAF210-15CB-4048-B564-C8E44FC1EEAC}"/>
                </a:ext>
              </a:extLst>
            </p:cNvPr>
            <p:cNvSpPr/>
            <p:nvPr/>
          </p:nvSpPr>
          <p:spPr>
            <a:xfrm>
              <a:off x="5573488" y="2724488"/>
              <a:ext cx="1147665" cy="6158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Compiler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15F8CBE-AC3E-B54A-8A29-68F954B515E6}"/>
                </a:ext>
              </a:extLst>
            </p:cNvPr>
            <p:cNvSpPr/>
            <p:nvPr/>
          </p:nvSpPr>
          <p:spPr>
            <a:xfrm>
              <a:off x="5573488" y="3769528"/>
              <a:ext cx="1147665" cy="6158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Virtual Machine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63A344B9-2360-EC43-8B74-C76D6E78DAB8}"/>
                </a:ext>
              </a:extLst>
            </p:cNvPr>
            <p:cNvSpPr/>
            <p:nvPr/>
          </p:nvSpPr>
          <p:spPr>
            <a:xfrm>
              <a:off x="5710338" y="3373595"/>
              <a:ext cx="873964" cy="38404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Print" panose="02000800000000000000" pitchFamily="2" charset="0"/>
                </a:rPr>
                <a:t>Byte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Segoe Print" panose="02000800000000000000" pitchFamily="2" charset="0"/>
                </a:rPr>
                <a:t>Code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F01BDC7-1563-614E-B38A-F68094D3BF64}"/>
              </a:ext>
            </a:extLst>
          </p:cNvPr>
          <p:cNvSpPr txBox="1"/>
          <p:nvPr/>
        </p:nvSpPr>
        <p:spPr>
          <a:xfrm>
            <a:off x="7229499" y="3115172"/>
            <a:ext cx="1677062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egoe Print" panose="02000800000000000000" pitchFamily="2" charset="0"/>
              </a:rPr>
              <a:t>Hybrid </a:t>
            </a:r>
          </a:p>
          <a:p>
            <a:r>
              <a:rPr lang="en-US" sz="2400" dirty="0">
                <a:solidFill>
                  <a:srgbClr val="FF0000"/>
                </a:solidFill>
                <a:latin typeface="Segoe Print" panose="02000800000000000000" pitchFamily="2" charset="0"/>
              </a:rPr>
              <a:t>Approach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4B4304-170D-C84C-8E4C-F95DDCBFD7A3}"/>
              </a:ext>
            </a:extLst>
          </p:cNvPr>
          <p:cNvSpPr txBox="1"/>
          <p:nvPr/>
        </p:nvSpPr>
        <p:spPr>
          <a:xfrm rot="19601011">
            <a:off x="5404143" y="2825795"/>
            <a:ext cx="1354858" cy="338554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egoe Print" panose="02000800000000000000" pitchFamily="2" charset="0"/>
              </a:rPr>
              <a:t>Translation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612FFE-D3D2-E945-9E46-A78B5F53B70A}"/>
              </a:ext>
            </a:extLst>
          </p:cNvPr>
          <p:cNvSpPr txBox="1"/>
          <p:nvPr/>
        </p:nvSpPr>
        <p:spPr>
          <a:xfrm rot="19601011">
            <a:off x="5430192" y="3918965"/>
            <a:ext cx="1657826" cy="338554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egoe Print" panose="02000800000000000000" pitchFamily="2" charset="0"/>
              </a:rPr>
              <a:t>Interpretation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E8A2D2AC-3983-BA4F-8336-3CB8B3D0A1F6}"/>
              </a:ext>
            </a:extLst>
          </p:cNvPr>
          <p:cNvSpPr/>
          <p:nvPr/>
        </p:nvSpPr>
        <p:spPr>
          <a:xfrm>
            <a:off x="6863508" y="2687163"/>
            <a:ext cx="365991" cy="169818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ABA291-A94B-E549-B5FF-1C6E3DE5D33F}"/>
              </a:ext>
            </a:extLst>
          </p:cNvPr>
          <p:cNvSpPr txBox="1"/>
          <p:nvPr/>
        </p:nvSpPr>
        <p:spPr>
          <a:xfrm rot="19601011">
            <a:off x="1811133" y="2802056"/>
            <a:ext cx="1354858" cy="338554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egoe Print" panose="02000800000000000000" pitchFamily="2" charset="0"/>
              </a:rPr>
              <a:t>Translation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AD3E0C-97EB-0347-8821-6E2EA46B8ACD}"/>
              </a:ext>
            </a:extLst>
          </p:cNvPr>
          <p:cNvSpPr txBox="1"/>
          <p:nvPr/>
        </p:nvSpPr>
        <p:spPr>
          <a:xfrm rot="19601011">
            <a:off x="1919433" y="3921899"/>
            <a:ext cx="1354858" cy="338554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egoe Print" panose="02000800000000000000" pitchFamily="2" charset="0"/>
              </a:rPr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19631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7" grpId="0" animBg="1"/>
      <p:bldP spid="32" grpId="0" animBg="1"/>
      <p:bldP spid="33" grpId="0" animBg="1"/>
      <p:bldP spid="5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7E9D56-1631-5D4D-AE44-16B6751F5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755" y="54428"/>
            <a:ext cx="4944300" cy="645300"/>
          </a:xfrm>
        </p:spPr>
        <p:txBody>
          <a:bodyPr/>
          <a:lstStyle/>
          <a:p>
            <a:r>
              <a:rPr lang="en-US" sz="3200" dirty="0"/>
              <a:t>Language Abstractions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788BC-F2BC-E045-BBCE-9BF798B63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9757" y="693796"/>
            <a:ext cx="6666296" cy="2544900"/>
          </a:xfrm>
        </p:spPr>
        <p:txBody>
          <a:bodyPr/>
          <a:lstStyle/>
          <a:p>
            <a:r>
              <a:rPr lang="en-US" sz="2000" dirty="0"/>
              <a:t>How do programs written in a </a:t>
            </a:r>
            <a:r>
              <a:rPr lang="en-US" sz="2000" b="1" i="1" dirty="0"/>
              <a:t>high-level</a:t>
            </a:r>
            <a:r>
              <a:rPr lang="en-US" sz="2000" dirty="0"/>
              <a:t> (human readable) </a:t>
            </a:r>
            <a:r>
              <a:rPr lang="en-US" sz="2000" b="1" i="1" dirty="0"/>
              <a:t>programming language</a:t>
            </a:r>
            <a:r>
              <a:rPr lang="en-US" sz="2000" dirty="0"/>
              <a:t> (e.g. C/C++/C#, Java, Python, Go, Swift, Kotlin, Ruby, Rust, …) get run on a physical machine that executes only binary machine language programs?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5702A7-AEE7-4749-89E0-029561AE4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893" y="2471421"/>
            <a:ext cx="4033327" cy="267207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66A201-157C-0F42-A01A-6908EBC5B65C}"/>
              </a:ext>
            </a:extLst>
          </p:cNvPr>
          <p:cNvSpPr txBox="1"/>
          <p:nvPr/>
        </p:nvSpPr>
        <p:spPr>
          <a:xfrm>
            <a:off x="2684668" y="4804946"/>
            <a:ext cx="2801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</a:schemeClr>
                </a:solidFill>
              </a:rPr>
              <a:t>Photo by: Steven </a:t>
            </a:r>
            <a:r>
              <a:rPr lang="en-US" sz="800" dirty="0" err="1">
                <a:solidFill>
                  <a:schemeClr val="tx1">
                    <a:lumMod val="75000"/>
                  </a:schemeClr>
                </a:solidFill>
              </a:rPr>
              <a:t>Gerner</a:t>
            </a:r>
            <a:r>
              <a:rPr lang="en-US" sz="8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800" dirty="0">
                <a:solidFill>
                  <a:schemeClr val="tx1">
                    <a:lumMod val="75000"/>
                  </a:schemeClr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</a:t>
            </a:r>
          </a:p>
          <a:p>
            <a:r>
              <a:rPr lang="en-US" sz="800" dirty="0">
                <a:solidFill>
                  <a:schemeClr val="tx1">
                    <a:lumMod val="75000"/>
                  </a:schemeClr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sgerner/16477700444/in/photostream/</a:t>
            </a:r>
            <a:endParaRPr lang="en-US" sz="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A76BBF-090B-7644-98A4-35FAA590F828}"/>
              </a:ext>
            </a:extLst>
          </p:cNvPr>
          <p:cNvSpPr txBox="1"/>
          <p:nvPr/>
        </p:nvSpPr>
        <p:spPr>
          <a:xfrm rot="20877185">
            <a:off x="417068" y="3174660"/>
            <a:ext cx="19768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if (x &gt;= 0) {</a:t>
            </a:r>
          </a:p>
          <a:p>
            <a:r>
              <a:rPr lang="en-US" sz="1800" dirty="0">
                <a:latin typeface="Courier" pitchFamily="2" charset="0"/>
              </a:rPr>
              <a:t>  …</a:t>
            </a:r>
          </a:p>
          <a:p>
            <a:r>
              <a:rPr lang="en-US" sz="1800" dirty="0">
                <a:latin typeface="Courier" pitchFamily="2" charset="0"/>
              </a:rPr>
              <a:t>}</a:t>
            </a:r>
          </a:p>
          <a:p>
            <a:r>
              <a:rPr lang="en-US" sz="1800" dirty="0">
                <a:latin typeface="Courier" pitchFamily="2" charset="0"/>
              </a:rPr>
              <a:t>else {</a:t>
            </a:r>
          </a:p>
          <a:p>
            <a:r>
              <a:rPr lang="en-US" sz="1800" dirty="0">
                <a:latin typeface="Courier" pitchFamily="2" charset="0"/>
              </a:rPr>
              <a:t>  …</a:t>
            </a:r>
          </a:p>
          <a:p>
            <a:r>
              <a:rPr lang="en-US" sz="1800" dirty="0">
                <a:latin typeface="Courier" pitchFamily="2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44E228-3153-B74B-8ED8-3A87B154348F}"/>
              </a:ext>
            </a:extLst>
          </p:cNvPr>
          <p:cNvSpPr txBox="1"/>
          <p:nvPr/>
        </p:nvSpPr>
        <p:spPr>
          <a:xfrm rot="646115">
            <a:off x="6245810" y="3397205"/>
            <a:ext cx="253000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ighlight>
                  <a:srgbClr val="00FFFF"/>
                </a:highlight>
                <a:latin typeface="Courier" pitchFamily="2" charset="0"/>
              </a:rPr>
              <a:t>1000 0001 0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00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01000</a:t>
            </a:r>
          </a:p>
          <a:p>
            <a:endParaRPr lang="en-US" sz="600" dirty="0">
              <a:latin typeface="Courier" pitchFamily="2" charset="0"/>
            </a:endParaRPr>
          </a:p>
          <a:p>
            <a:r>
              <a:rPr lang="en-US" sz="1400" dirty="0">
                <a:highlight>
                  <a:srgbClr val="00FFFF"/>
                </a:highlight>
                <a:latin typeface="Courier" pitchFamily="2" charset="0"/>
              </a:rPr>
              <a:t>1000 0001 0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01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01001</a:t>
            </a:r>
            <a:endParaRPr lang="en-US" sz="600" dirty="0">
              <a:solidFill>
                <a:schemeClr val="bg1"/>
              </a:solidFill>
              <a:highlight>
                <a:srgbClr val="0000FF"/>
              </a:highlight>
              <a:latin typeface="Courier" pitchFamily="2" charset="0"/>
            </a:endParaRPr>
          </a:p>
          <a:p>
            <a:endParaRPr lang="en-US" sz="600" dirty="0">
              <a:latin typeface="Courier" pitchFamily="2" charset="0"/>
            </a:endParaRPr>
          </a:p>
          <a:p>
            <a:r>
              <a:rPr lang="en-US" sz="1400" dirty="0">
                <a:highlight>
                  <a:srgbClr val="00FFFF"/>
                </a:highlight>
                <a:latin typeface="Courier" pitchFamily="2" charset="0"/>
              </a:rPr>
              <a:t>1010 0001 00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10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00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01</a:t>
            </a:r>
            <a:endParaRPr lang="en-US" sz="600" dirty="0">
              <a:solidFill>
                <a:schemeClr val="bg1"/>
              </a:solidFill>
              <a:highlight>
                <a:srgbClr val="0000FF"/>
              </a:highlight>
              <a:latin typeface="Courier" pitchFamily="2" charset="0"/>
            </a:endParaRPr>
          </a:p>
          <a:p>
            <a:endParaRPr lang="en-US" sz="600" dirty="0">
              <a:latin typeface="Courier" pitchFamily="2" charset="0"/>
            </a:endParaRPr>
          </a:p>
          <a:p>
            <a:r>
              <a:rPr lang="en-US" sz="1400" dirty="0">
                <a:highlight>
                  <a:srgbClr val="00FFFF"/>
                </a:highlight>
                <a:latin typeface="Courier" pitchFamily="2" charset="0"/>
              </a:rPr>
              <a:t>1000 0010 0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10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00111</a:t>
            </a:r>
            <a:endParaRPr lang="en-US" sz="600" dirty="0">
              <a:solidFill>
                <a:schemeClr val="bg1"/>
              </a:solidFill>
              <a:highlight>
                <a:srgbClr val="0000FF"/>
              </a:highlight>
              <a:latin typeface="Courier" pitchFamily="2" charset="0"/>
            </a:endParaRPr>
          </a:p>
          <a:p>
            <a:endParaRPr lang="en-US" sz="600" dirty="0">
              <a:solidFill>
                <a:schemeClr val="bg1"/>
              </a:solidFill>
              <a:highlight>
                <a:srgbClr val="0000FF"/>
              </a:highlight>
              <a:latin typeface="Courier" pitchFamily="2" charset="0"/>
            </a:endParaRPr>
          </a:p>
          <a:p>
            <a:r>
              <a:rPr lang="en-US" sz="1400" dirty="0">
                <a:highlight>
                  <a:srgbClr val="00FFFF"/>
                </a:highlight>
                <a:latin typeface="Courier" pitchFamily="2" charset="0"/>
              </a:rPr>
              <a:t>1111 1111 1111 1111</a:t>
            </a:r>
            <a:endParaRPr lang="en-US" sz="1400" dirty="0">
              <a:latin typeface="Courier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989536-67D3-E2A1-1F60-BF214E864B53}"/>
              </a:ext>
            </a:extLst>
          </p:cNvPr>
          <p:cNvSpPr txBox="1"/>
          <p:nvPr/>
        </p:nvSpPr>
        <p:spPr>
          <a:xfrm rot="20822190">
            <a:off x="239470" y="2342365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halkboard SE" panose="03050602040202020205" pitchFamily="66" charset="77"/>
              </a:rPr>
              <a:t>High-Level </a:t>
            </a:r>
          </a:p>
          <a:p>
            <a:pPr algn="ctr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halkboard SE" panose="03050602040202020205" pitchFamily="66" charset="77"/>
              </a:rPr>
              <a:t>Language </a:t>
            </a:r>
          </a:p>
          <a:p>
            <a:pPr algn="ctr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halkboard SE" panose="03050602040202020205" pitchFamily="66" charset="77"/>
              </a:rPr>
              <a:t>Program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857E57-A7B6-CF38-3953-2D945C0556BB}"/>
              </a:ext>
            </a:extLst>
          </p:cNvPr>
          <p:cNvSpPr txBox="1"/>
          <p:nvPr/>
        </p:nvSpPr>
        <p:spPr>
          <a:xfrm rot="642070">
            <a:off x="6664442" y="2506905"/>
            <a:ext cx="217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halkboard SE" panose="03050602040202020205" pitchFamily="66" charset="77"/>
              </a:rPr>
              <a:t>Executable</a:t>
            </a:r>
          </a:p>
          <a:p>
            <a:pPr algn="ctr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halkboard SE" panose="03050602040202020205" pitchFamily="66" charset="77"/>
              </a:rPr>
              <a:t>Machine Language</a:t>
            </a:r>
          </a:p>
          <a:p>
            <a:pPr algn="ctr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halkboard SE" panose="03050602040202020205" pitchFamily="66" charset="77"/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523371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A755B28F-8CEA-BB44-8D35-840B63DBA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147" y="2234227"/>
            <a:ext cx="4033327" cy="267207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D07A28E-EF05-334E-BAE1-035F7F12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697" y="94688"/>
            <a:ext cx="4944300" cy="645300"/>
          </a:xfrm>
        </p:spPr>
        <p:txBody>
          <a:bodyPr/>
          <a:lstStyle/>
          <a:p>
            <a:r>
              <a:rPr lang="en-US" dirty="0"/>
              <a:t>Language Abstractions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E58BC3-324B-C341-910E-345090030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2830" y="899143"/>
            <a:ext cx="6808737" cy="1092271"/>
          </a:xfrm>
        </p:spPr>
        <p:txBody>
          <a:bodyPr/>
          <a:lstStyle/>
          <a:p>
            <a:r>
              <a:rPr lang="en-US" sz="2000" dirty="0"/>
              <a:t>There is a </a:t>
            </a:r>
            <a:r>
              <a:rPr lang="en-US" sz="2000" b="1" i="1" dirty="0"/>
              <a:t>hierarchy of computer languages</a:t>
            </a:r>
            <a:r>
              <a:rPr lang="en-US" sz="2000" i="1" dirty="0"/>
              <a:t> </a:t>
            </a:r>
            <a:r>
              <a:rPr lang="en-US" sz="2000" dirty="0"/>
              <a:t>in which each new level </a:t>
            </a:r>
            <a:r>
              <a:rPr lang="en-US" sz="2000" b="1" i="1" dirty="0"/>
              <a:t>defines an abstract machine</a:t>
            </a:r>
            <a:r>
              <a:rPr lang="en-US" sz="2000" dirty="0"/>
              <a:t>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5885DF-0256-1C42-A705-6BBFC21BF0BE}"/>
              </a:ext>
            </a:extLst>
          </p:cNvPr>
          <p:cNvGrpSpPr/>
          <p:nvPr/>
        </p:nvGrpSpPr>
        <p:grpSpPr>
          <a:xfrm>
            <a:off x="655891" y="3352395"/>
            <a:ext cx="8328585" cy="390401"/>
            <a:chOff x="655891" y="3352395"/>
            <a:chExt cx="8328585" cy="39040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1994CD-0BE8-DB44-9EF3-E06CF72FB743}"/>
                </a:ext>
              </a:extLst>
            </p:cNvPr>
            <p:cNvSpPr txBox="1"/>
            <p:nvPr/>
          </p:nvSpPr>
          <p:spPr>
            <a:xfrm>
              <a:off x="655891" y="3393707"/>
              <a:ext cx="1545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R0 ← R1 + R2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018C2F3-A7CD-DD46-80C3-53A4B7AB4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1409" y="3352395"/>
              <a:ext cx="2533067" cy="390401"/>
            </a:xfrm>
            <a:prstGeom prst="rect">
              <a:avLst/>
            </a:prstGeom>
          </p:spPr>
        </p:pic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71A1EBA-9536-1248-A94E-2C6DD2F298D6}"/>
                </a:ext>
              </a:extLst>
            </p:cNvPr>
            <p:cNvSpPr/>
            <p:nvPr/>
          </p:nvSpPr>
          <p:spPr>
            <a:xfrm>
              <a:off x="2333904" y="3352395"/>
              <a:ext cx="3883815" cy="390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Machine Language Machine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799B37C-C141-A44E-8042-CABD092DA754}"/>
              </a:ext>
            </a:extLst>
          </p:cNvPr>
          <p:cNvGrpSpPr/>
          <p:nvPr/>
        </p:nvGrpSpPr>
        <p:grpSpPr>
          <a:xfrm>
            <a:off x="655891" y="4506953"/>
            <a:ext cx="8325442" cy="523220"/>
            <a:chOff x="655891" y="4506953"/>
            <a:chExt cx="8325442" cy="52322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5EE0B94-5A5D-0249-878F-85B666833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51409" y="4693854"/>
              <a:ext cx="1045936" cy="149419"/>
            </a:xfrm>
            <a:prstGeom prst="rect">
              <a:avLst/>
            </a:prstGeom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5AED9931-901F-594E-952D-6C843B3FF858}"/>
                </a:ext>
              </a:extLst>
            </p:cNvPr>
            <p:cNvSpPr/>
            <p:nvPr/>
          </p:nvSpPr>
          <p:spPr>
            <a:xfrm>
              <a:off x="2333904" y="4573363"/>
              <a:ext cx="3883815" cy="390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Physical Machine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CF7BB96-8DDA-2149-97BA-FDEF8E961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15341" y="4533604"/>
              <a:ext cx="539535" cy="46991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36E9D8A-7A87-4648-823D-3232CE1E6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29521" y="4511614"/>
              <a:ext cx="751812" cy="51389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07A539-915C-4043-850D-BA7583865D0F}"/>
                </a:ext>
              </a:extLst>
            </p:cNvPr>
            <p:cNvSpPr txBox="1"/>
            <p:nvPr/>
          </p:nvSpPr>
          <p:spPr>
            <a:xfrm>
              <a:off x="655891" y="4506953"/>
              <a:ext cx="15456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R0 ← R1 + R2</a:t>
              </a:r>
            </a:p>
            <a:p>
              <a:r>
                <a:rPr lang="en-US" dirty="0">
                  <a:latin typeface="Courier" pitchFamily="2" charset="0"/>
                </a:rPr>
                <a:t>MM[17], COOC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2EE8660-5573-FB46-91A2-9DC7381031E7}"/>
              </a:ext>
            </a:extLst>
          </p:cNvPr>
          <p:cNvGrpSpPr/>
          <p:nvPr/>
        </p:nvGrpSpPr>
        <p:grpSpPr>
          <a:xfrm>
            <a:off x="191020" y="2139829"/>
            <a:ext cx="8270876" cy="390401"/>
            <a:chOff x="191020" y="2139829"/>
            <a:chExt cx="8270876" cy="390401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BD0B132-28E9-0340-B9E4-85E6DA625BF2}"/>
                </a:ext>
              </a:extLst>
            </p:cNvPr>
            <p:cNvSpPr/>
            <p:nvPr/>
          </p:nvSpPr>
          <p:spPr>
            <a:xfrm>
              <a:off x="2333904" y="2139829"/>
              <a:ext cx="3883815" cy="390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Segoe Print" panose="02000800000000000000" pitchFamily="2" charset="0"/>
                </a:rPr>
                <a:t>High-Level Language Machine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DA2B66E-9D0B-F94F-88B5-23E38B092C6F}"/>
                </a:ext>
              </a:extLst>
            </p:cNvPr>
            <p:cNvSpPr txBox="1"/>
            <p:nvPr/>
          </p:nvSpPr>
          <p:spPr>
            <a:xfrm>
              <a:off x="6451409" y="2181141"/>
              <a:ext cx="20104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pay=</a:t>
              </a:r>
              <a:r>
                <a:rPr lang="en-US" dirty="0" err="1">
                  <a:latin typeface="Courier" pitchFamily="2" charset="0"/>
                </a:rPr>
                <a:t>salary+bonus</a:t>
              </a:r>
              <a:r>
                <a:rPr lang="en-US" dirty="0">
                  <a:latin typeface="Courier" pitchFamily="2" charset="0"/>
                </a:rPr>
                <a:t>;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625150-BB23-AF41-96BB-1D00A1B97A0C}"/>
                </a:ext>
              </a:extLst>
            </p:cNvPr>
            <p:cNvSpPr txBox="1"/>
            <p:nvPr/>
          </p:nvSpPr>
          <p:spPr>
            <a:xfrm>
              <a:off x="191020" y="2181141"/>
              <a:ext cx="20104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pay=</a:t>
              </a:r>
              <a:r>
                <a:rPr lang="en-US" dirty="0" err="1">
                  <a:latin typeface="Courier" pitchFamily="2" charset="0"/>
                </a:rPr>
                <a:t>salary+bonus</a:t>
              </a:r>
              <a:r>
                <a:rPr lang="en-US" dirty="0">
                  <a:latin typeface="Courier" pitchFamily="2" charset="0"/>
                </a:rPr>
                <a:t>;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8FC7EC1-B435-1D49-9837-F0E69735CC8A}"/>
              </a:ext>
            </a:extLst>
          </p:cNvPr>
          <p:cNvGrpSpPr/>
          <p:nvPr/>
        </p:nvGrpSpPr>
        <p:grpSpPr>
          <a:xfrm>
            <a:off x="655891" y="3892834"/>
            <a:ext cx="8235610" cy="523220"/>
            <a:chOff x="655891" y="3892834"/>
            <a:chExt cx="8235610" cy="5232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576684-0755-C84F-91C9-DDDBAF5EA997}"/>
                </a:ext>
              </a:extLst>
            </p:cNvPr>
            <p:cNvSpPr txBox="1"/>
            <p:nvPr/>
          </p:nvSpPr>
          <p:spPr>
            <a:xfrm>
              <a:off x="6451409" y="4000556"/>
              <a:ext cx="24400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01 10 00 1001 00 0000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4006830-B5E0-A842-B6D4-FA64B1D634FF}"/>
                </a:ext>
              </a:extLst>
            </p:cNvPr>
            <p:cNvSpPr/>
            <p:nvPr/>
          </p:nvSpPr>
          <p:spPr>
            <a:xfrm>
              <a:off x="2341468" y="3959244"/>
              <a:ext cx="3883815" cy="390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Microprogram Machine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FD017D3-F361-0B42-93A4-BB4B56269BF7}"/>
                </a:ext>
              </a:extLst>
            </p:cNvPr>
            <p:cNvSpPr txBox="1"/>
            <p:nvPr/>
          </p:nvSpPr>
          <p:spPr>
            <a:xfrm>
              <a:off x="655891" y="3892834"/>
              <a:ext cx="15456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R0 ← R1 + R2</a:t>
              </a:r>
            </a:p>
            <a:p>
              <a:r>
                <a:rPr lang="en-US" dirty="0">
                  <a:latin typeface="Courier" pitchFamily="2" charset="0"/>
                </a:rPr>
                <a:t>MM[17], COOC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9F69877-6F14-5D4C-8F7B-B5E3C56C484E}"/>
              </a:ext>
            </a:extLst>
          </p:cNvPr>
          <p:cNvSpPr txBox="1"/>
          <p:nvPr/>
        </p:nvSpPr>
        <p:spPr>
          <a:xfrm>
            <a:off x="6824908" y="1787160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Instruction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C036DA-975F-C44B-871B-41C611D23E76}"/>
              </a:ext>
            </a:extLst>
          </p:cNvPr>
          <p:cNvSpPr txBox="1"/>
          <p:nvPr/>
        </p:nvSpPr>
        <p:spPr>
          <a:xfrm>
            <a:off x="781393" y="1787159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Operation</a:t>
            </a:r>
          </a:p>
        </p:txBody>
      </p:sp>
    </p:spTree>
    <p:extLst>
      <p:ext uri="{BB962C8B-B14F-4D97-AF65-F5344CB8AC3E}">
        <p14:creationId xmlns:p14="http://schemas.microsoft.com/office/powerpoint/2010/main" val="387334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07A28E-EF05-334E-BAE1-035F7F12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697" y="94688"/>
            <a:ext cx="4944300" cy="645300"/>
          </a:xfrm>
        </p:spPr>
        <p:txBody>
          <a:bodyPr/>
          <a:lstStyle/>
          <a:p>
            <a:r>
              <a:rPr lang="en-US" sz="2800" dirty="0"/>
              <a:t>Language Levels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E58BC3-324B-C341-910E-345090030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2830" y="722871"/>
            <a:ext cx="7275268" cy="1092271"/>
          </a:xfrm>
        </p:spPr>
        <p:txBody>
          <a:bodyPr/>
          <a:lstStyle/>
          <a:p>
            <a:r>
              <a:rPr lang="en-US" sz="2000" dirty="0"/>
              <a:t>The semantics of </a:t>
            </a:r>
            <a:r>
              <a:rPr lang="en-US" sz="2000" b="1" i="1" dirty="0"/>
              <a:t>high-level languages (HLL)</a:t>
            </a:r>
            <a:r>
              <a:rPr lang="en-US" sz="2000" b="1" dirty="0"/>
              <a:t> </a:t>
            </a:r>
            <a:r>
              <a:rPr lang="en-US" sz="2000" dirty="0"/>
              <a:t>let us focus on the task, while those of </a:t>
            </a:r>
            <a:r>
              <a:rPr lang="en-US" sz="2000" b="1" i="1" dirty="0"/>
              <a:t>low-level languages (LLL)</a:t>
            </a:r>
            <a:r>
              <a:rPr lang="en-US" sz="2000" i="1" dirty="0"/>
              <a:t> </a:t>
            </a:r>
            <a:r>
              <a:rPr lang="en-US" sz="2000" dirty="0"/>
              <a:t>force us to</a:t>
            </a:r>
            <a:r>
              <a:rPr lang="en-US" sz="2000" i="1" dirty="0"/>
              <a:t> </a:t>
            </a:r>
            <a:r>
              <a:rPr lang="en-US" sz="2000" dirty="0"/>
              <a:t>focus on the machine.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5885DF-0256-1C42-A705-6BBFC21BF0BE}"/>
              </a:ext>
            </a:extLst>
          </p:cNvPr>
          <p:cNvGrpSpPr/>
          <p:nvPr/>
        </p:nvGrpSpPr>
        <p:grpSpPr>
          <a:xfrm>
            <a:off x="655891" y="3352395"/>
            <a:ext cx="8328585" cy="390401"/>
            <a:chOff x="655891" y="3352395"/>
            <a:chExt cx="8328585" cy="39040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1994CD-0BE8-DB44-9EF3-E06CF72FB743}"/>
                </a:ext>
              </a:extLst>
            </p:cNvPr>
            <p:cNvSpPr txBox="1"/>
            <p:nvPr/>
          </p:nvSpPr>
          <p:spPr>
            <a:xfrm>
              <a:off x="655891" y="3393707"/>
              <a:ext cx="1545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R0 ← R1 + R2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018C2F3-A7CD-DD46-80C3-53A4B7AB4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1409" y="3352395"/>
              <a:ext cx="2533067" cy="390401"/>
            </a:xfrm>
            <a:prstGeom prst="rect">
              <a:avLst/>
            </a:prstGeom>
          </p:spPr>
        </p:pic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71A1EBA-9536-1248-A94E-2C6DD2F298D6}"/>
                </a:ext>
              </a:extLst>
            </p:cNvPr>
            <p:cNvSpPr/>
            <p:nvPr/>
          </p:nvSpPr>
          <p:spPr>
            <a:xfrm>
              <a:off x="2333904" y="3352395"/>
              <a:ext cx="3883815" cy="390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Machine Language Machine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799B37C-C141-A44E-8042-CABD092DA754}"/>
              </a:ext>
            </a:extLst>
          </p:cNvPr>
          <p:cNvGrpSpPr/>
          <p:nvPr/>
        </p:nvGrpSpPr>
        <p:grpSpPr>
          <a:xfrm>
            <a:off x="655891" y="4506953"/>
            <a:ext cx="8325442" cy="523220"/>
            <a:chOff x="655891" y="4506953"/>
            <a:chExt cx="8325442" cy="52322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5EE0B94-5A5D-0249-878F-85B666833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1409" y="4693854"/>
              <a:ext cx="1045936" cy="149419"/>
            </a:xfrm>
            <a:prstGeom prst="rect">
              <a:avLst/>
            </a:prstGeom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5AED9931-901F-594E-952D-6C843B3FF858}"/>
                </a:ext>
              </a:extLst>
            </p:cNvPr>
            <p:cNvSpPr/>
            <p:nvPr/>
          </p:nvSpPr>
          <p:spPr>
            <a:xfrm>
              <a:off x="2333904" y="4573363"/>
              <a:ext cx="3883815" cy="390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Physical Machine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CF7BB96-8DDA-2149-97BA-FDEF8E961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15341" y="4533604"/>
              <a:ext cx="539535" cy="46991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36E9D8A-7A87-4648-823D-3232CE1E6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29521" y="4511614"/>
              <a:ext cx="751812" cy="51389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07A539-915C-4043-850D-BA7583865D0F}"/>
                </a:ext>
              </a:extLst>
            </p:cNvPr>
            <p:cNvSpPr txBox="1"/>
            <p:nvPr/>
          </p:nvSpPr>
          <p:spPr>
            <a:xfrm>
              <a:off x="655891" y="4506953"/>
              <a:ext cx="15456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R0 ← R1 + R2</a:t>
              </a:r>
            </a:p>
            <a:p>
              <a:r>
                <a:rPr lang="en-US" dirty="0">
                  <a:latin typeface="Courier" pitchFamily="2" charset="0"/>
                </a:rPr>
                <a:t>MM[17], COOC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2EE8660-5573-FB46-91A2-9DC7381031E7}"/>
              </a:ext>
            </a:extLst>
          </p:cNvPr>
          <p:cNvGrpSpPr/>
          <p:nvPr/>
        </p:nvGrpSpPr>
        <p:grpSpPr>
          <a:xfrm>
            <a:off x="191020" y="2139829"/>
            <a:ext cx="8270876" cy="390401"/>
            <a:chOff x="191020" y="2139829"/>
            <a:chExt cx="8270876" cy="390401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BD0B132-28E9-0340-B9E4-85E6DA625BF2}"/>
                </a:ext>
              </a:extLst>
            </p:cNvPr>
            <p:cNvSpPr/>
            <p:nvPr/>
          </p:nvSpPr>
          <p:spPr>
            <a:xfrm>
              <a:off x="2333904" y="2139829"/>
              <a:ext cx="3883815" cy="390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Segoe Print" panose="02000800000000000000" pitchFamily="2" charset="0"/>
                </a:rPr>
                <a:t>High-Level Language Machine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DA2B66E-9D0B-F94F-88B5-23E38B092C6F}"/>
                </a:ext>
              </a:extLst>
            </p:cNvPr>
            <p:cNvSpPr txBox="1"/>
            <p:nvPr/>
          </p:nvSpPr>
          <p:spPr>
            <a:xfrm>
              <a:off x="6451409" y="2181141"/>
              <a:ext cx="20104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pay=</a:t>
              </a:r>
              <a:r>
                <a:rPr lang="en-US" dirty="0" err="1">
                  <a:latin typeface="Courier" pitchFamily="2" charset="0"/>
                </a:rPr>
                <a:t>salary+bonus</a:t>
              </a:r>
              <a:r>
                <a:rPr lang="en-US" dirty="0">
                  <a:latin typeface="Courier" pitchFamily="2" charset="0"/>
                </a:rPr>
                <a:t>;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625150-BB23-AF41-96BB-1D00A1B97A0C}"/>
                </a:ext>
              </a:extLst>
            </p:cNvPr>
            <p:cNvSpPr txBox="1"/>
            <p:nvPr/>
          </p:nvSpPr>
          <p:spPr>
            <a:xfrm>
              <a:off x="191020" y="2181141"/>
              <a:ext cx="20104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pay=</a:t>
              </a:r>
              <a:r>
                <a:rPr lang="en-US" dirty="0" err="1">
                  <a:latin typeface="Courier" pitchFamily="2" charset="0"/>
                </a:rPr>
                <a:t>salary+bonus</a:t>
              </a:r>
              <a:r>
                <a:rPr lang="en-US" dirty="0">
                  <a:latin typeface="Courier" pitchFamily="2" charset="0"/>
                </a:rPr>
                <a:t>;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8FC7EC1-B435-1D49-9837-F0E69735CC8A}"/>
              </a:ext>
            </a:extLst>
          </p:cNvPr>
          <p:cNvGrpSpPr/>
          <p:nvPr/>
        </p:nvGrpSpPr>
        <p:grpSpPr>
          <a:xfrm>
            <a:off x="655891" y="3892834"/>
            <a:ext cx="8235610" cy="523220"/>
            <a:chOff x="655891" y="3892834"/>
            <a:chExt cx="8235610" cy="5232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576684-0755-C84F-91C9-DDDBAF5EA997}"/>
                </a:ext>
              </a:extLst>
            </p:cNvPr>
            <p:cNvSpPr txBox="1"/>
            <p:nvPr/>
          </p:nvSpPr>
          <p:spPr>
            <a:xfrm>
              <a:off x="6451409" y="4000556"/>
              <a:ext cx="24400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01 10 00 1001 00 0000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4006830-B5E0-A842-B6D4-FA64B1D634FF}"/>
                </a:ext>
              </a:extLst>
            </p:cNvPr>
            <p:cNvSpPr/>
            <p:nvPr/>
          </p:nvSpPr>
          <p:spPr>
            <a:xfrm>
              <a:off x="2341468" y="3959244"/>
              <a:ext cx="3883815" cy="390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Microprogram Machine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FD017D3-F361-0B42-93A4-BB4B56269BF7}"/>
                </a:ext>
              </a:extLst>
            </p:cNvPr>
            <p:cNvSpPr txBox="1"/>
            <p:nvPr/>
          </p:nvSpPr>
          <p:spPr>
            <a:xfrm>
              <a:off x="655891" y="3892834"/>
              <a:ext cx="15456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R0 ← R1 + R2</a:t>
              </a:r>
            </a:p>
            <a:p>
              <a:r>
                <a:rPr lang="en-US" dirty="0">
                  <a:latin typeface="Courier" pitchFamily="2" charset="0"/>
                </a:rPr>
                <a:t>MM[17], COOC</a:t>
              </a:r>
            </a:p>
          </p:txBody>
        </p: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1C7BAF7-B807-1147-A648-C29419F03DE8}"/>
              </a:ext>
            </a:extLst>
          </p:cNvPr>
          <p:cNvSpPr/>
          <p:nvPr/>
        </p:nvSpPr>
        <p:spPr>
          <a:xfrm>
            <a:off x="252499" y="3218025"/>
            <a:ext cx="8758714" cy="1925475"/>
          </a:xfrm>
          <a:prstGeom prst="roundRect">
            <a:avLst>
              <a:gd name="adj" fmla="val 8838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F2674A-C69A-1B46-A141-7D2AF97EDBC8}"/>
              </a:ext>
            </a:extLst>
          </p:cNvPr>
          <p:cNvSpPr txBox="1"/>
          <p:nvPr/>
        </p:nvSpPr>
        <p:spPr>
          <a:xfrm rot="20918564">
            <a:off x="673080" y="3649967"/>
            <a:ext cx="8344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Segoe Print" panose="02000800000000000000" pitchFamily="2" charset="0"/>
              </a:rPr>
              <a:t>Low Level Languages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C8EB1D-7AC1-6640-BF68-6506BAB97232}"/>
              </a:ext>
            </a:extLst>
          </p:cNvPr>
          <p:cNvSpPr txBox="1"/>
          <p:nvPr/>
        </p:nvSpPr>
        <p:spPr>
          <a:xfrm>
            <a:off x="6824908" y="1787160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Instruction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45C46B-FA1F-B641-B934-37C071E23392}"/>
              </a:ext>
            </a:extLst>
          </p:cNvPr>
          <p:cNvSpPr txBox="1"/>
          <p:nvPr/>
        </p:nvSpPr>
        <p:spPr>
          <a:xfrm>
            <a:off x="781393" y="1787159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Operation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0E42F-9806-2A4E-9379-497A7C4D7DB1}"/>
              </a:ext>
            </a:extLst>
          </p:cNvPr>
          <p:cNvSpPr txBox="1"/>
          <p:nvPr/>
        </p:nvSpPr>
        <p:spPr>
          <a:xfrm rot="21250814">
            <a:off x="5489792" y="4147347"/>
            <a:ext cx="2937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Segoe Print" panose="02000800000000000000" pitchFamily="2" charset="0"/>
              </a:rPr>
              <a:t>Executed directly by the hardware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1C5E3C-B3B6-B547-B2ED-3DBE9387CEC7}"/>
              </a:ext>
            </a:extLst>
          </p:cNvPr>
          <p:cNvSpPr txBox="1"/>
          <p:nvPr/>
        </p:nvSpPr>
        <p:spPr>
          <a:xfrm>
            <a:off x="2814605" y="2515941"/>
            <a:ext cx="2937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Segoe Print" panose="02000800000000000000" pitchFamily="2" charset="0"/>
              </a:rPr>
              <a:t>Gap!</a:t>
            </a:r>
          </a:p>
        </p:txBody>
      </p:sp>
    </p:spTree>
    <p:extLst>
      <p:ext uri="{BB962C8B-B14F-4D97-AF65-F5344CB8AC3E}">
        <p14:creationId xmlns:p14="http://schemas.microsoft.com/office/powerpoint/2010/main" val="280276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CB796-3902-AA48-ACBA-07C6B958DB0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94616A-B30F-E34D-8CB5-3108F31289B1}"/>
              </a:ext>
            </a:extLst>
          </p:cNvPr>
          <p:cNvGrpSpPr/>
          <p:nvPr/>
        </p:nvGrpSpPr>
        <p:grpSpPr>
          <a:xfrm>
            <a:off x="2153079" y="127904"/>
            <a:ext cx="4837841" cy="4887692"/>
            <a:chOff x="3655027" y="1404795"/>
            <a:chExt cx="4837841" cy="48876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928057-B998-F645-815A-4D940EC9BDEB}"/>
                </a:ext>
              </a:extLst>
            </p:cNvPr>
            <p:cNvSpPr txBox="1"/>
            <p:nvPr/>
          </p:nvSpPr>
          <p:spPr>
            <a:xfrm>
              <a:off x="3655027" y="2199059"/>
              <a:ext cx="4837841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3">
                      <a:lumMod val="75000"/>
                    </a:schemeClr>
                  </a:solidFill>
                  <a:latin typeface="Segoe Print" panose="02000800000000000000" pitchFamily="2" charset="0"/>
                </a:rPr>
                <a:t>Translators</a:t>
              </a:r>
              <a:r>
                <a:rPr lang="en-US" sz="2000" dirty="0">
                  <a:latin typeface="Segoe Print" panose="02000800000000000000" pitchFamily="2" charset="0"/>
                </a:rPr>
                <a:t> and </a:t>
              </a:r>
              <a:r>
                <a:rPr lang="en-US" sz="2000" b="1" dirty="0">
                  <a:solidFill>
                    <a:schemeClr val="accent3">
                      <a:lumMod val="75000"/>
                    </a:schemeClr>
                  </a:solidFill>
                  <a:latin typeface="Segoe Print" panose="02000800000000000000" pitchFamily="2" charset="0"/>
                </a:rPr>
                <a:t>interpreters</a:t>
              </a:r>
              <a:r>
                <a:rPr lang="en-US" sz="2000" dirty="0">
                  <a:latin typeface="Segoe Print" panose="02000800000000000000" pitchFamily="2" charset="0"/>
                </a:rPr>
                <a:t> both convert between human languages (e.g. Chinese, English, Spanish, Arabic, French, Persian, German, Russian…).</a:t>
              </a:r>
            </a:p>
            <a:p>
              <a:pPr algn="ctr"/>
              <a:endParaRPr lang="en-US" sz="2000" dirty="0">
                <a:latin typeface="Segoe Print" panose="02000800000000000000" pitchFamily="2" charset="0"/>
              </a:endParaRP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1. Describe what a translator does and what an interpreter does.</a:t>
              </a:r>
            </a:p>
            <a:p>
              <a:pPr algn="ctr"/>
              <a:endParaRPr lang="en-US" sz="2000" dirty="0">
                <a:latin typeface="Segoe Print" panose="02000800000000000000" pitchFamily="2" charset="0"/>
              </a:endParaRP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2. Distinguish between these two approaches by identifying their relative advantages and disadvantages?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77B0076-E2D5-0F42-A670-5E09D017E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9351" y="1404795"/>
              <a:ext cx="649191" cy="68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482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15C64A-AB4D-D447-9620-68E40F02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466" y="210604"/>
            <a:ext cx="4444166" cy="645300"/>
          </a:xfrm>
        </p:spPr>
        <p:txBody>
          <a:bodyPr/>
          <a:lstStyle/>
          <a:p>
            <a:r>
              <a:rPr lang="en-US" dirty="0"/>
              <a:t>A Program Translation </a:t>
            </a:r>
            <a:br>
              <a:rPr lang="en-US" dirty="0"/>
            </a:br>
            <a:r>
              <a:rPr lang="en-US" dirty="0"/>
              <a:t>Metaphor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443E9C-9CDF-164C-8480-02212058A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8408" y="843022"/>
            <a:ext cx="3393500" cy="1659900"/>
          </a:xfrm>
        </p:spPr>
        <p:txBody>
          <a:bodyPr/>
          <a:lstStyle/>
          <a:p>
            <a:r>
              <a:rPr lang="en-US" sz="2000" dirty="0"/>
              <a:t>A text can be </a:t>
            </a:r>
            <a:r>
              <a:rPr lang="en-US" sz="2000" i="1" dirty="0"/>
              <a:t>translated</a:t>
            </a:r>
            <a:r>
              <a:rPr lang="en-US" sz="2000" dirty="0"/>
              <a:t> from its </a:t>
            </a:r>
            <a:r>
              <a:rPr lang="en-US" sz="2000" b="1" i="1" dirty="0"/>
              <a:t>source language </a:t>
            </a:r>
            <a:r>
              <a:rPr lang="en-US" sz="2000" dirty="0"/>
              <a:t>into the </a:t>
            </a:r>
            <a:r>
              <a:rPr lang="en-US" sz="2000" b="1" i="1" dirty="0"/>
              <a:t>target language </a:t>
            </a:r>
            <a:r>
              <a:rPr lang="en-US" sz="2000" dirty="0"/>
              <a:t>needed by the reader.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A5B0F-1E64-DA40-B420-4E614FDA5D9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6E3041-43D9-7747-BDA6-631B84C3CF86}"/>
              </a:ext>
            </a:extLst>
          </p:cNvPr>
          <p:cNvGrpSpPr/>
          <p:nvPr/>
        </p:nvGrpSpPr>
        <p:grpSpPr>
          <a:xfrm>
            <a:off x="166789" y="4881890"/>
            <a:ext cx="2093976" cy="261610"/>
            <a:chOff x="0" y="4881890"/>
            <a:chExt cx="2093976" cy="2616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050AA5-4821-8C42-916B-9FCE9B498BDF}"/>
                </a:ext>
              </a:extLst>
            </p:cNvPr>
            <p:cNvSpPr txBox="1"/>
            <p:nvPr/>
          </p:nvSpPr>
          <p:spPr>
            <a:xfrm>
              <a:off x="0" y="4881890"/>
              <a:ext cx="19046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accent5"/>
                  </a:solidFill>
                </a:rPr>
                <a:t>Image from: </a:t>
              </a:r>
              <a:r>
                <a:rPr lang="en-US" sz="1050" dirty="0">
                  <a:solidFill>
                    <a:schemeClr val="accent5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openclipart.org</a:t>
              </a:r>
              <a:endParaRPr lang="en-US" sz="1050" dirty="0">
                <a:solidFill>
                  <a:schemeClr val="accent5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61F9AE2-5C83-3741-934E-7DC48D0C9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8372" y="4958061"/>
              <a:ext cx="315604" cy="16447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83C266-412B-884A-80C5-D0C74FBD3639}"/>
              </a:ext>
            </a:extLst>
          </p:cNvPr>
          <p:cNvGrpSpPr/>
          <p:nvPr/>
        </p:nvGrpSpPr>
        <p:grpSpPr>
          <a:xfrm>
            <a:off x="594063" y="2437149"/>
            <a:ext cx="1757646" cy="1657221"/>
            <a:chOff x="594063" y="2734607"/>
            <a:chExt cx="1757646" cy="16572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5E5854C-5649-0749-8EFA-FC7BED96E66E}"/>
                </a:ext>
              </a:extLst>
            </p:cNvPr>
            <p:cNvGrpSpPr/>
            <p:nvPr/>
          </p:nvGrpSpPr>
          <p:grpSpPr>
            <a:xfrm>
              <a:off x="594063" y="2734607"/>
              <a:ext cx="1757646" cy="1657221"/>
              <a:chOff x="896257" y="2868943"/>
              <a:chExt cx="1757646" cy="1657221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75A5FBF2-DC81-2740-B215-6DC5384DF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6257" y="2868943"/>
                <a:ext cx="1585168" cy="1657221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6CA824-41F0-5D44-8BFA-4A2C1105DC3E}"/>
                  </a:ext>
                </a:extLst>
              </p:cNvPr>
              <p:cNvSpPr txBox="1"/>
              <p:nvPr/>
            </p:nvSpPr>
            <p:spPr>
              <a:xfrm rot="736649">
                <a:off x="1368522" y="3036487"/>
                <a:ext cx="12853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🇺🇸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54BB8F-72A7-F84D-AE64-99DDAFF1635B}"/>
                  </a:ext>
                </a:extLst>
              </p:cNvPr>
              <p:cNvSpPr txBox="1"/>
              <p:nvPr/>
            </p:nvSpPr>
            <p:spPr>
              <a:xfrm rot="354828">
                <a:off x="1092280" y="3543888"/>
                <a:ext cx="11320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Instruction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Manual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CCEFF4-5DC5-C44B-A7C9-5AE82061EEE5}"/>
                </a:ext>
              </a:extLst>
            </p:cNvPr>
            <p:cNvSpPr txBox="1"/>
            <p:nvPr/>
          </p:nvSpPr>
          <p:spPr>
            <a:xfrm rot="267368">
              <a:off x="896335" y="4008168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Source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727963-BE3F-9541-93CC-CA3B342FBB50}"/>
              </a:ext>
            </a:extLst>
          </p:cNvPr>
          <p:cNvGrpSpPr/>
          <p:nvPr/>
        </p:nvGrpSpPr>
        <p:grpSpPr>
          <a:xfrm>
            <a:off x="5011908" y="1577884"/>
            <a:ext cx="2708744" cy="3109106"/>
            <a:chOff x="5011908" y="1743139"/>
            <a:chExt cx="2708744" cy="310910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04351B6-FBE6-9440-8F39-26811D629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6675" y="3195024"/>
              <a:ext cx="1585168" cy="165722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20BDB7C-3E9F-C94C-B29F-7F510E12F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1908" y="2445148"/>
              <a:ext cx="1585168" cy="1657221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3BC08A2-BD1D-0A4C-83C0-84A9B73055CA}"/>
                </a:ext>
              </a:extLst>
            </p:cNvPr>
            <p:cNvGrpSpPr/>
            <p:nvPr/>
          </p:nvGrpSpPr>
          <p:grpSpPr>
            <a:xfrm>
              <a:off x="5958196" y="2658514"/>
              <a:ext cx="1762456" cy="1657221"/>
              <a:chOff x="5712627" y="3038654"/>
              <a:chExt cx="1762456" cy="165722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618EFC5-E3B6-414E-888A-53A8C960B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627" y="3038654"/>
                <a:ext cx="1585168" cy="1657221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C034AE-185D-2548-BD01-835C1F084705}"/>
                  </a:ext>
                </a:extLst>
              </p:cNvPr>
              <p:cNvSpPr txBox="1"/>
              <p:nvPr/>
            </p:nvSpPr>
            <p:spPr>
              <a:xfrm rot="736649">
                <a:off x="6189702" y="3214366"/>
                <a:ext cx="12853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🇰🇪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034B06-0BD0-DF46-B1BF-1CE4D8BA60DB}"/>
                  </a:ext>
                </a:extLst>
              </p:cNvPr>
              <p:cNvSpPr txBox="1"/>
              <p:nvPr/>
            </p:nvSpPr>
            <p:spPr>
              <a:xfrm rot="239449">
                <a:off x="5919155" y="3769355"/>
                <a:ext cx="11400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chemeClr val="bg1"/>
                    </a:solidFill>
                  </a:rPr>
                  <a:t>Mwongozo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dirty="0" err="1">
                    <a:solidFill>
                      <a:schemeClr val="bg1"/>
                    </a:solidFill>
                  </a:rPr>
                  <a:t>wa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Maagizo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8E626DE-4B2E-8D42-8CF8-8F82746BBE97}"/>
                </a:ext>
              </a:extLst>
            </p:cNvPr>
            <p:cNvGrpSpPr/>
            <p:nvPr/>
          </p:nvGrpSpPr>
          <p:grpSpPr>
            <a:xfrm>
              <a:off x="5011908" y="1743139"/>
              <a:ext cx="1750681" cy="1657221"/>
              <a:chOff x="4482880" y="1780116"/>
              <a:chExt cx="1750681" cy="165722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EA4FC81-C33D-8B4E-A1BB-EB2F676CF2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2880" y="1780116"/>
                <a:ext cx="1585168" cy="1657221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A3362D-0C6E-F644-8867-D0F0F39AEE34}"/>
                  </a:ext>
                </a:extLst>
              </p:cNvPr>
              <p:cNvSpPr txBox="1"/>
              <p:nvPr/>
            </p:nvSpPr>
            <p:spPr>
              <a:xfrm rot="736649">
                <a:off x="4948180" y="1955828"/>
                <a:ext cx="12853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🇧🇷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DDB6A0-FDED-E643-A8CC-C82C9D8E7507}"/>
                  </a:ext>
                </a:extLst>
              </p:cNvPr>
              <p:cNvSpPr txBox="1"/>
              <p:nvPr/>
            </p:nvSpPr>
            <p:spPr>
              <a:xfrm rot="316749">
                <a:off x="4677037" y="2469379"/>
                <a:ext cx="11993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PT" sz="1600" dirty="0">
                    <a:solidFill>
                      <a:schemeClr val="bg1"/>
                    </a:solidFill>
                  </a:rPr>
                  <a:t>Manual de </a:t>
                </a:r>
              </a:p>
              <a:p>
                <a:pPr algn="ctr"/>
                <a:r>
                  <a:rPr lang="pt-PT" sz="1600" dirty="0">
                    <a:solidFill>
                      <a:schemeClr val="bg1"/>
                    </a:solidFill>
                  </a:rPr>
                  <a:t>instruções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93969E5-D3FD-2042-A058-E535A67C0E68}"/>
                </a:ext>
              </a:extLst>
            </p:cNvPr>
            <p:cNvSpPr txBox="1"/>
            <p:nvPr/>
          </p:nvSpPr>
          <p:spPr>
            <a:xfrm rot="268846">
              <a:off x="5177194" y="3016455"/>
              <a:ext cx="9371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Translation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127E36-C738-0940-B9A9-68B2E846A2E6}"/>
                </a:ext>
              </a:extLst>
            </p:cNvPr>
            <p:cNvSpPr txBox="1"/>
            <p:nvPr/>
          </p:nvSpPr>
          <p:spPr>
            <a:xfrm rot="268846">
              <a:off x="5120619" y="3710450"/>
              <a:ext cx="9371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Translation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9FA1B8F-7621-E547-ADB6-CBACE685C813}"/>
                </a:ext>
              </a:extLst>
            </p:cNvPr>
            <p:cNvSpPr txBox="1"/>
            <p:nvPr/>
          </p:nvSpPr>
          <p:spPr>
            <a:xfrm rot="268846">
              <a:off x="6159507" y="3924879"/>
              <a:ext cx="9371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Translation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145F43A-F790-0B40-B693-0AAE0FEF9085}"/>
                </a:ext>
              </a:extLst>
            </p:cNvPr>
            <p:cNvSpPr txBox="1"/>
            <p:nvPr/>
          </p:nvSpPr>
          <p:spPr>
            <a:xfrm rot="268846">
              <a:off x="5489606" y="4451140"/>
              <a:ext cx="9371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Translation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9910507-77DD-9747-9FF4-0C7B41CE85E0}"/>
              </a:ext>
            </a:extLst>
          </p:cNvPr>
          <p:cNvGrpSpPr/>
          <p:nvPr/>
        </p:nvGrpSpPr>
        <p:grpSpPr>
          <a:xfrm>
            <a:off x="2144868" y="2486342"/>
            <a:ext cx="2493681" cy="1657221"/>
            <a:chOff x="2144868" y="2761766"/>
            <a:chExt cx="2493681" cy="165722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0742A69-532C-0E49-B5EC-497127394DD8}"/>
                </a:ext>
              </a:extLst>
            </p:cNvPr>
            <p:cNvGrpSpPr/>
            <p:nvPr/>
          </p:nvGrpSpPr>
          <p:grpSpPr>
            <a:xfrm>
              <a:off x="2882331" y="2761766"/>
              <a:ext cx="1756218" cy="1657221"/>
              <a:chOff x="2882331" y="2761766"/>
              <a:chExt cx="1756218" cy="165722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644B77E-CEAE-C14D-B5D3-2867B118F729}"/>
                  </a:ext>
                </a:extLst>
              </p:cNvPr>
              <p:cNvGrpSpPr/>
              <p:nvPr/>
            </p:nvGrpSpPr>
            <p:grpSpPr>
              <a:xfrm>
                <a:off x="2882331" y="2761766"/>
                <a:ext cx="1756218" cy="1657221"/>
                <a:chOff x="3644899" y="3421207"/>
                <a:chExt cx="1756218" cy="1657221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1F36FA4C-393D-9C45-9B71-107CA14CC1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44899" y="3421207"/>
                  <a:ext cx="1585168" cy="1657221"/>
                </a:xfrm>
                <a:prstGeom prst="rect">
                  <a:avLst/>
                </a:prstGeom>
              </p:spPr>
            </p:pic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EA3D603-F98F-0C49-AD12-41662ACC2B4D}"/>
                    </a:ext>
                  </a:extLst>
                </p:cNvPr>
                <p:cNvSpPr txBox="1"/>
                <p:nvPr/>
              </p:nvSpPr>
              <p:spPr>
                <a:xfrm rot="736649">
                  <a:off x="4115736" y="3598164"/>
                  <a:ext cx="1285381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dirty="0"/>
                    <a:t>🇨🇳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88D5491-FFE0-4343-8B2C-DB3CD6921756}"/>
                    </a:ext>
                  </a:extLst>
                </p:cNvPr>
                <p:cNvSpPr txBox="1"/>
                <p:nvPr/>
              </p:nvSpPr>
              <p:spPr>
                <a:xfrm rot="299892">
                  <a:off x="3896309" y="4255492"/>
                  <a:ext cx="10823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dirty="0" err="1">
                      <a:solidFill>
                        <a:schemeClr val="bg1"/>
                      </a:solidFill>
                    </a:rPr>
                    <a:t>使用说明书</a:t>
                  </a:r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FD00D19-F818-E94E-B28B-927349CA9AC4}"/>
                  </a:ext>
                </a:extLst>
              </p:cNvPr>
              <p:cNvSpPr txBox="1"/>
              <p:nvPr/>
            </p:nvSpPr>
            <p:spPr>
              <a:xfrm rot="268846">
                <a:off x="3061223" y="4036859"/>
                <a:ext cx="93718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Translation</a:t>
                </a:r>
              </a:p>
            </p:txBody>
          </p:sp>
        </p:grpSp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70B5FF95-3E8A-374F-8B86-4D97F44D3F9A}"/>
                </a:ext>
              </a:extLst>
            </p:cNvPr>
            <p:cNvSpPr/>
            <p:nvPr/>
          </p:nvSpPr>
          <p:spPr>
            <a:xfrm>
              <a:off x="2144868" y="3408980"/>
              <a:ext cx="810853" cy="3392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FD50EC6-869C-094C-BAA1-46CA16BCFE89}"/>
              </a:ext>
            </a:extLst>
          </p:cNvPr>
          <p:cNvSpPr txBox="1"/>
          <p:nvPr/>
        </p:nvSpPr>
        <p:spPr>
          <a:xfrm>
            <a:off x="597619" y="4199982"/>
            <a:ext cx="1438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Source Code</a:t>
            </a:r>
          </a:p>
          <a:p>
            <a:pPr algn="ctr"/>
            <a:r>
              <a:rPr lang="en-US" dirty="0"/>
              <a:t>Program in HLL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581868-315E-9B4E-A990-3C03BCAACBFC}"/>
              </a:ext>
            </a:extLst>
          </p:cNvPr>
          <p:cNvSpPr txBox="1"/>
          <p:nvPr/>
        </p:nvSpPr>
        <p:spPr>
          <a:xfrm>
            <a:off x="2917808" y="4192017"/>
            <a:ext cx="11288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Executable</a:t>
            </a:r>
          </a:p>
          <a:p>
            <a:pPr algn="ctr"/>
            <a:r>
              <a:rPr lang="en-US" dirty="0"/>
              <a:t>Program</a:t>
            </a:r>
          </a:p>
          <a:p>
            <a:pPr algn="ctr"/>
            <a:r>
              <a:rPr lang="en-US" dirty="0"/>
              <a:t>in target ML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082B815-601D-0048-B544-474CC3441460}"/>
              </a:ext>
            </a:extLst>
          </p:cNvPr>
          <p:cNvSpPr txBox="1"/>
          <p:nvPr/>
        </p:nvSpPr>
        <p:spPr>
          <a:xfrm>
            <a:off x="5141839" y="4625169"/>
            <a:ext cx="2237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Executable ML Programs </a:t>
            </a:r>
          </a:p>
          <a:p>
            <a:pPr algn="ctr"/>
            <a:r>
              <a:rPr lang="en-US" dirty="0"/>
              <a:t>for different target MLs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D60285-F838-8A42-817F-6A8ED718880F}"/>
              </a:ext>
            </a:extLst>
          </p:cNvPr>
          <p:cNvSpPr txBox="1"/>
          <p:nvPr/>
        </p:nvSpPr>
        <p:spPr>
          <a:xfrm rot="21326051">
            <a:off x="6307039" y="246247"/>
            <a:ext cx="2961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Segoe Print" panose="02000800000000000000" pitchFamily="2" charset="0"/>
              </a:rPr>
              <a:t>The human readable HLL program is called the </a:t>
            </a:r>
            <a:r>
              <a:rPr lang="en-US" sz="1800" b="1" dirty="0">
                <a:latin typeface="Segoe Print" panose="02000800000000000000" pitchFamily="2" charset="0"/>
              </a:rPr>
              <a:t>source code program</a:t>
            </a:r>
            <a:r>
              <a:rPr lang="en-US" sz="1800" dirty="0">
                <a:latin typeface="Segoe Print" panose="02000800000000000000" pitchFamily="2" charset="0"/>
              </a:rPr>
              <a:t>. </a:t>
            </a:r>
          </a:p>
          <a:p>
            <a:pPr algn="ctr"/>
            <a:endParaRPr lang="en-US" sz="1800" dirty="0">
              <a:latin typeface="Segoe Print" panose="02000800000000000000" pitchFamily="2" charset="0"/>
            </a:endParaRPr>
          </a:p>
          <a:p>
            <a:pPr algn="ctr"/>
            <a:r>
              <a:rPr lang="en-US" sz="1800" dirty="0">
                <a:latin typeface="Segoe Print" panose="02000800000000000000" pitchFamily="2" charset="0"/>
              </a:rPr>
              <a:t>The ML program is called the </a:t>
            </a:r>
            <a:r>
              <a:rPr lang="en-US" sz="1800" b="1" dirty="0">
                <a:latin typeface="Segoe Print" panose="02000800000000000000" pitchFamily="2" charset="0"/>
              </a:rPr>
              <a:t>executable program.</a:t>
            </a:r>
            <a:endParaRPr lang="en-US" sz="1800" dirty="0"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5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15C64A-AB4D-D447-9620-68E40F02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184" y="110272"/>
            <a:ext cx="4944300" cy="645300"/>
          </a:xfrm>
        </p:spPr>
        <p:txBody>
          <a:bodyPr/>
          <a:lstStyle/>
          <a:p>
            <a:r>
              <a:rPr lang="en-US" dirty="0"/>
              <a:t>Program Translation in Practice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443E9C-9CDF-164C-8480-02212058A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9768" y="821873"/>
            <a:ext cx="4718370" cy="25449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source code</a:t>
            </a:r>
            <a:r>
              <a:rPr lang="en-US" sz="2000" dirty="0"/>
              <a:t> program in a HLL is  </a:t>
            </a:r>
            <a:r>
              <a:rPr lang="en-US" sz="2000" i="1" dirty="0"/>
              <a:t>translated</a:t>
            </a:r>
            <a:r>
              <a:rPr lang="en-US" sz="2000" dirty="0"/>
              <a:t> into an </a:t>
            </a:r>
            <a:r>
              <a:rPr lang="en-US" sz="2000" b="1" i="1" dirty="0"/>
              <a:t>executable program</a:t>
            </a:r>
            <a:r>
              <a:rPr lang="en-US" sz="2000" dirty="0"/>
              <a:t> in the ML of the </a:t>
            </a:r>
            <a:r>
              <a:rPr lang="en-US" sz="2000" b="1" i="1" dirty="0"/>
              <a:t>target machine</a:t>
            </a:r>
            <a:r>
              <a:rPr lang="en-US" sz="2000" dirty="0"/>
              <a:t>.</a:t>
            </a:r>
          </a:p>
          <a:p>
            <a:pPr lvl="1"/>
            <a:r>
              <a:rPr lang="en-US" sz="1800" dirty="0"/>
              <a:t>Compiling / Assembling</a:t>
            </a:r>
          </a:p>
          <a:p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A5B0F-1E64-DA40-B420-4E614FDA5D9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1FFAB9-27E5-0941-AA5F-80610929A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889" y="3552929"/>
            <a:ext cx="1482409" cy="148240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BADC50-F667-5D40-8EFD-EE0871D19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06" y="3552929"/>
            <a:ext cx="1905000" cy="1397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7D5CD33-1128-184D-89A5-31B8A917DAA2}"/>
              </a:ext>
            </a:extLst>
          </p:cNvPr>
          <p:cNvSpPr txBox="1"/>
          <p:nvPr/>
        </p:nvSpPr>
        <p:spPr>
          <a:xfrm>
            <a:off x="139646" y="3066420"/>
            <a:ext cx="210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High-Level Language</a:t>
            </a:r>
          </a:p>
          <a:p>
            <a:pPr algn="ctr"/>
            <a:r>
              <a:rPr lang="en-US" b="1" dirty="0"/>
              <a:t>Source Code </a:t>
            </a:r>
            <a:r>
              <a:rPr lang="en-US" dirty="0"/>
              <a:t>Program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4730E9-7B59-5F48-9B15-4303743F07FC}"/>
              </a:ext>
            </a:extLst>
          </p:cNvPr>
          <p:cNvSpPr txBox="1"/>
          <p:nvPr/>
        </p:nvSpPr>
        <p:spPr>
          <a:xfrm>
            <a:off x="7041733" y="3066420"/>
            <a:ext cx="210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Machine Language </a:t>
            </a:r>
            <a:r>
              <a:rPr lang="en-US" b="1" dirty="0"/>
              <a:t>Executable Program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A77CD8-519E-FD48-BA19-A17E7A5608D6}"/>
              </a:ext>
            </a:extLst>
          </p:cNvPr>
          <p:cNvSpPr txBox="1"/>
          <p:nvPr/>
        </p:nvSpPr>
        <p:spPr>
          <a:xfrm>
            <a:off x="298399" y="4928056"/>
            <a:ext cx="63353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Images from: </a:t>
            </a:r>
            <a:r>
              <a:rPr lang="en-US" sz="800" dirty="0" err="1"/>
              <a:t>computerhope.com</a:t>
            </a:r>
            <a:r>
              <a:rPr lang="en-US" sz="800" dirty="0"/>
              <a:t> and https://www.hackster.io/LiLShReDdeR/introduction-to-assembly-language-with-freescale-451d29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2CF098-36AE-564F-A7DF-75B37B209524}"/>
              </a:ext>
            </a:extLst>
          </p:cNvPr>
          <p:cNvGrpSpPr/>
          <p:nvPr/>
        </p:nvGrpSpPr>
        <p:grpSpPr>
          <a:xfrm>
            <a:off x="2108558" y="3864925"/>
            <a:ext cx="1483882" cy="615820"/>
            <a:chOff x="2108558" y="3496940"/>
            <a:chExt cx="1483882" cy="615820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7CE3B5DF-6A89-9A43-AE16-20518F223D8A}"/>
                </a:ext>
              </a:extLst>
            </p:cNvPr>
            <p:cNvSpPr/>
            <p:nvPr/>
          </p:nvSpPr>
          <p:spPr>
            <a:xfrm>
              <a:off x="2444775" y="3496940"/>
              <a:ext cx="1147665" cy="6158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Compiler</a:t>
              </a:r>
            </a:p>
          </p:txBody>
        </p:sp>
        <p:sp>
          <p:nvSpPr>
            <p:cNvPr id="32" name="Right Arrow 31">
              <a:extLst>
                <a:ext uri="{FF2B5EF4-FFF2-40B4-BE49-F238E27FC236}">
                  <a16:creationId xmlns:a16="http://schemas.microsoft.com/office/drawing/2014/main" id="{04D05129-4F15-DA4A-8377-4367E41C9F33}"/>
                </a:ext>
              </a:extLst>
            </p:cNvPr>
            <p:cNvSpPr/>
            <p:nvPr/>
          </p:nvSpPr>
          <p:spPr>
            <a:xfrm>
              <a:off x="2108558" y="3612705"/>
              <a:ext cx="336217" cy="3799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EFBA773-4547-ED47-950D-F2F0CF65B5E1}"/>
              </a:ext>
            </a:extLst>
          </p:cNvPr>
          <p:cNvGrpSpPr/>
          <p:nvPr/>
        </p:nvGrpSpPr>
        <p:grpSpPr>
          <a:xfrm>
            <a:off x="3554801" y="2857097"/>
            <a:ext cx="2409635" cy="1934973"/>
            <a:chOff x="3554801" y="2489112"/>
            <a:chExt cx="2409635" cy="1934973"/>
          </a:xfrm>
        </p:grpSpPr>
        <p:pic>
          <p:nvPicPr>
            <p:cNvPr id="1028" name="Picture 4" descr="Introduction to Assembly Language with Freescale ">
              <a:extLst>
                <a:ext uri="{FF2B5EF4-FFF2-40B4-BE49-F238E27FC236}">
                  <a16:creationId xmlns:a16="http://schemas.microsoft.com/office/drawing/2014/main" id="{E8A2C2A6-F2BC-D84C-A109-89CFEA890A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965" y="3184944"/>
              <a:ext cx="1654165" cy="1239141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CD89F12-FE08-5346-BFFA-9F3381E865B2}"/>
                </a:ext>
              </a:extLst>
            </p:cNvPr>
            <p:cNvSpPr txBox="1"/>
            <p:nvPr/>
          </p:nvSpPr>
          <p:spPr>
            <a:xfrm>
              <a:off x="3554801" y="2489112"/>
              <a:ext cx="240963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Assembly (ASM) Language </a:t>
              </a:r>
            </a:p>
            <a:p>
              <a:pPr algn="ctr"/>
              <a:r>
                <a:rPr lang="en-US" dirty="0"/>
                <a:t>(or </a:t>
              </a:r>
              <a:r>
                <a:rPr lang="en-US" b="1" dirty="0"/>
                <a:t>intermediate language</a:t>
              </a:r>
              <a:r>
                <a:rPr lang="en-US" dirty="0"/>
                <a:t>)</a:t>
              </a:r>
            </a:p>
            <a:p>
              <a:pPr algn="ctr"/>
              <a:r>
                <a:rPr lang="en-US" dirty="0"/>
                <a:t>Source Code Program</a:t>
              </a:r>
            </a:p>
          </p:txBody>
        </p:sp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E13C5932-A462-924B-BC0D-4ECF487D4B6E}"/>
                </a:ext>
              </a:extLst>
            </p:cNvPr>
            <p:cNvSpPr/>
            <p:nvPr/>
          </p:nvSpPr>
          <p:spPr>
            <a:xfrm>
              <a:off x="3598948" y="3610665"/>
              <a:ext cx="336217" cy="3799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6988E82-5853-4A41-FB1A-3C16AB7314F0}"/>
              </a:ext>
            </a:extLst>
          </p:cNvPr>
          <p:cNvGrpSpPr/>
          <p:nvPr/>
        </p:nvGrpSpPr>
        <p:grpSpPr>
          <a:xfrm>
            <a:off x="5530930" y="3864925"/>
            <a:ext cx="1860554" cy="615820"/>
            <a:chOff x="5530930" y="3496940"/>
            <a:chExt cx="1860554" cy="6158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F16F767-DD20-C849-9D13-6461C347B1DE}"/>
                </a:ext>
              </a:extLst>
            </p:cNvPr>
            <p:cNvGrpSpPr/>
            <p:nvPr/>
          </p:nvGrpSpPr>
          <p:grpSpPr>
            <a:xfrm>
              <a:off x="5530930" y="3496940"/>
              <a:ext cx="1516678" cy="615820"/>
              <a:chOff x="5530930" y="3496940"/>
              <a:chExt cx="1516678" cy="615820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D7A21FEE-1969-914C-A937-DFEEF465DB91}"/>
                  </a:ext>
                </a:extLst>
              </p:cNvPr>
              <p:cNvSpPr/>
              <p:nvPr/>
            </p:nvSpPr>
            <p:spPr>
              <a:xfrm>
                <a:off x="5899943" y="3496940"/>
                <a:ext cx="1147665" cy="61582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Assembler</a:t>
                </a:r>
              </a:p>
            </p:txBody>
          </p:sp>
          <p:sp>
            <p:nvSpPr>
              <p:cNvPr id="36" name="Right Arrow 35">
                <a:extLst>
                  <a:ext uri="{FF2B5EF4-FFF2-40B4-BE49-F238E27FC236}">
                    <a16:creationId xmlns:a16="http://schemas.microsoft.com/office/drawing/2014/main" id="{C3E289F7-26A1-E74D-A025-7F500D821F0A}"/>
                  </a:ext>
                </a:extLst>
              </p:cNvPr>
              <p:cNvSpPr/>
              <p:nvPr/>
            </p:nvSpPr>
            <p:spPr>
              <a:xfrm>
                <a:off x="5530930" y="3610664"/>
                <a:ext cx="336217" cy="37996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ight Arrow 36">
              <a:extLst>
                <a:ext uri="{FF2B5EF4-FFF2-40B4-BE49-F238E27FC236}">
                  <a16:creationId xmlns:a16="http://schemas.microsoft.com/office/drawing/2014/main" id="{116141F5-223B-BB43-A2E3-253BF88EA88C}"/>
                </a:ext>
              </a:extLst>
            </p:cNvPr>
            <p:cNvSpPr/>
            <p:nvPr/>
          </p:nvSpPr>
          <p:spPr>
            <a:xfrm>
              <a:off x="7055267" y="3610664"/>
              <a:ext cx="336217" cy="3799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8051C0B-DD9A-2B48-62AF-6F512B22D4DE}"/>
              </a:ext>
            </a:extLst>
          </p:cNvPr>
          <p:cNvSpPr txBox="1"/>
          <p:nvPr/>
        </p:nvSpPr>
        <p:spPr>
          <a:xfrm rot="542669">
            <a:off x="6019077" y="1011150"/>
            <a:ext cx="3017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Segoe Print" panose="02000800000000000000" pitchFamily="2" charset="0"/>
              </a:rPr>
              <a:t>Compilers</a:t>
            </a:r>
            <a:r>
              <a:rPr lang="en-US" sz="1800" dirty="0">
                <a:latin typeface="Segoe Print" panose="02000800000000000000" pitchFamily="2" charset="0"/>
              </a:rPr>
              <a:t> and </a:t>
            </a:r>
            <a:r>
              <a:rPr lang="en-US" sz="1800" b="1" dirty="0">
                <a:latin typeface="Segoe Print" panose="02000800000000000000" pitchFamily="2" charset="0"/>
              </a:rPr>
              <a:t>Assemblers</a:t>
            </a:r>
            <a:r>
              <a:rPr lang="en-US" sz="1800" dirty="0">
                <a:latin typeface="Segoe Print" panose="02000800000000000000" pitchFamily="2" charset="0"/>
              </a:rPr>
              <a:t> are executable programs that translate HLL source code into into LLL code.</a:t>
            </a:r>
          </a:p>
        </p:txBody>
      </p:sp>
    </p:spTree>
    <p:extLst>
      <p:ext uri="{BB962C8B-B14F-4D97-AF65-F5344CB8AC3E}">
        <p14:creationId xmlns:p14="http://schemas.microsoft.com/office/powerpoint/2010/main" val="19962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28601-8F37-9045-BD78-5F45F492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832" y="167074"/>
            <a:ext cx="5988792" cy="645300"/>
          </a:xfrm>
        </p:spPr>
        <p:txBody>
          <a:bodyPr/>
          <a:lstStyle/>
          <a:p>
            <a:r>
              <a:rPr lang="en-US" dirty="0"/>
              <a:t>A Program Interpretation Metaphor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347DE-CF54-EA42-A901-0EDFD73BB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7737" y="911850"/>
            <a:ext cx="6679921" cy="1659900"/>
          </a:xfrm>
        </p:spPr>
        <p:txBody>
          <a:bodyPr/>
          <a:lstStyle/>
          <a:p>
            <a:r>
              <a:rPr lang="en-US" sz="2000" dirty="0"/>
              <a:t>An </a:t>
            </a:r>
            <a:r>
              <a:rPr lang="en-US" sz="2000" b="1" i="1" dirty="0"/>
              <a:t>interpreter</a:t>
            </a:r>
            <a:r>
              <a:rPr lang="en-US" sz="2000" dirty="0"/>
              <a:t> reads a source text </a:t>
            </a:r>
            <a:r>
              <a:rPr lang="en-US" sz="2000" i="1" dirty="0"/>
              <a:t>line-by-line</a:t>
            </a:r>
            <a:r>
              <a:rPr lang="en-US" sz="2000" dirty="0"/>
              <a:t>, and relays it </a:t>
            </a:r>
            <a:r>
              <a:rPr lang="en-US" sz="2000" i="1" dirty="0"/>
              <a:t>line-by-line</a:t>
            </a:r>
            <a:r>
              <a:rPr lang="en-US" sz="2000" dirty="0"/>
              <a:t> in the language of the </a:t>
            </a:r>
            <a:r>
              <a:rPr lang="en-US" sz="2000" i="1" dirty="0"/>
              <a:t>target audience.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0FB9C-7265-D047-9958-80BBA33BCB3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5ADE97-6544-9B41-88E7-7C2251DF605B}"/>
              </a:ext>
            </a:extLst>
          </p:cNvPr>
          <p:cNvGrpSpPr/>
          <p:nvPr/>
        </p:nvGrpSpPr>
        <p:grpSpPr>
          <a:xfrm>
            <a:off x="166789" y="4881890"/>
            <a:ext cx="2093976" cy="261610"/>
            <a:chOff x="0" y="4881890"/>
            <a:chExt cx="2093976" cy="2616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A4C476-8FB8-1D42-8BD1-C1ADF5451447}"/>
                </a:ext>
              </a:extLst>
            </p:cNvPr>
            <p:cNvSpPr txBox="1"/>
            <p:nvPr/>
          </p:nvSpPr>
          <p:spPr>
            <a:xfrm>
              <a:off x="0" y="4881890"/>
              <a:ext cx="19046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accent5"/>
                  </a:solidFill>
                </a:rPr>
                <a:t>Image from: </a:t>
              </a:r>
              <a:r>
                <a:rPr lang="en-US" sz="1050" dirty="0">
                  <a:solidFill>
                    <a:schemeClr val="accent5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openclipart.org</a:t>
              </a:r>
              <a:endParaRPr lang="en-US" sz="1050" dirty="0">
                <a:solidFill>
                  <a:schemeClr val="accent5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2A20F57-045D-2F43-B3E3-00912E1E8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8372" y="4958061"/>
              <a:ext cx="315604" cy="16447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EBB88DC-5160-6346-8DA3-C662759F53C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19431341" flipH="1">
            <a:off x="994927" y="2786418"/>
            <a:ext cx="2293471" cy="17774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D32EF4-EC56-5D43-B0A2-279E9C23FD49}"/>
              </a:ext>
            </a:extLst>
          </p:cNvPr>
          <p:cNvSpPr txBox="1"/>
          <p:nvPr/>
        </p:nvSpPr>
        <p:spPr>
          <a:xfrm rot="8355756">
            <a:off x="2426897" y="3378204"/>
            <a:ext cx="65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Hatua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Mbili</a:t>
            </a:r>
            <a:r>
              <a:rPr lang="en-US" sz="1200" dirty="0">
                <a:solidFill>
                  <a:schemeClr val="tx1"/>
                </a:solidFill>
              </a:rPr>
              <a:t>…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A6EE43-6722-2B4B-867C-C936D3902214}"/>
              </a:ext>
            </a:extLst>
          </p:cNvPr>
          <p:cNvSpPr txBox="1"/>
          <p:nvPr/>
        </p:nvSpPr>
        <p:spPr>
          <a:xfrm rot="8355756">
            <a:off x="1525878" y="3842121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Hatua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ya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            kwanza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820E2A-D325-4240-BE43-C8916BDF2D98}"/>
              </a:ext>
            </a:extLst>
          </p:cNvPr>
          <p:cNvGrpSpPr/>
          <p:nvPr/>
        </p:nvGrpSpPr>
        <p:grpSpPr>
          <a:xfrm>
            <a:off x="1595801" y="2079315"/>
            <a:ext cx="5364427" cy="2281454"/>
            <a:chOff x="2236800" y="1407023"/>
            <a:chExt cx="5364427" cy="2281454"/>
          </a:xfrm>
        </p:grpSpPr>
        <p:sp>
          <p:nvSpPr>
            <p:cNvPr id="19" name="Oval Callout 18">
              <a:extLst>
                <a:ext uri="{FF2B5EF4-FFF2-40B4-BE49-F238E27FC236}">
                  <a16:creationId xmlns:a16="http://schemas.microsoft.com/office/drawing/2014/main" id="{2A20AEE5-B6C7-1A42-9B35-48C70F0052C8}"/>
                </a:ext>
              </a:extLst>
            </p:cNvPr>
            <p:cNvSpPr/>
            <p:nvPr/>
          </p:nvSpPr>
          <p:spPr>
            <a:xfrm>
              <a:off x="4232876" y="1407023"/>
              <a:ext cx="3368351" cy="813325"/>
            </a:xfrm>
            <a:prstGeom prst="wedgeEllipseCallout">
              <a:avLst>
                <a:gd name="adj1" fmla="val -72910"/>
                <a:gd name="adj2" fmla="val 58603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Step two…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C3C0CFB2-9166-5A49-8297-E5E424BFB4B3}"/>
                </a:ext>
              </a:extLst>
            </p:cNvPr>
            <p:cNvSpPr/>
            <p:nvPr/>
          </p:nvSpPr>
          <p:spPr>
            <a:xfrm rot="8328656">
              <a:off x="2236800" y="3238839"/>
              <a:ext cx="935934" cy="449638"/>
            </a:xfrm>
            <a:prstGeom prst="roundRect">
              <a:avLst>
                <a:gd name="adj" fmla="val 14275"/>
              </a:avLst>
            </a:prstGeom>
            <a:solidFill>
              <a:srgbClr val="FFFF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34F467-4A09-1545-91D5-55293095F8B9}"/>
              </a:ext>
            </a:extLst>
          </p:cNvPr>
          <p:cNvGrpSpPr/>
          <p:nvPr/>
        </p:nvGrpSpPr>
        <p:grpSpPr>
          <a:xfrm>
            <a:off x="2437624" y="2166680"/>
            <a:ext cx="4482628" cy="1701940"/>
            <a:chOff x="2337160" y="1999162"/>
            <a:chExt cx="4482628" cy="1701940"/>
          </a:xfrm>
        </p:grpSpPr>
        <p:sp>
          <p:nvSpPr>
            <p:cNvPr id="25" name="Oval Callout 24">
              <a:extLst>
                <a:ext uri="{FF2B5EF4-FFF2-40B4-BE49-F238E27FC236}">
                  <a16:creationId xmlns:a16="http://schemas.microsoft.com/office/drawing/2014/main" id="{2E120BE3-D668-7A4F-9109-A317EE38FA5B}"/>
                </a:ext>
              </a:extLst>
            </p:cNvPr>
            <p:cNvSpPr/>
            <p:nvPr/>
          </p:nvSpPr>
          <p:spPr>
            <a:xfrm>
              <a:off x="3451437" y="1999162"/>
              <a:ext cx="3368351" cy="813325"/>
            </a:xfrm>
            <a:prstGeom prst="wedgeEllipseCallout">
              <a:avLst>
                <a:gd name="adj1" fmla="val -72910"/>
                <a:gd name="adj2" fmla="val 58603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Step one…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1C682B63-5A2C-7C49-B035-52D4EB9E023C}"/>
                </a:ext>
              </a:extLst>
            </p:cNvPr>
            <p:cNvSpPr/>
            <p:nvPr/>
          </p:nvSpPr>
          <p:spPr>
            <a:xfrm rot="8458704">
              <a:off x="2337160" y="3194666"/>
              <a:ext cx="691546" cy="506436"/>
            </a:xfrm>
            <a:prstGeom prst="roundRect">
              <a:avLst>
                <a:gd name="adj" fmla="val 11327"/>
              </a:avLst>
            </a:prstGeom>
            <a:solidFill>
              <a:srgbClr val="FFFF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B423DF2-2DDC-6A4F-8812-918EDCDA53DB}"/>
              </a:ext>
            </a:extLst>
          </p:cNvPr>
          <p:cNvSpPr txBox="1"/>
          <p:nvPr/>
        </p:nvSpPr>
        <p:spPr>
          <a:xfrm rot="19133856">
            <a:off x="2303249" y="390577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Source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FA50B8-2D6C-3745-A205-1418BEF0F2A3}"/>
              </a:ext>
            </a:extLst>
          </p:cNvPr>
          <p:cNvSpPr txBox="1"/>
          <p:nvPr/>
        </p:nvSpPr>
        <p:spPr>
          <a:xfrm rot="19608426">
            <a:off x="739537" y="2720567"/>
            <a:ext cx="1340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egoe Print" panose="02000800000000000000" pitchFamily="2" charset="0"/>
              </a:rPr>
              <a:t>Interpreter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8603AD4-BFA8-DF4A-8EBA-4BA9E3F22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0292" y="2732339"/>
            <a:ext cx="778774" cy="23179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C2BA3B1-C556-3D49-AE40-EB9C62B263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9470" y="2759039"/>
            <a:ext cx="1094028" cy="236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7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F42-07F2-1501-F091-BEEFFF44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455" y="-62169"/>
            <a:ext cx="4944300" cy="645300"/>
          </a:xfrm>
        </p:spPr>
        <p:txBody>
          <a:bodyPr/>
          <a:lstStyle/>
          <a:p>
            <a:r>
              <a:rPr lang="en-US" dirty="0"/>
              <a:t>Program Interpretation in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17C54-1DF8-C785-EC33-00763CD70EE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52C773-318E-2BF4-B14A-A3C9E17EB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740" y="1497447"/>
            <a:ext cx="1905000" cy="1397000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53B2891-AFBC-0A22-1B32-BFA4BFBD0B40}"/>
              </a:ext>
            </a:extLst>
          </p:cNvPr>
          <p:cNvGrpSpPr/>
          <p:nvPr/>
        </p:nvGrpSpPr>
        <p:grpSpPr>
          <a:xfrm>
            <a:off x="3410792" y="1809443"/>
            <a:ext cx="1483882" cy="615820"/>
            <a:chOff x="2108558" y="3496940"/>
            <a:chExt cx="1483882" cy="61582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1B13427-E449-B993-0773-AFEBB0F3FF53}"/>
                </a:ext>
              </a:extLst>
            </p:cNvPr>
            <p:cNvSpPr/>
            <p:nvPr/>
          </p:nvSpPr>
          <p:spPr>
            <a:xfrm>
              <a:off x="2444775" y="3496940"/>
              <a:ext cx="1147665" cy="6158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Interpreter</a:t>
              </a:r>
            </a:p>
          </p:txBody>
        </p:sp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374BDD3C-D06B-46AC-4571-6C1970E6AC64}"/>
                </a:ext>
              </a:extLst>
            </p:cNvPr>
            <p:cNvSpPr/>
            <p:nvPr/>
          </p:nvSpPr>
          <p:spPr>
            <a:xfrm>
              <a:off x="2108558" y="3612705"/>
              <a:ext cx="336217" cy="3799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17FE93A-EC14-2FBB-8BCB-3211447F9184}"/>
              </a:ext>
            </a:extLst>
          </p:cNvPr>
          <p:cNvSpPr txBox="1"/>
          <p:nvPr/>
        </p:nvSpPr>
        <p:spPr>
          <a:xfrm>
            <a:off x="1441880" y="1010938"/>
            <a:ext cx="210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High-Level Language</a:t>
            </a:r>
          </a:p>
          <a:p>
            <a:pPr algn="ctr"/>
            <a:r>
              <a:rPr lang="en-US" b="1" dirty="0"/>
              <a:t>Source Code </a:t>
            </a:r>
            <a:r>
              <a:rPr lang="en-US" dirty="0"/>
              <a:t>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782ED-5022-691D-3544-EF65F273363C}"/>
              </a:ext>
            </a:extLst>
          </p:cNvPr>
          <p:cNvSpPr txBox="1"/>
          <p:nvPr/>
        </p:nvSpPr>
        <p:spPr>
          <a:xfrm>
            <a:off x="298399" y="4928056"/>
            <a:ext cx="63353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Images from: </a:t>
            </a:r>
            <a:r>
              <a:rPr lang="en-US" sz="800" dirty="0" err="1"/>
              <a:t>computerhope.com</a:t>
            </a:r>
            <a:r>
              <a:rPr lang="en-US" sz="800" dirty="0"/>
              <a:t> and https://www.hackster.io/LiLShReDdeR/introduction-to-assembly-language-with-freescale-451d29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771E1D-00C7-9B2E-C26F-94026EFDDA29}"/>
              </a:ext>
            </a:extLst>
          </p:cNvPr>
          <p:cNvGrpSpPr/>
          <p:nvPr/>
        </p:nvGrpSpPr>
        <p:grpSpPr>
          <a:xfrm>
            <a:off x="4897332" y="1530046"/>
            <a:ext cx="1974186" cy="1397000"/>
            <a:chOff x="5546561" y="1164408"/>
            <a:chExt cx="1974186" cy="1397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F59F72-9ABA-5FF8-4D34-EE9D46590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05087" y="1164408"/>
              <a:ext cx="1615660" cy="1397000"/>
            </a:xfrm>
            <a:prstGeom prst="rect">
              <a:avLst/>
            </a:prstGeom>
          </p:spPr>
        </p:pic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E4003BE7-2C3D-6B4A-B74E-E9CA842123F4}"/>
                </a:ext>
              </a:extLst>
            </p:cNvPr>
            <p:cNvSpPr/>
            <p:nvPr/>
          </p:nvSpPr>
          <p:spPr>
            <a:xfrm>
              <a:off x="5546561" y="1559570"/>
              <a:ext cx="336217" cy="3799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C957D84-2B92-AEB2-A03F-E5E115695143}"/>
              </a:ext>
            </a:extLst>
          </p:cNvPr>
          <p:cNvSpPr txBox="1"/>
          <p:nvPr/>
        </p:nvSpPr>
        <p:spPr>
          <a:xfrm>
            <a:off x="7035280" y="822526"/>
            <a:ext cx="2108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Segoe Print" panose="02000800000000000000" pitchFamily="2" charset="0"/>
              </a:rPr>
              <a:t>An </a:t>
            </a:r>
            <a:r>
              <a:rPr lang="en-US" sz="1800" b="1" dirty="0">
                <a:latin typeface="Segoe Print" panose="02000800000000000000" pitchFamily="2" charset="0"/>
              </a:rPr>
              <a:t>interpreter</a:t>
            </a:r>
            <a:r>
              <a:rPr lang="en-US" sz="1800" dirty="0">
                <a:latin typeface="Segoe Print" panose="02000800000000000000" pitchFamily="2" charset="0"/>
              </a:rPr>
              <a:t> is an executable program that reads HLL source code programs line-by-line and tells the computer what to do.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61D761-8FC4-E5A5-5A55-9195EDDFB791}"/>
              </a:ext>
            </a:extLst>
          </p:cNvPr>
          <p:cNvSpPr txBox="1"/>
          <p:nvPr/>
        </p:nvSpPr>
        <p:spPr>
          <a:xfrm>
            <a:off x="383614" y="3010212"/>
            <a:ext cx="39068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total = 0</a:t>
            </a:r>
          </a:p>
          <a:p>
            <a:r>
              <a:rPr lang="en-US" sz="1800" dirty="0">
                <a:latin typeface="Courier" pitchFamily="2" charset="0"/>
              </a:rPr>
              <a:t>max = 3</a:t>
            </a:r>
          </a:p>
          <a:p>
            <a:r>
              <a:rPr lang="en-US" sz="1800" dirty="0">
                <a:latin typeface="Courier" pitchFamily="2" charset="0"/>
              </a:rPr>
              <a:t>for (int </a:t>
            </a:r>
            <a:r>
              <a:rPr lang="en-US" sz="1800" dirty="0" err="1">
                <a:latin typeface="Courier" pitchFamily="2" charset="0"/>
              </a:rPr>
              <a:t>i</a:t>
            </a:r>
            <a:r>
              <a:rPr lang="en-US" sz="1800" dirty="0">
                <a:latin typeface="Courier" pitchFamily="2" charset="0"/>
              </a:rPr>
              <a:t>=1; </a:t>
            </a:r>
            <a:r>
              <a:rPr lang="en-US" sz="1800" dirty="0" err="1">
                <a:latin typeface="Courier" pitchFamily="2" charset="0"/>
              </a:rPr>
              <a:t>i</a:t>
            </a:r>
            <a:r>
              <a:rPr lang="en-US" sz="1800" dirty="0">
                <a:latin typeface="Courier" pitchFamily="2" charset="0"/>
              </a:rPr>
              <a:t>&lt;=max; </a:t>
            </a:r>
            <a:r>
              <a:rPr lang="en-US" sz="1800" dirty="0" err="1">
                <a:latin typeface="Courier" pitchFamily="2" charset="0"/>
              </a:rPr>
              <a:t>i</a:t>
            </a:r>
            <a:r>
              <a:rPr lang="en-US" sz="1800" dirty="0">
                <a:latin typeface="Courier" pitchFamily="2" charset="0"/>
              </a:rPr>
              <a:t>++ {</a:t>
            </a:r>
          </a:p>
          <a:p>
            <a:r>
              <a:rPr lang="en-US" sz="1800" dirty="0">
                <a:latin typeface="Courier" pitchFamily="2" charset="0"/>
              </a:rPr>
              <a:t>  total = total + i;</a:t>
            </a:r>
          </a:p>
          <a:p>
            <a:r>
              <a:rPr lang="en-US" sz="1800" dirty="0">
                <a:latin typeface="Courier" pitchFamily="2" charset="0"/>
              </a:rPr>
              <a:t>}</a:t>
            </a:r>
          </a:p>
          <a:p>
            <a:r>
              <a:rPr lang="en-US" sz="1800" dirty="0">
                <a:latin typeface="Courier" pitchFamily="2" charset="0"/>
              </a:rPr>
              <a:t>print total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9E2769-5704-F868-8234-2EA432A0B864}"/>
              </a:ext>
            </a:extLst>
          </p:cNvPr>
          <p:cNvSpPr txBox="1"/>
          <p:nvPr/>
        </p:nvSpPr>
        <p:spPr>
          <a:xfrm>
            <a:off x="4894674" y="3327386"/>
            <a:ext cx="15910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latin typeface="+mn-lt"/>
              </a:rPr>
              <a:t>Variable Map:</a:t>
            </a:r>
          </a:p>
          <a:p>
            <a:r>
              <a:rPr lang="en-US" sz="1800" dirty="0">
                <a:latin typeface="Courier" pitchFamily="2" charset="0"/>
              </a:rPr>
              <a:t>total:</a:t>
            </a:r>
          </a:p>
          <a:p>
            <a:r>
              <a:rPr lang="en-US" sz="1800" dirty="0">
                <a:latin typeface="Courier" pitchFamily="2" charset="0"/>
              </a:rPr>
              <a:t>max:</a:t>
            </a:r>
          </a:p>
          <a:p>
            <a:r>
              <a:rPr lang="en-US" sz="1800" dirty="0" err="1">
                <a:latin typeface="Courier" pitchFamily="2" charset="0"/>
              </a:rPr>
              <a:t>i</a:t>
            </a:r>
            <a:r>
              <a:rPr lang="en-US" sz="1800" dirty="0">
                <a:latin typeface="Courier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465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3586</TotalTime>
  <Words>4823</Words>
  <Application>Microsoft Macintosh PowerPoint</Application>
  <PresentationFormat>On-screen Show (16:9)</PresentationFormat>
  <Paragraphs>609</Paragraphs>
  <Slides>15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Chalkboard SE</vt:lpstr>
      <vt:lpstr>Courier</vt:lpstr>
      <vt:lpstr>Helvetica Neue</vt:lpstr>
      <vt:lpstr>Muli</vt:lpstr>
      <vt:lpstr>Nixie One</vt:lpstr>
      <vt:lpstr>Segoe Print</vt:lpstr>
      <vt:lpstr>Imogen template</vt:lpstr>
      <vt:lpstr>LA1 -Translation and Interpretation</vt:lpstr>
      <vt:lpstr>Language Abstractions</vt:lpstr>
      <vt:lpstr>Language Abstractions</vt:lpstr>
      <vt:lpstr>Language Levels</vt:lpstr>
      <vt:lpstr>PowerPoint Presentation</vt:lpstr>
      <vt:lpstr>A Program Translation  Metaphor</vt:lpstr>
      <vt:lpstr>Program Translation in Practice</vt:lpstr>
      <vt:lpstr>A Program Interpretation Metaphor</vt:lpstr>
      <vt:lpstr>Program Interpretation in Practice</vt:lpstr>
      <vt:lpstr>A Hybrid Approach – Do Both!</vt:lpstr>
      <vt:lpstr>HLL Program Execution</vt:lpstr>
      <vt:lpstr>Languages by (typical) type:</vt:lpstr>
      <vt:lpstr>Acknowledgments</vt:lpstr>
      <vt:lpstr>Language Abstractions</vt:lpstr>
      <vt:lpstr>HLL Program Execution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14-Translation and Interpretation</dc:title>
  <dc:creator>Braught, Grant</dc:creator>
  <cp:lastModifiedBy>Braught, Grant</cp:lastModifiedBy>
  <cp:revision>223</cp:revision>
  <cp:lastPrinted>2022-02-23T12:51:33Z</cp:lastPrinted>
  <dcterms:created xsi:type="dcterms:W3CDTF">2020-09-18T18:43:32Z</dcterms:created>
  <dcterms:modified xsi:type="dcterms:W3CDTF">2023-02-22T13:00:35Z</dcterms:modified>
</cp:coreProperties>
</file>