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9"/>
  </p:notesMasterIdLst>
  <p:sldIdLst>
    <p:sldId id="256" r:id="rId2"/>
    <p:sldId id="288" r:id="rId3"/>
    <p:sldId id="340" r:id="rId4"/>
    <p:sldId id="296" r:id="rId5"/>
    <p:sldId id="335" r:id="rId6"/>
    <p:sldId id="336" r:id="rId7"/>
    <p:sldId id="337" r:id="rId8"/>
    <p:sldId id="295" r:id="rId9"/>
    <p:sldId id="334" r:id="rId10"/>
    <p:sldId id="333" r:id="rId11"/>
    <p:sldId id="345" r:id="rId12"/>
    <p:sldId id="347" r:id="rId13"/>
    <p:sldId id="348" r:id="rId14"/>
    <p:sldId id="349" r:id="rId15"/>
    <p:sldId id="351" r:id="rId16"/>
    <p:sldId id="352" r:id="rId17"/>
    <p:sldId id="353" r:id="rId18"/>
    <p:sldId id="346" r:id="rId19"/>
    <p:sldId id="293" r:id="rId20"/>
    <p:sldId id="314" r:id="rId21"/>
    <p:sldId id="319" r:id="rId22"/>
    <p:sldId id="315" r:id="rId23"/>
    <p:sldId id="317" r:id="rId24"/>
    <p:sldId id="327" r:id="rId25"/>
    <p:sldId id="354" r:id="rId26"/>
    <p:sldId id="339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8" r:id="rId37"/>
    <p:sldId id="324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D579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9473"/>
  </p:normalViewPr>
  <p:slideViewPr>
    <p:cSldViewPr snapToGrid="0" snapToObjects="1">
      <p:cViewPr varScale="1">
        <p:scale>
          <a:sx n="104" d="100"/>
          <a:sy n="104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RET:</a:t>
            </a:r>
          </a:p>
          <a:p>
            <a:r>
              <a:rPr lang="en-US" dirty="0"/>
              <a:t>  - The RET instruction copies the return address that was saved into R12 into into the PC.</a:t>
            </a:r>
          </a:p>
          <a:p>
            <a:r>
              <a:rPr lang="en-US" dirty="0"/>
              <a:t>  - Thus, the next instruction that is fetched, decoded and executed is the one right after the call.</a:t>
            </a:r>
          </a:p>
          <a:p>
            <a:endParaRPr lang="en-US" dirty="0"/>
          </a:p>
          <a:p>
            <a:r>
              <a:rPr lang="en-US" dirty="0"/>
              <a:t>Note that it is the responsibility of the code in the function to place the return value for the function into R14.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3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particular the stack will be used:</a:t>
            </a:r>
          </a:p>
          <a:p>
            <a:r>
              <a:rPr lang="en-US" dirty="0"/>
              <a:t>  - To pass parameters to functions</a:t>
            </a:r>
          </a:p>
          <a:p>
            <a:r>
              <a:rPr lang="en-US" dirty="0"/>
              <a:t>  - To ensure that local variables do not have side effects in the calling functions</a:t>
            </a:r>
          </a:p>
          <a:p>
            <a:r>
              <a:rPr lang="en-US" dirty="0"/>
              <a:t>    - E.g. like the x and y variables earlier in the max3/max example.</a:t>
            </a:r>
          </a:p>
        </p:txBody>
      </p:sp>
    </p:spTree>
    <p:extLst>
      <p:ext uri="{BB962C8B-B14F-4D97-AF65-F5344CB8AC3E}">
        <p14:creationId xmlns:p14="http://schemas.microsoft.com/office/powerpoint/2010/main" val="321177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PUSH operation puts something onto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3702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PUSH operation puts something onto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219983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POP operation removes the thing on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33385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PUSH operation puts something onto the top of the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76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POP operation removes the thing on the top of the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Pop removes the thing on the top of the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0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using a stack to translate function calls into assembly language.</a:t>
            </a:r>
          </a:p>
          <a:p>
            <a:r>
              <a:rPr lang="en-US" dirty="0"/>
              <a:t>  - So our assembly language will need to support the use of a stack.</a:t>
            </a:r>
          </a:p>
          <a:p>
            <a:endParaRPr lang="en-US" dirty="0"/>
          </a:p>
          <a:p>
            <a:r>
              <a:rPr lang="en-US" dirty="0"/>
              <a:t>The meanings of PUSH and POP are given in the table.</a:t>
            </a:r>
          </a:p>
          <a:p>
            <a:r>
              <a:rPr lang="en-US" dirty="0"/>
              <a:t>  - They express exactly how the operations are performed in the machine.</a:t>
            </a:r>
          </a:p>
          <a:p>
            <a:r>
              <a:rPr lang="en-US" dirty="0"/>
              <a:t>  - We’ll go through these quickly here</a:t>
            </a:r>
          </a:p>
          <a:p>
            <a:r>
              <a:rPr lang="en-US" dirty="0"/>
              <a:t>    - Then an example </a:t>
            </a:r>
          </a:p>
          <a:p>
            <a:r>
              <a:rPr lang="en-US" dirty="0"/>
              <a:t>    - and then look at these again at the end.</a:t>
            </a:r>
          </a:p>
          <a:p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stacksize</a:t>
            </a:r>
            <a:endParaRPr lang="en-US" dirty="0"/>
          </a:p>
          <a:p>
            <a:r>
              <a:rPr lang="en-US" dirty="0"/>
              <a:t>  - reserves memory for the stack and initializes the stack pointer (R13)</a:t>
            </a:r>
          </a:p>
          <a:p>
            <a:r>
              <a:rPr lang="en-US" dirty="0"/>
              <a:t>    - Recall R12-R15 are reserved registers</a:t>
            </a:r>
          </a:p>
          <a:p>
            <a:r>
              <a:rPr lang="en-US" dirty="0"/>
              <a:t>    - R13 is the stack pointer</a:t>
            </a:r>
          </a:p>
          <a:p>
            <a:r>
              <a:rPr lang="en-US" dirty="0"/>
              <a:t>    - It keeps track of where the top of the stack is.</a:t>
            </a:r>
          </a:p>
          <a:p>
            <a:r>
              <a:rPr lang="en-US" dirty="0"/>
              <a:t>      - So we know where to push and pop.</a:t>
            </a:r>
          </a:p>
          <a:p>
            <a:endParaRPr lang="en-US" dirty="0"/>
          </a:p>
          <a:p>
            <a:r>
              <a:rPr lang="en-US" dirty="0"/>
              <a:t>PUSH</a:t>
            </a:r>
          </a:p>
          <a:p>
            <a:r>
              <a:rPr lang="en-US" dirty="0"/>
              <a:t>  - Copy the value of the register to the main memory address indicated by the stack pointer (R13).</a:t>
            </a:r>
          </a:p>
          <a:p>
            <a:r>
              <a:rPr lang="en-US" dirty="0"/>
              <a:t>  - Adjust the stack pointer (R13)</a:t>
            </a:r>
          </a:p>
          <a:p>
            <a:r>
              <a:rPr lang="en-US" dirty="0"/>
              <a:t>    - We subtract 4 because we push a 4 byte, 32 bit value.</a:t>
            </a:r>
          </a:p>
          <a:p>
            <a:r>
              <a:rPr lang="en-US" dirty="0"/>
              <a:t>    - and because the stack grows upward in memory from the bottom to the top.</a:t>
            </a:r>
          </a:p>
          <a:p>
            <a:endParaRPr lang="en-US" dirty="0"/>
          </a:p>
          <a:p>
            <a:r>
              <a:rPr lang="en-US" dirty="0"/>
              <a:t>POP </a:t>
            </a:r>
          </a:p>
          <a:p>
            <a:r>
              <a:rPr lang="en-US" dirty="0"/>
              <a:t>  - Adjust the stack pointer (R13)</a:t>
            </a:r>
          </a:p>
          <a:p>
            <a:r>
              <a:rPr lang="en-US" dirty="0"/>
              <a:t>    - We add 4 again because we are popping a 32 bit value.</a:t>
            </a:r>
          </a:p>
          <a:p>
            <a:r>
              <a:rPr lang="en-US" dirty="0"/>
              <a:t>  - Copy the value from the main memory address indicated by the stack pointer (R13) to a register.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43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basic stack example to understand how it works.</a:t>
            </a:r>
          </a:p>
          <a:p>
            <a:r>
              <a:rPr lang="en-US" dirty="0"/>
              <a:t>We’ll see how to use it with function calls in a moment.</a:t>
            </a:r>
          </a:p>
          <a:p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stacksize</a:t>
            </a:r>
            <a:r>
              <a:rPr lang="en-US" dirty="0"/>
              <a:t> allocates space for the stack.</a:t>
            </a:r>
          </a:p>
          <a:p>
            <a:r>
              <a:rPr lang="en-US" dirty="0"/>
              <a:t>  - the compiler/assembler will ensure that the stack appears right after the program data in main memory.</a:t>
            </a:r>
          </a:p>
          <a:p>
            <a:r>
              <a:rPr lang="en-US" dirty="0"/>
              <a:t>  - The ”Top of the stack” starts at the bottom.</a:t>
            </a:r>
          </a:p>
          <a:p>
            <a:r>
              <a:rPr lang="en-US" dirty="0"/>
              <a:t>  - New things will be pushed onto the top of the stack</a:t>
            </a:r>
          </a:p>
          <a:p>
            <a:r>
              <a:rPr lang="en-US" dirty="0"/>
              <a:t>    - So the stack will grow up toward the program data as values are pushed.</a:t>
            </a:r>
          </a:p>
          <a:p>
            <a:endParaRPr lang="en-US" dirty="0"/>
          </a:p>
          <a:p>
            <a:r>
              <a:rPr lang="en-US" dirty="0"/>
              <a:t>The Stack Pointer (R13)</a:t>
            </a:r>
          </a:p>
          <a:p>
            <a:r>
              <a:rPr lang="en-US" dirty="0"/>
              <a:t>  - Like a reference – holds the memory address of the ”top of the stack”</a:t>
            </a:r>
          </a:p>
          <a:p>
            <a:r>
              <a:rPr lang="en-US" dirty="0"/>
              <a:t>  - Note: The “Top of the Stack” is the location where the next value would be pushed.</a:t>
            </a:r>
          </a:p>
          <a:p>
            <a:r>
              <a:rPr lang="en-US" dirty="0"/>
              <a:t>    - It is not the location of the value on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116304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overall example we will be building up to.</a:t>
            </a:r>
          </a:p>
          <a:p>
            <a:r>
              <a:rPr lang="en-US" dirty="0"/>
              <a:t>It is going to take us two days to see everything we need to know to understand how this code is translated into our assembly language.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86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Pushing a register onto the stack is a two step process (see meaning of PUSH in the table earlier).</a:t>
            </a:r>
          </a:p>
          <a:p>
            <a:r>
              <a:rPr lang="en-US" dirty="0"/>
              <a:t>  - In the first step the value in the register is copied onto the top of the stack.</a:t>
            </a:r>
          </a:p>
          <a:p>
            <a:r>
              <a:rPr lang="en-US" dirty="0"/>
              <a:t>    - MM[R13] &lt;- R0</a:t>
            </a:r>
          </a:p>
          <a:p>
            <a:r>
              <a:rPr lang="en-US" dirty="0"/>
              <a:t>    - Or in this case specifically:</a:t>
            </a:r>
          </a:p>
          <a:p>
            <a:r>
              <a:rPr lang="en-US" dirty="0"/>
              <a:t>      - MM[396] &lt;- 20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Pushing a register onto the stack is a two step process (see meaning of PUSH in the table earlier).</a:t>
            </a:r>
          </a:p>
          <a:p>
            <a:r>
              <a:rPr lang="en-US" dirty="0"/>
              <a:t>  - In the first step the value in the register is copied onto the top of the stack.</a:t>
            </a:r>
          </a:p>
          <a:p>
            <a:r>
              <a:rPr lang="en-US" dirty="0"/>
              <a:t>    - MM[R13] &lt;- R0</a:t>
            </a:r>
          </a:p>
          <a:p>
            <a:r>
              <a:rPr lang="en-US" dirty="0"/>
              <a:t>    - Or in this case specifically:</a:t>
            </a:r>
          </a:p>
          <a:p>
            <a:r>
              <a:rPr lang="en-US" dirty="0"/>
              <a:t>      - MM[396] &lt;- 20</a:t>
            </a:r>
          </a:p>
          <a:p>
            <a:r>
              <a:rPr lang="en-US" dirty="0"/>
              <a:t>  - In the second step the value of the stack pointer is decreased by 4 bytes.</a:t>
            </a:r>
          </a:p>
          <a:p>
            <a:r>
              <a:rPr lang="en-US" dirty="0"/>
              <a:t>    - So it now points to the place where the next push will occur.</a:t>
            </a:r>
          </a:p>
          <a:p>
            <a:r>
              <a:rPr lang="en-US" dirty="0"/>
              <a:t>    - R13 &lt;- R13 – 4</a:t>
            </a:r>
          </a:p>
          <a:p>
            <a:r>
              <a:rPr lang="en-US" dirty="0"/>
              <a:t>      - Or in this case specifically:</a:t>
            </a:r>
          </a:p>
          <a:p>
            <a:r>
              <a:rPr lang="en-US" dirty="0"/>
              <a:t>        - R13 &lt;- 396 – 4</a:t>
            </a:r>
          </a:p>
          <a:p>
            <a:r>
              <a:rPr lang="en-US" dirty="0"/>
              <a:t>        - R13 &lt;- 392</a:t>
            </a:r>
          </a:p>
          <a:p>
            <a:endParaRPr lang="en-US" dirty="0"/>
          </a:p>
          <a:p>
            <a:r>
              <a:rPr lang="en-US" dirty="0"/>
              <a:t>A good way to think of R13 – the stack pointer -  is to think of it as holding the address where the next value that is pushed will be stored.  </a:t>
            </a:r>
          </a:p>
          <a:p>
            <a:r>
              <a:rPr lang="en-US" dirty="0"/>
              <a:t>In this case the next push will put a value into main memory address 392.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97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the push put the value 30 in to address 392</a:t>
            </a:r>
          </a:p>
          <a:p>
            <a:r>
              <a:rPr lang="en-US" dirty="0"/>
              <a:t>Then changed R13 to be 388</a:t>
            </a:r>
          </a:p>
          <a:p>
            <a:endParaRPr lang="en-US" dirty="0"/>
          </a:p>
          <a:p>
            <a:r>
              <a:rPr lang="en-US" dirty="0"/>
              <a:t>So R13 now again has the address of where the next value would be pushed.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1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to POP we reverse the two step process.</a:t>
            </a:r>
          </a:p>
          <a:p>
            <a:endParaRPr lang="en-US" dirty="0"/>
          </a:p>
          <a:p>
            <a:r>
              <a:rPr lang="en-US" dirty="0"/>
              <a:t>First, we increase the stack pointer by 4</a:t>
            </a:r>
          </a:p>
          <a:p>
            <a:r>
              <a:rPr lang="en-US" dirty="0"/>
              <a:t>  - R13 &lt;- R13 + 4</a:t>
            </a:r>
          </a:p>
          <a:p>
            <a:r>
              <a:rPr lang="en-US" dirty="0"/>
              <a:t>  - Or in this specific case:</a:t>
            </a:r>
          </a:p>
          <a:p>
            <a:r>
              <a:rPr lang="en-US" dirty="0"/>
              <a:t>    - R13 &lt;- 388 + 4</a:t>
            </a:r>
          </a:p>
          <a:p>
            <a:r>
              <a:rPr lang="en-US" dirty="0"/>
              <a:t>    - R13 &lt;- 392</a:t>
            </a:r>
          </a:p>
          <a:p>
            <a:endParaRPr lang="en-US" dirty="0"/>
          </a:p>
          <a:p>
            <a:r>
              <a:rPr lang="en-US" dirty="0"/>
              <a:t>Then we copy the value from MM[R13] into R2.</a:t>
            </a:r>
          </a:p>
          <a:p>
            <a:r>
              <a:rPr lang="en-US" dirty="0"/>
              <a:t>  - Or in this specific case:</a:t>
            </a:r>
          </a:p>
          <a:p>
            <a:r>
              <a:rPr lang="en-US" dirty="0"/>
              <a:t>  - R2 &lt;- MM[392]</a:t>
            </a:r>
          </a:p>
          <a:p>
            <a:r>
              <a:rPr lang="en-US" dirty="0"/>
              <a:t>  - R2 &lt;- 30.</a:t>
            </a:r>
          </a:p>
        </p:txBody>
      </p:sp>
    </p:spTree>
    <p:extLst>
      <p:ext uri="{BB962C8B-B14F-4D97-AF65-F5344CB8AC3E}">
        <p14:creationId xmlns:p14="http://schemas.microsoft.com/office/powerpoint/2010/main" val="304523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do it again, but with R3 this time.</a:t>
            </a:r>
          </a:p>
          <a:p>
            <a:endParaRPr lang="en-US" dirty="0"/>
          </a:p>
          <a:p>
            <a:r>
              <a:rPr lang="en-US" dirty="0"/>
              <a:t>First:</a:t>
            </a:r>
          </a:p>
          <a:p>
            <a:r>
              <a:rPr lang="en-US" dirty="0"/>
              <a:t>  - R13 &lt;- R13 + 4</a:t>
            </a:r>
          </a:p>
          <a:p>
            <a:r>
              <a:rPr lang="en-US" dirty="0"/>
              <a:t>  - So:</a:t>
            </a:r>
          </a:p>
          <a:p>
            <a:r>
              <a:rPr lang="en-US" dirty="0"/>
              <a:t>     - R13 &lt;- 392 + 4</a:t>
            </a:r>
          </a:p>
          <a:p>
            <a:r>
              <a:rPr lang="en-US" dirty="0"/>
              <a:t>     - R13 &lt;- 396</a:t>
            </a:r>
          </a:p>
          <a:p>
            <a:r>
              <a:rPr lang="en-US" dirty="0"/>
              <a:t>Second:</a:t>
            </a:r>
          </a:p>
          <a:p>
            <a:r>
              <a:rPr lang="en-US" dirty="0"/>
              <a:t>  - R3 &lt;- MM[R13]</a:t>
            </a:r>
          </a:p>
          <a:p>
            <a:r>
              <a:rPr lang="en-US" dirty="0"/>
              <a:t>  - So: </a:t>
            </a:r>
          </a:p>
          <a:p>
            <a:r>
              <a:rPr lang="en-US" dirty="0"/>
              <a:t>    - R3 &lt;- MM[396]</a:t>
            </a:r>
          </a:p>
          <a:p>
            <a:r>
              <a:rPr lang="en-US" dirty="0"/>
              <a:t>    - R3 &lt;- 20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10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earlier using the function five():</a:t>
            </a:r>
          </a:p>
          <a:p>
            <a:r>
              <a:rPr lang="en-US" dirty="0"/>
              <a:t>  - how to call a function</a:t>
            </a:r>
          </a:p>
          <a:p>
            <a:r>
              <a:rPr lang="en-US" dirty="0"/>
              <a:t>  - how to provide a return value to the calling code</a:t>
            </a:r>
          </a:p>
          <a:p>
            <a:r>
              <a:rPr lang="en-US" dirty="0"/>
              <a:t>    - i.e. Place it in R14.</a:t>
            </a:r>
          </a:p>
          <a:p>
            <a:r>
              <a:rPr lang="en-US" dirty="0"/>
              <a:t>  - How to return to the place from where the function was called.</a:t>
            </a:r>
          </a:p>
          <a:p>
            <a:endParaRPr lang="en-US" dirty="0"/>
          </a:p>
          <a:p>
            <a:r>
              <a:rPr lang="en-US" dirty="0"/>
              <a:t>Here we have a function sum that has two parameters (a and b)</a:t>
            </a:r>
          </a:p>
          <a:p>
            <a:r>
              <a:rPr lang="en-US" dirty="0"/>
              <a:t>  - We call sum using x and y as the arguments.</a:t>
            </a:r>
          </a:p>
          <a:p>
            <a:r>
              <a:rPr lang="en-US" dirty="0"/>
              <a:t>  - sum will add those two values together and return the result.</a:t>
            </a:r>
          </a:p>
          <a:p>
            <a:endParaRPr lang="en-US" dirty="0"/>
          </a:p>
          <a:p>
            <a:r>
              <a:rPr lang="en-US" dirty="0"/>
              <a:t>To pass arguments to a function:</a:t>
            </a:r>
          </a:p>
          <a:p>
            <a:r>
              <a:rPr lang="en-US" dirty="0"/>
              <a:t>  - PUSH the the arguments onto the stack.</a:t>
            </a:r>
          </a:p>
          <a:p>
            <a:r>
              <a:rPr lang="en-US" dirty="0"/>
              <a:t>    - This will place them somewhere where the code inside the function can find and use them.</a:t>
            </a:r>
          </a:p>
          <a:p>
            <a:r>
              <a:rPr lang="en-US" dirty="0"/>
              <a:t>  - Call the function.</a:t>
            </a:r>
          </a:p>
          <a:p>
            <a:r>
              <a:rPr lang="en-US" dirty="0"/>
              <a:t>    - It will make use of the arguments</a:t>
            </a:r>
          </a:p>
          <a:p>
            <a:r>
              <a:rPr lang="en-US" dirty="0"/>
              <a:t>    - and then return its result in R14 - as always.</a:t>
            </a:r>
          </a:p>
          <a:p>
            <a:r>
              <a:rPr lang="en-US" dirty="0"/>
              <a:t>    - But we as a caller of the function do not need to worry about that (abstraction!)</a:t>
            </a:r>
          </a:p>
          <a:p>
            <a:r>
              <a:rPr lang="en-US" dirty="0"/>
              <a:t>  - POP the arguments off of the stack.</a:t>
            </a:r>
          </a:p>
          <a:p>
            <a:r>
              <a:rPr lang="en-US" dirty="0"/>
              <a:t>    - Because we don’t need them anymore.</a:t>
            </a:r>
          </a:p>
          <a:p>
            <a:r>
              <a:rPr lang="en-US" dirty="0"/>
              <a:t>    - And if we leave them on the stack and call a bunch of functions we’ll run out of stack space.</a:t>
            </a:r>
          </a:p>
          <a:p>
            <a:r>
              <a:rPr lang="en-US" dirty="0"/>
              <a:t>      - I.e. We’ll get stack overflow!</a:t>
            </a:r>
          </a:p>
          <a:p>
            <a:r>
              <a:rPr lang="en-US" dirty="0"/>
              <a:t>    - Our goal will be to always ensure that the stack pointer is the same after the call as it was before the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95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the assembly language translation of the call to the sum function.</a:t>
            </a:r>
          </a:p>
          <a:p>
            <a:r>
              <a:rPr lang="en-US" dirty="0"/>
              <a:t>It has the 3 steps from the previous slide:</a:t>
            </a:r>
          </a:p>
          <a:p>
            <a:r>
              <a:rPr lang="en-US" dirty="0"/>
              <a:t>  - Pass the arguments by PUSH </a:t>
            </a:r>
            <a:r>
              <a:rPr lang="en-US" dirty="0" err="1"/>
              <a:t>ing</a:t>
            </a:r>
            <a:r>
              <a:rPr lang="en-US" dirty="0"/>
              <a:t> them onto the stack </a:t>
            </a:r>
          </a:p>
          <a:p>
            <a:r>
              <a:rPr lang="en-US" dirty="0"/>
              <a:t>  - CALL the function</a:t>
            </a:r>
          </a:p>
          <a:p>
            <a:r>
              <a:rPr lang="en-US" dirty="0"/>
              <a:t>  - Clean up by POP </a:t>
            </a:r>
            <a:r>
              <a:rPr lang="en-US" dirty="0" err="1"/>
              <a:t>ing</a:t>
            </a:r>
            <a:r>
              <a:rPr lang="en-US" dirty="0"/>
              <a:t> the arguments off of the stack.</a:t>
            </a:r>
          </a:p>
          <a:p>
            <a:r>
              <a:rPr lang="en-US" dirty="0"/>
              <a:t>    - The POP instruction requires that we use a register.</a:t>
            </a:r>
          </a:p>
          <a:p>
            <a:r>
              <a:rPr lang="en-US" dirty="0"/>
              <a:t>    - So we use R15 which we’ll call a “Scratch Register”</a:t>
            </a:r>
          </a:p>
          <a:p>
            <a:r>
              <a:rPr lang="en-US" dirty="0"/>
              <a:t>      - Used by compiler/assembler for intermediate values and throw away values.</a:t>
            </a:r>
          </a:p>
          <a:p>
            <a:endParaRPr lang="en-US" dirty="0"/>
          </a:p>
          <a:p>
            <a:r>
              <a:rPr lang="en-US" dirty="0"/>
              <a:t>For now we will treat SUM like an abstraction and assume it works.</a:t>
            </a:r>
          </a:p>
          <a:p>
            <a:r>
              <a:rPr lang="en-US" dirty="0"/>
              <a:t>  - Does its thing</a:t>
            </a:r>
          </a:p>
          <a:p>
            <a:r>
              <a:rPr lang="en-US" dirty="0"/>
              <a:t>  - Puts the result in R14</a:t>
            </a:r>
          </a:p>
          <a:p>
            <a:r>
              <a:rPr lang="en-US" dirty="0"/>
              <a:t>  - </a:t>
            </a:r>
            <a:r>
              <a:rPr lang="en-US" dirty="0" err="1"/>
              <a:t>RETurns</a:t>
            </a:r>
            <a:r>
              <a:rPr lang="en-US" dirty="0"/>
              <a:t> to where it was called from. </a:t>
            </a:r>
          </a:p>
          <a:p>
            <a:endParaRPr lang="en-US" dirty="0"/>
          </a:p>
          <a:p>
            <a:r>
              <a:rPr lang="en-US" dirty="0"/>
              <a:t>We’ll see how SUM is implemented so that it can use the parameters in the next class.</a:t>
            </a:r>
          </a:p>
        </p:txBody>
      </p:sp>
    </p:spTree>
    <p:extLst>
      <p:ext uri="{BB962C8B-B14F-4D97-AF65-F5344CB8AC3E}">
        <p14:creationId xmlns:p14="http://schemas.microsoft.com/office/powerpoint/2010/main" val="2111028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trace through what happens in the function call to sum.</a:t>
            </a:r>
          </a:p>
          <a:p>
            <a:endParaRPr lang="en-US" dirty="0"/>
          </a:p>
          <a:p>
            <a:r>
              <a:rPr lang="en-US" dirty="0"/>
              <a:t>The .</a:t>
            </a:r>
            <a:r>
              <a:rPr lang="en-US" dirty="0" err="1"/>
              <a:t>stacksize</a:t>
            </a:r>
            <a:r>
              <a:rPr lang="en-US" dirty="0"/>
              <a:t> directive</a:t>
            </a:r>
          </a:p>
          <a:p>
            <a:r>
              <a:rPr lang="en-US" dirty="0"/>
              <a:t>  - Sets aside 100 bytes of space for the stack.</a:t>
            </a:r>
          </a:p>
          <a:p>
            <a:r>
              <a:rPr lang="en-US" dirty="0"/>
              <a:t>  - Initializes the stack pointer (R13) to point to the top of the stack (address 596 in this case).</a:t>
            </a:r>
          </a:p>
        </p:txBody>
      </p:sp>
    </p:spTree>
    <p:extLst>
      <p:ext uri="{BB962C8B-B14F-4D97-AF65-F5344CB8AC3E}">
        <p14:creationId xmlns:p14="http://schemas.microsoft.com/office/powerpoint/2010/main" val="4263890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assume that the user entered 7 and 9 as the inputs.</a:t>
            </a:r>
          </a:p>
          <a:p>
            <a:r>
              <a:rPr lang="en-US" dirty="0"/>
              <a:t>  - Those are loaded into R0 and R1 respectively as the variables x and y.</a:t>
            </a:r>
          </a:p>
        </p:txBody>
      </p:sp>
    </p:spTree>
    <p:extLst>
      <p:ext uri="{BB962C8B-B14F-4D97-AF65-F5344CB8AC3E}">
        <p14:creationId xmlns:p14="http://schemas.microsoft.com/office/powerpoint/2010/main" val="308137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we can use the max3 function as an abstraction…</a:t>
            </a:r>
          </a:p>
          <a:p>
            <a:r>
              <a:rPr lang="en-US" dirty="0"/>
              <a:t>  - We can ignore its details and just understand how to call it.</a:t>
            </a:r>
          </a:p>
          <a:p>
            <a:r>
              <a:rPr lang="en-US" dirty="0"/>
              <a:t>    - But also know it has an implementation…</a:t>
            </a:r>
          </a:p>
          <a:p>
            <a:r>
              <a:rPr lang="en-US" dirty="0"/>
              <a:t>  - We can also use max as an abstraction…</a:t>
            </a:r>
          </a:p>
          <a:p>
            <a:r>
              <a:rPr lang="en-US" dirty="0"/>
              <a:t>    - But also know has an implementation…</a:t>
            </a:r>
          </a:p>
          <a:p>
            <a:endParaRPr lang="en-US" dirty="0"/>
          </a:p>
          <a:p>
            <a:r>
              <a:rPr lang="en-US" dirty="0"/>
              <a:t>Ultimately, we need to know </a:t>
            </a:r>
          </a:p>
          <a:p>
            <a:r>
              <a:rPr lang="en-US" dirty="0"/>
              <a:t>  - how this function calling abstraction translates into assembly language.</a:t>
            </a:r>
          </a:p>
          <a:p>
            <a:r>
              <a:rPr lang="en-US" dirty="0"/>
              <a:t>  - and then we know it can go through an assembler to be translated into ML.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r>
              <a:rPr lang="en-US" dirty="0"/>
              <a:t>  - when we call max3 from main</a:t>
            </a:r>
          </a:p>
          <a:p>
            <a:r>
              <a:rPr lang="en-US" dirty="0"/>
              <a:t>    - max3 does its thing</a:t>
            </a:r>
          </a:p>
          <a:p>
            <a:r>
              <a:rPr lang="en-US" dirty="0"/>
              <a:t>    - when max 3 is finished the program comes back to where we left off</a:t>
            </a:r>
          </a:p>
          <a:p>
            <a:r>
              <a:rPr lang="en-US" dirty="0"/>
              <a:t>    - we get the value that it returned</a:t>
            </a:r>
          </a:p>
          <a:p>
            <a:r>
              <a:rPr lang="en-US" dirty="0"/>
              <a:t>    - but nothing else has changed.</a:t>
            </a:r>
          </a:p>
          <a:p>
            <a:r>
              <a:rPr lang="en-US" dirty="0"/>
              <a:t>      - that is even though max3 also has variables x and y </a:t>
            </a:r>
          </a:p>
          <a:p>
            <a:r>
              <a:rPr lang="en-US" dirty="0"/>
              <a:t>      - the x and y variables in main have not changed.</a:t>
            </a:r>
          </a:p>
          <a:p>
            <a:r>
              <a:rPr lang="en-US" dirty="0"/>
              <a:t>      - We know that this is just how functions and local variables behave.</a:t>
            </a:r>
          </a:p>
          <a:p>
            <a:r>
              <a:rPr lang="en-US" dirty="0"/>
              <a:t>        - that is true in a HLL like Java/Python/C/C++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     - but it is only that way because the underlying Assembly / ML code that is produced by the compiler ensures that it is that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0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the value of x as the first parameter.</a:t>
            </a:r>
          </a:p>
          <a:p>
            <a:r>
              <a:rPr lang="en-US" dirty="0"/>
              <a:t>  - PUSH R0</a:t>
            </a:r>
          </a:p>
          <a:p>
            <a:endParaRPr lang="en-US" dirty="0"/>
          </a:p>
          <a:p>
            <a:r>
              <a:rPr lang="en-US" dirty="0"/>
              <a:t>    - MM[R13] &lt;- R0</a:t>
            </a:r>
          </a:p>
          <a:p>
            <a:r>
              <a:rPr lang="en-US" dirty="0"/>
              <a:t>      - MM[596] &lt;- 7</a:t>
            </a:r>
          </a:p>
          <a:p>
            <a:endParaRPr lang="en-US" dirty="0"/>
          </a:p>
          <a:p>
            <a:r>
              <a:rPr lang="en-US" dirty="0"/>
              <a:t>    - R13 &lt;- R13 – 4</a:t>
            </a:r>
          </a:p>
          <a:p>
            <a:r>
              <a:rPr lang="en-US" dirty="0"/>
              <a:t>      - R13 &lt;- 596 – 4</a:t>
            </a:r>
          </a:p>
          <a:p>
            <a:r>
              <a:rPr lang="en-US" dirty="0"/>
              <a:t>      - R13 &lt;- 592</a:t>
            </a:r>
          </a:p>
        </p:txBody>
      </p:sp>
    </p:spTree>
    <p:extLst>
      <p:ext uri="{BB962C8B-B14F-4D97-AF65-F5344CB8AC3E}">
        <p14:creationId xmlns:p14="http://schemas.microsoft.com/office/powerpoint/2010/main" val="3453083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the value of y as the second parameter.</a:t>
            </a:r>
          </a:p>
          <a:p>
            <a:r>
              <a:rPr lang="en-US" dirty="0"/>
              <a:t>  - PUSH R1</a:t>
            </a:r>
          </a:p>
          <a:p>
            <a:endParaRPr lang="en-US" dirty="0"/>
          </a:p>
          <a:p>
            <a:r>
              <a:rPr lang="en-US" dirty="0"/>
              <a:t>    - MM[R13] &lt;- R1</a:t>
            </a:r>
          </a:p>
          <a:p>
            <a:r>
              <a:rPr lang="en-US" dirty="0"/>
              <a:t>      - MM[592] &lt;- 9</a:t>
            </a:r>
          </a:p>
          <a:p>
            <a:endParaRPr lang="en-US" dirty="0"/>
          </a:p>
          <a:p>
            <a:r>
              <a:rPr lang="en-US" dirty="0"/>
              <a:t>    - R13 &lt;- R13 – 4</a:t>
            </a:r>
          </a:p>
          <a:p>
            <a:r>
              <a:rPr lang="en-US" dirty="0"/>
              <a:t>      - R13 &lt;- 592 – 4</a:t>
            </a:r>
          </a:p>
          <a:p>
            <a:r>
              <a:rPr lang="en-US" dirty="0"/>
              <a:t>      - R13 &lt;- 588</a:t>
            </a:r>
          </a:p>
        </p:txBody>
      </p:sp>
    </p:spTree>
    <p:extLst>
      <p:ext uri="{BB962C8B-B14F-4D97-AF65-F5344CB8AC3E}">
        <p14:creationId xmlns:p14="http://schemas.microsoft.com/office/powerpoint/2010/main" val="199441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SUM:</a:t>
            </a:r>
          </a:p>
          <a:p>
            <a:r>
              <a:rPr lang="en-US" dirty="0"/>
              <a:t>  - The return address “R” is saved into R12.</a:t>
            </a:r>
          </a:p>
          <a:p>
            <a:r>
              <a:rPr lang="en-US" dirty="0"/>
              <a:t>    - The POP R15 instruction is at some address.</a:t>
            </a:r>
          </a:p>
          <a:p>
            <a:r>
              <a:rPr lang="en-US" dirty="0"/>
              <a:t>    - We just don’t know what it is – but the assembler will know what it is!</a:t>
            </a:r>
          </a:p>
          <a:p>
            <a:r>
              <a:rPr lang="en-US" dirty="0"/>
              <a:t>      - So, I am using the label R to indicate that just for the purposes of illustration.</a:t>
            </a:r>
          </a:p>
          <a:p>
            <a:endParaRPr lang="en-US" dirty="0"/>
          </a:p>
          <a:p>
            <a:r>
              <a:rPr lang="en-US" dirty="0"/>
              <a:t>  - Sum does its thing</a:t>
            </a:r>
          </a:p>
          <a:p>
            <a:r>
              <a:rPr lang="en-US" dirty="0"/>
              <a:t>    - It will use the values on the stack to perform its computation.</a:t>
            </a:r>
          </a:p>
          <a:p>
            <a:r>
              <a:rPr lang="en-US" dirty="0"/>
              <a:t>    - We’ll see that next time.</a:t>
            </a:r>
          </a:p>
          <a:p>
            <a:r>
              <a:rPr lang="en-US" dirty="0"/>
              <a:t>  - Then it puts its result into R14.</a:t>
            </a:r>
          </a:p>
          <a:p>
            <a:r>
              <a:rPr lang="en-US" dirty="0"/>
              <a:t>    - R14 &lt;- 7 + 9</a:t>
            </a:r>
          </a:p>
          <a:p>
            <a:r>
              <a:rPr lang="en-US" dirty="0"/>
              <a:t>    - R14 &lt;- 16</a:t>
            </a:r>
          </a:p>
          <a:p>
            <a:r>
              <a:rPr lang="en-US" dirty="0"/>
              <a:t>  - Then </a:t>
            </a:r>
          </a:p>
          <a:p>
            <a:r>
              <a:rPr lang="en-US" dirty="0"/>
              <a:t>    - RET </a:t>
            </a:r>
          </a:p>
          <a:p>
            <a:r>
              <a:rPr lang="en-US" dirty="0"/>
              <a:t>      - PC &lt;- R12</a:t>
            </a:r>
          </a:p>
          <a:p>
            <a:r>
              <a:rPr lang="en-US" dirty="0"/>
              <a:t>      - The program jumps back to R and picks up where it left off.</a:t>
            </a:r>
          </a:p>
        </p:txBody>
      </p:sp>
    </p:spTree>
    <p:extLst>
      <p:ext uri="{BB962C8B-B14F-4D97-AF65-F5344CB8AC3E}">
        <p14:creationId xmlns:p14="http://schemas.microsoft.com/office/powerpoint/2010/main" val="3273320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need to clean up after the call by removing the arguments from the stack.</a:t>
            </a:r>
          </a:p>
          <a:p>
            <a:endParaRPr lang="en-US" dirty="0"/>
          </a:p>
          <a:p>
            <a:r>
              <a:rPr lang="en-US" dirty="0"/>
              <a:t>POP R15 to remove the value of y</a:t>
            </a:r>
          </a:p>
          <a:p>
            <a:r>
              <a:rPr lang="en-US" dirty="0"/>
              <a:t>  - R13 &lt;- R13 + 4</a:t>
            </a:r>
          </a:p>
          <a:p>
            <a:r>
              <a:rPr lang="en-US" dirty="0"/>
              <a:t>    - R13 &lt;- 588 + 4</a:t>
            </a:r>
          </a:p>
          <a:p>
            <a:r>
              <a:rPr lang="en-US" dirty="0"/>
              <a:t>    - R13 &lt;- 592</a:t>
            </a:r>
          </a:p>
          <a:p>
            <a:r>
              <a:rPr lang="en-US" dirty="0"/>
              <a:t>  - R15 &lt;- MM[R13]</a:t>
            </a:r>
          </a:p>
          <a:p>
            <a:r>
              <a:rPr lang="en-US" dirty="0"/>
              <a:t>    - R15 &lt;- MM[592]</a:t>
            </a:r>
          </a:p>
          <a:p>
            <a:r>
              <a:rPr lang="en-US" dirty="0"/>
              <a:t>    - R15 &lt;- 9</a:t>
            </a:r>
          </a:p>
          <a:p>
            <a:r>
              <a:rPr lang="en-US" dirty="0"/>
              <a:t>    - R15 is not shown in the diagram because we don’t care what it is.</a:t>
            </a:r>
          </a:p>
          <a:p>
            <a:r>
              <a:rPr lang="en-US" dirty="0"/>
              <a:t>      - Think of popping to R15 as just discarding the value so that we can get it off of the stack.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4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up after the call by removing the arguments from the stack.</a:t>
            </a:r>
          </a:p>
          <a:p>
            <a:endParaRPr lang="en-US" dirty="0"/>
          </a:p>
          <a:p>
            <a:r>
              <a:rPr lang="en-US" dirty="0"/>
              <a:t>POP R15 to remove the value of y</a:t>
            </a:r>
          </a:p>
          <a:p>
            <a:r>
              <a:rPr lang="en-US" dirty="0"/>
              <a:t>  - R13 &lt;- R13 + 4</a:t>
            </a:r>
          </a:p>
          <a:p>
            <a:r>
              <a:rPr lang="en-US" dirty="0"/>
              <a:t>    - R13 &lt;- 592 + 4</a:t>
            </a:r>
          </a:p>
          <a:p>
            <a:r>
              <a:rPr lang="en-US" dirty="0"/>
              <a:t>    - R13 &lt;- 596</a:t>
            </a:r>
          </a:p>
          <a:p>
            <a:r>
              <a:rPr lang="en-US" dirty="0"/>
              <a:t>  - R15 &lt;- MM[R13]</a:t>
            </a:r>
          </a:p>
          <a:p>
            <a:r>
              <a:rPr lang="en-US" dirty="0"/>
              <a:t>    - R15 &lt;- MM[596]</a:t>
            </a:r>
          </a:p>
          <a:p>
            <a:r>
              <a:rPr lang="en-US" dirty="0"/>
              <a:t>    - R15 &lt;- 7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8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 was placed into R14 </a:t>
            </a:r>
          </a:p>
          <a:p>
            <a:r>
              <a:rPr lang="en-US" dirty="0"/>
              <a:t>  - Because that is what functions will do.</a:t>
            </a:r>
          </a:p>
          <a:p>
            <a:r>
              <a:rPr lang="en-US" dirty="0"/>
              <a:t>So we can use R14 as the result.</a:t>
            </a:r>
          </a:p>
          <a:p>
            <a:r>
              <a:rPr lang="en-US" dirty="0"/>
              <a:t>  - Print it and terminate the program.</a:t>
            </a:r>
          </a:p>
        </p:txBody>
      </p:sp>
    </p:spTree>
    <p:extLst>
      <p:ext uri="{BB962C8B-B14F-4D97-AF65-F5344CB8AC3E}">
        <p14:creationId xmlns:p14="http://schemas.microsoft.com/office/powerpoint/2010/main" val="2089237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12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4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very interesting function.</a:t>
            </a:r>
          </a:p>
          <a:p>
            <a:r>
              <a:rPr lang="en-US" dirty="0"/>
              <a:t>But it is a function and there is no reason we couldn’t write it.</a:t>
            </a:r>
          </a:p>
          <a:p>
            <a:r>
              <a:rPr lang="en-US" dirty="0"/>
              <a:t>And it gives us a very easy function to start on our journey of understanding how functions get translated into assembly language.</a:t>
            </a:r>
          </a:p>
          <a:p>
            <a:endParaRPr lang="en-US" dirty="0"/>
          </a:p>
          <a:p>
            <a:r>
              <a:rPr lang="en-US" dirty="0"/>
              <a:t>CALL:</a:t>
            </a:r>
          </a:p>
          <a:p>
            <a:r>
              <a:rPr lang="en-US" dirty="0"/>
              <a:t>  - New ASM instruction for us.</a:t>
            </a:r>
          </a:p>
          <a:p>
            <a:r>
              <a:rPr lang="en-US" dirty="0"/>
              <a:t>  - Branches to the label FIVE</a:t>
            </a:r>
          </a:p>
          <a:p>
            <a:r>
              <a:rPr lang="en-US" dirty="0"/>
              <a:t>    - But it also takes note of the address of the next instruction that would have executed.</a:t>
            </a:r>
          </a:p>
          <a:p>
            <a:r>
              <a:rPr lang="en-US" dirty="0"/>
              <a:t>    - So that eventually we know where to come back to when FIVE completes.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5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 is a new assembly instruction as well.</a:t>
            </a:r>
          </a:p>
          <a:p>
            <a:r>
              <a:rPr lang="en-US" dirty="0"/>
              <a:t>  - RET jumps us back to the point where we left off</a:t>
            </a:r>
          </a:p>
          <a:p>
            <a:r>
              <a:rPr lang="en-US" dirty="0"/>
              <a:t>  - i.e. to the instruction immediately following the CALL.</a:t>
            </a:r>
          </a:p>
        </p:txBody>
      </p:sp>
    </p:spTree>
    <p:extLst>
      <p:ext uri="{BB962C8B-B14F-4D97-AF65-F5344CB8AC3E}">
        <p14:creationId xmlns:p14="http://schemas.microsoft.com/office/powerpoint/2010/main" val="7581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now look at what CALL and RET do at the machine level.</a:t>
            </a:r>
          </a:p>
          <a:p>
            <a:endParaRPr lang="en-US" dirty="0"/>
          </a:p>
          <a:p>
            <a:r>
              <a:rPr lang="en-US" dirty="0"/>
              <a:t>Call is a 2 step process:</a:t>
            </a:r>
          </a:p>
          <a:p>
            <a:r>
              <a:rPr lang="en-US" dirty="0"/>
              <a:t>  - In the first step the CALL instruction places the address of the instruction after the call into R12.</a:t>
            </a:r>
          </a:p>
          <a:p>
            <a:r>
              <a:rPr lang="en-US" dirty="0"/>
              <a:t>   - The address of this instruction is called the return address.</a:t>
            </a:r>
          </a:p>
          <a:p>
            <a:r>
              <a:rPr lang="en-US" dirty="0"/>
              <a:t>    - It is the address that the program will return to when the function completes.</a:t>
            </a:r>
          </a:p>
          <a:p>
            <a:r>
              <a:rPr lang="en-US" dirty="0"/>
              <a:t>    - This way when the program later return to this address it will pick up with the instruction immediately after the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7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now look at what CALL and RET do at the machine level.</a:t>
            </a:r>
          </a:p>
          <a:p>
            <a:endParaRPr lang="en-US" dirty="0"/>
          </a:p>
          <a:p>
            <a:r>
              <a:rPr lang="en-US" dirty="0"/>
              <a:t>Call is a 2 step process:</a:t>
            </a:r>
          </a:p>
          <a:p>
            <a:r>
              <a:rPr lang="en-US" dirty="0"/>
              <a:t>  - in the second step the PC is then changed to hold the address of the label</a:t>
            </a:r>
          </a:p>
          <a:p>
            <a:r>
              <a:rPr lang="en-US" dirty="0"/>
              <a:t>    - This will be the first instruction of the function.</a:t>
            </a:r>
          </a:p>
          <a:p>
            <a:r>
              <a:rPr lang="en-US" dirty="0"/>
              <a:t>    - Thus, the next fetch will get the first instruction of the function,</a:t>
            </a:r>
          </a:p>
          <a:p>
            <a:r>
              <a:rPr lang="en-US" dirty="0"/>
              <a:t>    - and the CPU will begin to fetch/decode/execute the code in the function.</a:t>
            </a:r>
          </a:p>
        </p:txBody>
      </p:sp>
    </p:spTree>
    <p:extLst>
      <p:ext uri="{BB962C8B-B14F-4D97-AF65-F5344CB8AC3E}">
        <p14:creationId xmlns:p14="http://schemas.microsoft.com/office/powerpoint/2010/main" val="301054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F760A-3B32-B249-BFC9-1A2A18BA5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LA5 – Calling Functions and 	Return Values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201C13-7A4B-8F43-BAF8-F946BBF9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26A94F73-4171-CC49-82F0-226CF409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876992"/>
            <a:ext cx="7022526" cy="87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03954-C5BE-E646-BF48-DD3E46E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183" y="0"/>
            <a:ext cx="4944300" cy="645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" pitchFamily="2" charset="0"/>
              </a:rPr>
              <a:t>RET</a:t>
            </a:r>
            <a:r>
              <a:rPr lang="en-US" dirty="0"/>
              <a:t> Instruction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FC444-7E64-E344-887A-E85E3143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517" y="645300"/>
            <a:ext cx="6469484" cy="2544900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i="1" dirty="0"/>
              <a:t>return address </a:t>
            </a:r>
            <a:r>
              <a:rPr lang="en-US" sz="1800" dirty="0"/>
              <a:t>is saved in </a:t>
            </a:r>
            <a:r>
              <a:rPr lang="en-US" sz="1800" dirty="0">
                <a:latin typeface="Courier" pitchFamily="2" charset="0"/>
              </a:rPr>
              <a:t>R12</a:t>
            </a:r>
            <a:r>
              <a:rPr lang="en-US" sz="1800" dirty="0"/>
              <a:t>.</a:t>
            </a:r>
          </a:p>
          <a:p>
            <a:r>
              <a:rPr lang="en-US" sz="1800" dirty="0"/>
              <a:t>The </a:t>
            </a:r>
            <a:r>
              <a:rPr lang="en-US" sz="1800" b="1" i="1" dirty="0"/>
              <a:t>return value </a:t>
            </a:r>
            <a:r>
              <a:rPr lang="en-US" sz="1800" dirty="0"/>
              <a:t>is transferred using </a:t>
            </a:r>
            <a:r>
              <a:rPr lang="en-US" sz="1800" dirty="0">
                <a:latin typeface="Courier" pitchFamily="2" charset="0"/>
              </a:rPr>
              <a:t>R14.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0858-8AA0-B243-BDD2-AFAECE08F8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D7EAFC-47B6-BE40-ACCD-E48ABEF2B0E6}"/>
              </a:ext>
            </a:extLst>
          </p:cNvPr>
          <p:cNvGrpSpPr/>
          <p:nvPr/>
        </p:nvGrpSpPr>
        <p:grpSpPr>
          <a:xfrm>
            <a:off x="3638687" y="2543198"/>
            <a:ext cx="4587835" cy="2105637"/>
            <a:chOff x="3638687" y="2543198"/>
            <a:chExt cx="4587835" cy="210563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6E24B01-7EC7-B244-B311-74D315961410}"/>
                </a:ext>
              </a:extLst>
            </p:cNvPr>
            <p:cNvGrpSpPr/>
            <p:nvPr/>
          </p:nvGrpSpPr>
          <p:grpSpPr>
            <a:xfrm>
              <a:off x="4089410" y="2543198"/>
              <a:ext cx="4137112" cy="2105637"/>
              <a:chOff x="4089410" y="2543198"/>
              <a:chExt cx="4137112" cy="210563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D8B9CA1-C729-104D-B14B-3DF4182CE384}"/>
                  </a:ext>
                </a:extLst>
              </p:cNvPr>
              <p:cNvSpPr txBox="1"/>
              <p:nvPr/>
            </p:nvSpPr>
            <p:spPr>
              <a:xfrm rot="437252">
                <a:off x="6120461" y="3479284"/>
                <a:ext cx="2106061" cy="11695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Print" panose="02000800000000000000" pitchFamily="2" charset="0"/>
                  </a:rPr>
                  <a:t>PC ← R12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Print" panose="02000800000000000000" pitchFamily="2" charset="0"/>
                  </a:rPr>
                  <a:t>Branch back to ML instruction immediately after the CALL</a:t>
                </a: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B72B5593-A3B7-4C49-A8F3-56618BAC7D8F}"/>
                  </a:ext>
                </a:extLst>
              </p:cNvPr>
              <p:cNvSpPr/>
              <p:nvPr/>
            </p:nvSpPr>
            <p:spPr>
              <a:xfrm>
                <a:off x="4089410" y="2543198"/>
                <a:ext cx="978474" cy="203842"/>
              </a:xfrm>
              <a:prstGeom prst="roundRect">
                <a:avLst/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F3482C29-FDFC-9B49-AD3D-DFCFDEB46143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rot="10800000">
              <a:off x="3638687" y="3644316"/>
              <a:ext cx="2490280" cy="28616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658056BD-BE38-7E41-A5DF-3443488782D8}"/>
              </a:ext>
            </a:extLst>
          </p:cNvPr>
          <p:cNvSpPr/>
          <p:nvPr/>
        </p:nvSpPr>
        <p:spPr>
          <a:xfrm>
            <a:off x="3791415" y="4582471"/>
            <a:ext cx="3220784" cy="447730"/>
          </a:xfrm>
          <a:custGeom>
            <a:avLst/>
            <a:gdLst>
              <a:gd name="connsiteX0" fmla="*/ 0 w 3278458"/>
              <a:gd name="connsiteY0" fmla="*/ 501805 h 502806"/>
              <a:gd name="connsiteX1" fmla="*/ 2665141 w 3278458"/>
              <a:gd name="connsiteY1" fmla="*/ 423746 h 502806"/>
              <a:gd name="connsiteX2" fmla="*/ 3278458 w 3278458"/>
              <a:gd name="connsiteY2" fmla="*/ 0 h 50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8458" h="502806">
                <a:moveTo>
                  <a:pt x="0" y="501805"/>
                </a:moveTo>
                <a:cubicBezTo>
                  <a:pt x="1059365" y="504592"/>
                  <a:pt x="2118731" y="507380"/>
                  <a:pt x="2665141" y="423746"/>
                </a:cubicBezTo>
                <a:cubicBezTo>
                  <a:pt x="3211551" y="340112"/>
                  <a:pt x="3245004" y="170056"/>
                  <a:pt x="3278458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5BFD8E-528D-2D46-90C4-B79E9770DDA8}"/>
              </a:ext>
            </a:extLst>
          </p:cNvPr>
          <p:cNvSpPr/>
          <p:nvPr/>
        </p:nvSpPr>
        <p:spPr>
          <a:xfrm>
            <a:off x="3110935" y="4582471"/>
            <a:ext cx="2260581" cy="286172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C779AC-D7D0-5278-BA53-571C8A5B5EC1}"/>
              </a:ext>
            </a:extLst>
          </p:cNvPr>
          <p:cNvGrpSpPr/>
          <p:nvPr/>
        </p:nvGrpSpPr>
        <p:grpSpPr>
          <a:xfrm>
            <a:off x="171573" y="3170977"/>
            <a:ext cx="2939361" cy="1615335"/>
            <a:chOff x="171573" y="3170977"/>
            <a:chExt cx="2939361" cy="1615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82A18C-678B-FC75-F764-63B6F7A96A16}"/>
                </a:ext>
              </a:extLst>
            </p:cNvPr>
            <p:cNvSpPr txBox="1"/>
            <p:nvPr/>
          </p:nvSpPr>
          <p:spPr>
            <a:xfrm rot="437252">
              <a:off x="171573" y="3170977"/>
              <a:ext cx="2106061" cy="954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The code in the function must place the </a:t>
              </a:r>
              <a:r>
                <a:rPr lang="en-US" b="1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return value </a:t>
              </a:r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in R14.</a:t>
              </a:r>
              <a:endParaRPr lang="en-US" b="1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1827AABB-7F3C-39AB-7929-9F8CBCB68907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rot="16200000" flipH="1">
              <a:off x="1804971" y="3480349"/>
              <a:ext cx="665082" cy="1946844"/>
            </a:xfrm>
            <a:prstGeom prst="curvedConnector2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DEC00D24-E10E-944B-A840-296C8F2D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47" y="2894682"/>
            <a:ext cx="36112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</a:p>
          <a:p>
            <a:r>
              <a:rPr lang="en-US" sz="1800" dirty="0">
                <a:latin typeface="Courier" pitchFamily="-110" charset="0"/>
              </a:rPr>
              <a:t>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	   * Put RV in R14</a:t>
            </a:r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54549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1B6A6-FDE5-634C-AB0A-7DA51FBDD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EBB5F47-255B-DD4E-AF3B-F3378BAA5520}"/>
              </a:ext>
            </a:extLst>
          </p:cNvPr>
          <p:cNvSpPr/>
          <p:nvPr/>
        </p:nvSpPr>
        <p:spPr>
          <a:xfrm>
            <a:off x="2588100" y="3514424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60736-E642-9840-A601-96362FFE6077}"/>
              </a:ext>
            </a:extLst>
          </p:cNvPr>
          <p:cNvSpPr/>
          <p:nvPr/>
        </p:nvSpPr>
        <p:spPr>
          <a:xfrm>
            <a:off x="34489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3ED325E-1F42-6AED-6DD4-3233B8FD0DDC}"/>
              </a:ext>
            </a:extLst>
          </p:cNvPr>
          <p:cNvSpPr txBox="1">
            <a:spLocks/>
          </p:cNvSpPr>
          <p:nvPr/>
        </p:nvSpPr>
        <p:spPr bwMode="auto">
          <a:xfrm>
            <a:off x="1730374" y="1283054"/>
            <a:ext cx="6059387" cy="16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2000" kern="0" dirty="0"/>
              <a:t>A </a:t>
            </a:r>
            <a:r>
              <a:rPr lang="en-US" sz="2000" b="1" i="1" kern="0" dirty="0"/>
              <a:t>stack</a:t>
            </a:r>
            <a:r>
              <a:rPr lang="en-US" sz="2000" kern="0" dirty="0"/>
              <a:t> is a last-in-first-out (LIFO) data structure.</a:t>
            </a:r>
          </a:p>
          <a:p>
            <a:pPr lvl="1"/>
            <a:r>
              <a:rPr lang="en-US" sz="1800" kern="0" dirty="0"/>
              <a:t>HLLs use a stack to implement the function calling abstraction.</a:t>
            </a:r>
          </a:p>
          <a:p>
            <a:r>
              <a:rPr lang="en-US" sz="1800" kern="0" dirty="0"/>
              <a:t>A stack has two main operations:</a:t>
            </a:r>
          </a:p>
          <a:p>
            <a:pPr lvl="1"/>
            <a:r>
              <a:rPr lang="en-US" sz="1800" kern="0" dirty="0"/>
              <a:t>PUSH – add something onto the top of the stack.</a:t>
            </a:r>
          </a:p>
          <a:p>
            <a:pPr lvl="1"/>
            <a:r>
              <a:rPr lang="en-US" sz="1800" kern="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0839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16 C 0.00226 -0.00092 0.00469 -0.00401 0.00712 -0.0071 C 0.00851 -0.00957 0.00955 -0.01265 0.01146 -0.0145 C 0.01389 -0.01697 0.01736 -0.01697 0.02014 -0.01913 C 0.02205 -0.02099 0.02379 -0.02284 0.02587 -0.02376 C 0.02952 -0.02592 0.03351 -0.02716 0.03768 -0.02839 C 0.03941 -0.02963 0.04132 -0.03086 0.04341 -0.03086 L 0.05643 -0.03333 C 0.05816 -0.03395 0.06025 -0.03457 0.06216 -0.0358 C 0.06354 -0.03673 0.06493 -0.03765 0.0665 -0.03796 C 0.06927 -0.0392 0.0724 -0.03981 0.07535 -0.04012 L 0.13177 -0.03796 C 0.13507 -0.03796 0.13854 -0.03673 0.14202 -0.0358 C 0.14618 -0.03518 0.1507 -0.03395 0.15521 -0.03333 C 0.15799 -0.03179 0.16111 -0.03148 0.16372 -0.02839 L 0.17257 -0.01913 L 0.1783 -0.00494 C 0.17917 -0.00216 0.18038 -0.00062 0.18108 0.00216 L 0.18264 0.00957 C 0.18299 0.0213 0.18334 0.03333 0.18403 0.04506 C 0.1842 0.04908 0.1849 0.05309 0.18542 0.05679 C 0.18594 0.06327 0.18629 0.06975 0.18716 0.07624 C 0.1849 0.13982 0.18716 0.10401 0.18403 0.14043 C 0.18351 0.14661 0.18316 0.15278 0.18264 0.15926 C 0.18229 0.16173 0.18143 0.16358 0.18108 0.16667 C 0.18038 0.16945 0.18021 0.17284 0.17969 0.17593 C 0.17917 0.1784 0.17847 0.18025 0.1783 0.18303 C 0.17795 0.18611 0.1783 0.18951 0.1783 0.1929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69F7A9A-1C6C-3242-B47B-F8FFEBD64CF9}"/>
              </a:ext>
            </a:extLst>
          </p:cNvPr>
          <p:cNvSpPr/>
          <p:nvPr/>
        </p:nvSpPr>
        <p:spPr>
          <a:xfrm>
            <a:off x="2588100" y="3764294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2CDFA-4BAC-8E44-89E2-6DE9849A546F}"/>
              </a:ext>
            </a:extLst>
          </p:cNvPr>
          <p:cNvSpPr/>
          <p:nvPr/>
        </p:nvSpPr>
        <p:spPr>
          <a:xfrm>
            <a:off x="5048658" y="4626141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21B911-BDAC-444C-B81B-1FB29C26DDB0}"/>
              </a:ext>
            </a:extLst>
          </p:cNvPr>
          <p:cNvSpPr/>
          <p:nvPr/>
        </p:nvSpPr>
        <p:spPr>
          <a:xfrm>
            <a:off x="3487002" y="38828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61C148A-BDAA-52F0-6321-D378E2E1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25620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0093 0.00452 0.00247 0.00695 0.00247 C 0.02223 0.00247 0.0375 0.00155 0.05278 0 C 0.05625 -0.0003 0.05816 -0.00432 0.06112 -0.0074 C 0.06285 -0.00925 0.06494 -0.01018 0.06667 -0.01234 C 0.06823 -0.01419 0.06928 -0.01759 0.07084 -0.01975 C 0.07796 -0.02963 0.07691 -0.02839 0.08334 -0.03209 C 0.08473 -0.03456 0.08577 -0.03765 0.0875 -0.0395 C 0.08994 -0.04197 0.09306 -0.0429 0.09584 -0.04444 C 0.09723 -0.04537 0.09862 -0.04537 0.1 -0.04691 C 0.10139 -0.04845 0.10261 -0.05061 0.10417 -0.05185 C 0.10539 -0.05308 0.10695 -0.05308 0.10834 -0.05432 C 0.11112 -0.05709 0.11389 -0.0608 0.11667 -0.06419 C 0.11806 -0.06574 0.1191 -0.06821 0.12084 -0.06913 C 0.12223 -0.07006 0.12362 -0.07067 0.125 -0.0716 C 0.12674 -0.07314 0.12848 -0.0753 0.13056 -0.07654 C 0.1323 -0.07777 0.13421 -0.07808 0.13612 -0.07901 C 0.1375 -0.08055 0.13872 -0.08271 0.14028 -0.08395 C 0.14688 -0.08981 0.15313 -0.08518 0.16112 -0.08395 C 0.1625 -0.0824 0.16407 -0.08117 0.16528 -0.07901 C 0.16632 -0.07685 0.16737 -0.07438 0.16806 -0.0716 C 0.17066 -0.06111 0.17049 -0.05679 0.17223 -0.04691 C 0.17257 -0.04444 0.17309 -0.04197 0.17362 -0.0395 C 0.17309 -0.03209 0.17275 -0.02469 0.17223 -0.01728 C 0.17136 -0.0074 0.16945 0.01235 0.16945 0.01235 C 0.1698 0.03303 0.16997 0.05371 0.17084 0.07408 C 0.17223 0.11358 0.17362 0.04507 0.17362 0.11112 L 0.17223 0.11389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34FC9E-6701-F04B-A26E-B314CAA8BD05}"/>
              </a:ext>
            </a:extLst>
          </p:cNvPr>
          <p:cNvSpPr/>
          <p:nvPr/>
        </p:nvSpPr>
        <p:spPr>
          <a:xfrm>
            <a:off x="2588100" y="4017274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2CDFA-4BAC-8E44-89E2-6DE9849A546F}"/>
              </a:ext>
            </a:extLst>
          </p:cNvPr>
          <p:cNvSpPr/>
          <p:nvPr/>
        </p:nvSpPr>
        <p:spPr>
          <a:xfrm>
            <a:off x="5048658" y="4626141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15D42-07CD-4644-8A28-885FA413ACE9}"/>
              </a:ext>
            </a:extLst>
          </p:cNvPr>
          <p:cNvSpPr/>
          <p:nvPr/>
        </p:nvSpPr>
        <p:spPr>
          <a:xfrm>
            <a:off x="5048658" y="4455473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95CA040-E5C0-C5C1-226E-2C39C42F4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4985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C 0.00017 -0.00648 0.00122 -0.01142 0.00208 -0.01636 C 0.0026 -0.0213 0.0033 -0.02624 0.00347 -0.03118 C 0.00417 -0.07655 0.00399 -0.12192 0.00486 -0.16698 C 0.00486 -0.1676 0.00642 -0.18457 0.00764 -0.18673 C 0.00868 -0.1892 0.01042 -0.19013 0.01181 -0.19167 C 0.01267 -0.19414 0.01319 -0.19722 0.01458 -0.19908 C 0.01563 -0.20093 0.01736 -0.20062 0.01875 -0.20155 C 0.02865 -0.2105 0.01615 -0.20278 0.02847 -0.21142 C 0.03108 -0.21358 0.03681 -0.21636 0.03681 -0.21636 C 0.04653 -0.21574 0.05625 -0.21605 0.06597 -0.21389 C 0.06875 -0.21358 0.07431 -0.20895 0.07431 -0.20895 C 0.08073 -0.19753 0.07726 -0.20463 0.08403 -0.18673 C 0.0849 -0.18426 0.08611 -0.18241 0.08681 -0.17932 C 0.08715 -0.17685 0.0875 -0.17439 0.08819 -0.17192 C 0.08889 -0.16945 0.09028 -0.16729 0.09097 -0.16451 C 0.09201 -0.15988 0.09201 -0.15432 0.09375 -0.14969 C 0.09462 -0.14722 0.09583 -0.14506 0.09653 -0.14229 C 0.10313 -0.11605 0.09566 -0.13704 0.10208 -0.12006 C 0.10417 -0.10525 0.10278 -0.11358 0.10625 -0.09537 C 0.1066 -0.0929 0.10677 -0.09043 0.10764 -0.08797 C 0.10938 -0.08303 0.11111 -0.07809 0.11319 -0.07315 C 0.11458 -0.07006 0.11597 -0.06667 0.11736 -0.06327 C 0.11823 -0.06111 0.11858 -0.05772 0.12014 -0.05587 C 0.12257 -0.0534 0.12552 -0.05247 0.12847 -0.05093 C 0.13021 -0.05031 0.13212 -0.04969 0.13403 -0.04846 C 0.13542 -0.04784 0.13663 -0.04692 0.13819 -0.04599 C 0.1441 -0.04352 0.14306 -0.04352 0.14653 -0.04352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936DF13-F827-1E4F-AC12-BB5509507291}"/>
              </a:ext>
            </a:extLst>
          </p:cNvPr>
          <p:cNvSpPr/>
          <p:nvPr/>
        </p:nvSpPr>
        <p:spPr>
          <a:xfrm>
            <a:off x="2588100" y="4262437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2CDFA-4BAC-8E44-89E2-6DE9849A546F}"/>
              </a:ext>
            </a:extLst>
          </p:cNvPr>
          <p:cNvSpPr/>
          <p:nvPr/>
        </p:nvSpPr>
        <p:spPr>
          <a:xfrm>
            <a:off x="5048658" y="4626141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8175A1-73AD-E24E-80DF-1C0F839FA858}"/>
              </a:ext>
            </a:extLst>
          </p:cNvPr>
          <p:cNvSpPr/>
          <p:nvPr/>
        </p:nvSpPr>
        <p:spPr>
          <a:xfrm>
            <a:off x="34870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2E6C20B-8F65-E496-D72A-62D0DF24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5791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3827E-6 C 0.00209 -0.00124 0.00434 -0.00186 0.0066 -0.00278 C 0.00834 -0.00371 0.00955 -0.00463 0.01094 -0.00525 C 0.01285 -0.00618 0.01493 -0.0068 0.0165 -0.00741 C 0.01823 -0.00926 0.01945 -0.01173 0.02101 -0.01235 C 0.02726 -0.01482 0.03889 -0.01235 0.04514 -0.01976 L 0.05382 -0.02933 L 0.05816 -0.03426 C 0.06493 -0.05217 0.0566 -0.02963 0.06389 -0.05124 C 0.06476 -0.05402 0.0658 -0.05649 0.06667 -0.05896 C 0.06771 -0.06204 0.06858 -0.06544 0.06945 -0.06852 C 0.07049 -0.0713 0.0717 -0.07346 0.07222 -0.07593 C 0.07361 -0.08087 0.07413 -0.08581 0.07518 -0.09044 C 0.07622 -0.09414 0.07743 -0.09692 0.07795 -0.10031 C 0.07986 -0.10803 0.07952 -0.11791 0.08229 -0.1247 C 0.08334 -0.12747 0.08455 -0.12994 0.08507 -0.1321 C 0.08646 -0.13704 0.08646 -0.14229 0.08802 -0.14692 C 0.09618 -0.16791 0.08646 -0.14136 0.09236 -0.16142 C 0.09497 -0.17068 0.09549 -0.16821 0.09948 -0.17593 C 0.10556 -0.18828 0.09879 -0.17933 0.1066 -0.18828 C 0.10747 -0.19075 0.10782 -0.19414 0.10955 -0.19568 C 0.11111 -0.19784 0.1132 -0.19784 0.11511 -0.19784 C 0.129 -0.19784 0.14288 -0.19661 0.15643 -0.19568 C 0.15799 -0.19507 0.15938 -0.19476 0.16077 -0.19321 C 0.16372 -0.19044 0.16927 -0.18365 0.16927 -0.18334 C 0.16979 -0.18118 0.16997 -0.1784 0.17066 -0.17593 C 0.17257 -0.1713 0.17552 -0.16729 0.17639 -0.16142 L 0.17934 -0.14692 C 0.17986 -0.14136 0.18038 -0.1355 0.18073 -0.12994 C 0.18125 -0.1247 0.18247 -0.12007 0.18247 -0.11513 C 0.18177 -0.09784 0.18056 -0.08087 0.17934 -0.06359 C 0.179 -0.05741 0.17865 -0.05093 0.17795 -0.04414 C 0.17778 -0.04167 0.17709 -0.03951 0.17639 -0.03673 C 0.17292 -0.01544 0.17726 -0.03766 0.17361 -0.01976 C 0.1757 0.00216 0.175 -0.01019 0.175 0.01728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19CE688-CD45-E646-940E-3642C5D2FD99}"/>
              </a:ext>
            </a:extLst>
          </p:cNvPr>
          <p:cNvSpPr/>
          <p:nvPr/>
        </p:nvSpPr>
        <p:spPr>
          <a:xfrm>
            <a:off x="2588100" y="4492168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2CDFA-4BAC-8E44-89E2-6DE9849A546F}"/>
              </a:ext>
            </a:extLst>
          </p:cNvPr>
          <p:cNvSpPr/>
          <p:nvPr/>
        </p:nvSpPr>
        <p:spPr>
          <a:xfrm>
            <a:off x="5048658" y="4626141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15D42-07CD-4644-8A28-885FA413ACE9}"/>
              </a:ext>
            </a:extLst>
          </p:cNvPr>
          <p:cNvSpPr/>
          <p:nvPr/>
        </p:nvSpPr>
        <p:spPr>
          <a:xfrm>
            <a:off x="5048658" y="4455473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96B4891-E7B1-A8FA-B3A7-DCF59D98F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5914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339 C 0.00104 -0.03951 0.00122 -0.08241 0.00208 -0.125 C 0.00226 -0.13827 0.00243 -0.15155 0.00347 -0.16451 C 0.00382 -0.16976 0.00417 -0.17593 0.00625 -0.17932 C 0.00903 -0.18426 0.01076 -0.19198 0.01458 -0.19414 C 0.01736 -0.19599 0.01997 -0.19784 0.02292 -0.19908 C 0.02465 -0.2 0.02656 -0.20093 0.02847 -0.20155 C 0.03073 -0.20247 0.03299 -0.20309 0.03542 -0.20402 C 0.05243 -0.21173 0.02083 -0.2 0.04653 -0.20895 C 0.05521 -0.20834 0.06406 -0.20864 0.07292 -0.20648 C 0.07813 -0.20525 0.07656 -0.2 0.07847 -0.19414 L 0.08681 -0.17192 C 0.08767 -0.16945 0.08889 -0.1676 0.08958 -0.16451 C 0.09045 -0.15957 0.09063 -0.15432 0.09236 -0.14969 C 0.0941 -0.14476 0.0967 -0.14074 0.09792 -0.13488 C 0.09931 -0.12747 0.09948 -0.12531 0.10208 -0.1176 C 0.10365 -0.11266 0.10608 -0.10834 0.10764 -0.10278 C 0.10851 -0.09969 0.10938 -0.0963 0.11042 -0.0929 C 0.11111 -0.09043 0.11233 -0.08827 0.11319 -0.0855 C 0.11528 -0.07778 0.11372 -0.07593 0.11736 -0.06821 C 0.1184 -0.06605 0.12014 -0.06513 0.12153 -0.06327 C 0.12188 -0.06081 0.12188 -0.05772 0.12292 -0.05587 C 0.12517 -0.05185 0.12795 -0.04815 0.13125 -0.04599 C 0.13646 -0.0429 0.14045 -0.04136 0.14514 -0.03611 C 0.14705 -0.03395 0.14844 -0.03025 0.15069 -0.02871 C 0.15503 -0.02593 0.16007 -0.02655 0.16458 -0.02377 L 0.16875 -0.0213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8041488-A87D-0F49-AE03-49BF0C9E6CD8}"/>
              </a:ext>
            </a:extLst>
          </p:cNvPr>
          <p:cNvSpPr/>
          <p:nvPr/>
        </p:nvSpPr>
        <p:spPr>
          <a:xfrm>
            <a:off x="2588100" y="4709842"/>
            <a:ext cx="1627227" cy="307777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BE525-84B2-9F4F-972D-5C65FF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Stack: Conceptually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CDCB-B907-CB4C-B314-B9F939EC82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B4F6-BDAD-9542-98C9-8A3476A43A15}"/>
              </a:ext>
            </a:extLst>
          </p:cNvPr>
          <p:cNvCxnSpPr/>
          <p:nvPr/>
        </p:nvCxnSpPr>
        <p:spPr>
          <a:xfrm>
            <a:off x="5004849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E4944-F7C5-2049-8E2D-58C851F88ECB}"/>
              </a:ext>
            </a:extLst>
          </p:cNvPr>
          <p:cNvCxnSpPr/>
          <p:nvPr/>
        </p:nvCxnSpPr>
        <p:spPr>
          <a:xfrm>
            <a:off x="5673616" y="3668315"/>
            <a:ext cx="0" cy="110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E711A-9549-914A-B57D-5C77132F0930}"/>
              </a:ext>
            </a:extLst>
          </p:cNvPr>
          <p:cNvCxnSpPr>
            <a:cxnSpLocks/>
          </p:cNvCxnSpPr>
          <p:nvPr/>
        </p:nvCxnSpPr>
        <p:spPr>
          <a:xfrm flipH="1">
            <a:off x="4992149" y="4775513"/>
            <a:ext cx="6687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34D25E-C6FD-D445-80D2-7376AF097915}"/>
              </a:ext>
            </a:extLst>
          </p:cNvPr>
          <p:cNvSpPr txBox="1"/>
          <p:nvPr/>
        </p:nvSpPr>
        <p:spPr>
          <a:xfrm>
            <a:off x="5004849" y="47863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8CEC-7196-FF4E-8B5E-3E91DFB20E16}"/>
              </a:ext>
            </a:extLst>
          </p:cNvPr>
          <p:cNvSpPr txBox="1"/>
          <p:nvPr/>
        </p:nvSpPr>
        <p:spPr>
          <a:xfrm>
            <a:off x="2718849" y="35144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EC1A-1003-204A-A3EB-EE442279258A}"/>
              </a:ext>
            </a:extLst>
          </p:cNvPr>
          <p:cNvSpPr txBox="1"/>
          <p:nvPr/>
        </p:nvSpPr>
        <p:spPr>
          <a:xfrm>
            <a:off x="2718849" y="376429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2A470-3840-B64D-A668-B3CF4F3CF6AF}"/>
              </a:ext>
            </a:extLst>
          </p:cNvPr>
          <p:cNvSpPr txBox="1"/>
          <p:nvPr/>
        </p:nvSpPr>
        <p:spPr>
          <a:xfrm>
            <a:off x="2718849" y="401416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BA86F-003F-B743-919C-07B0FE4C7FEB}"/>
              </a:ext>
            </a:extLst>
          </p:cNvPr>
          <p:cNvSpPr txBox="1"/>
          <p:nvPr/>
        </p:nvSpPr>
        <p:spPr>
          <a:xfrm>
            <a:off x="2718849" y="426403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51AB3-BA3D-9E4E-B727-6FEE377EDBDB}"/>
              </a:ext>
            </a:extLst>
          </p:cNvPr>
          <p:cNvSpPr txBox="1"/>
          <p:nvPr/>
        </p:nvSpPr>
        <p:spPr>
          <a:xfrm>
            <a:off x="2718849" y="451390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</a:t>
            </a:r>
          </a:p>
          <a:p>
            <a:r>
              <a:rPr lang="en-US" dirty="0"/>
              <a:t>POP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B5F5B-1B00-4746-A1E5-41C079FE2113}"/>
              </a:ext>
            </a:extLst>
          </p:cNvPr>
          <p:cNvSpPr/>
          <p:nvPr/>
        </p:nvSpPr>
        <p:spPr>
          <a:xfrm>
            <a:off x="3461602" y="3620323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823AA1-1EB6-594C-A96B-DA8F4715071F}"/>
              </a:ext>
            </a:extLst>
          </p:cNvPr>
          <p:cNvSpPr/>
          <p:nvPr/>
        </p:nvSpPr>
        <p:spPr>
          <a:xfrm>
            <a:off x="3461602" y="3870192"/>
            <a:ext cx="533400" cy="95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EF821-9E98-9846-9BEE-0A42ECD85326}"/>
              </a:ext>
            </a:extLst>
          </p:cNvPr>
          <p:cNvSpPr/>
          <p:nvPr/>
        </p:nvSpPr>
        <p:spPr>
          <a:xfrm>
            <a:off x="3461602" y="4369930"/>
            <a:ext cx="533400" cy="95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2CDFA-4BAC-8E44-89E2-6DE9849A546F}"/>
              </a:ext>
            </a:extLst>
          </p:cNvPr>
          <p:cNvSpPr/>
          <p:nvPr/>
        </p:nvSpPr>
        <p:spPr>
          <a:xfrm>
            <a:off x="5048658" y="4626141"/>
            <a:ext cx="533400" cy="95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DCC08-18B8-EF47-8941-992B1F444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283054"/>
            <a:ext cx="6059387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stack</a:t>
            </a:r>
            <a:r>
              <a:rPr lang="en-US" sz="2000" dirty="0"/>
              <a:t> is a last-in-first-out (LIFO) data structure.</a:t>
            </a:r>
          </a:p>
          <a:p>
            <a:pPr lvl="1"/>
            <a:r>
              <a:rPr lang="en-US" sz="1800" dirty="0"/>
              <a:t>HLLs use a stack to implement the function calling abstraction.</a:t>
            </a:r>
          </a:p>
          <a:p>
            <a:r>
              <a:rPr lang="en-US" sz="1800" dirty="0"/>
              <a:t>A stack has two main operations:</a:t>
            </a:r>
          </a:p>
          <a:p>
            <a:pPr lvl="1"/>
            <a:r>
              <a:rPr lang="en-US" sz="1800" dirty="0"/>
              <a:t>PUSH – add something onto the top of the stack.</a:t>
            </a:r>
          </a:p>
          <a:p>
            <a:pPr lvl="1"/>
            <a:r>
              <a:rPr lang="en-US" sz="1800" dirty="0"/>
              <a:t>POP – remove something from the top of the stack.</a:t>
            </a:r>
          </a:p>
        </p:txBody>
      </p:sp>
    </p:spTree>
    <p:extLst>
      <p:ext uri="{BB962C8B-B14F-4D97-AF65-F5344CB8AC3E}">
        <p14:creationId xmlns:p14="http://schemas.microsoft.com/office/powerpoint/2010/main" val="30089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1.97531E-6 C -0.00017 -0.00494 0.00069 -0.00987 0.00069 -0.01481 C 0.0033 -0.20216 -0.00851 -0.13611 0.00347 -0.2 C 0.00399 -0.20648 0.00434 -0.2179 0.00625 -0.22469 C 0.00694 -0.22747 0.00781 -0.23024 0.00903 -0.2321 C 0.01233 -0.23827 0.01736 -0.23981 0.02153 -0.24197 L 0.02569 -0.24444 C 0.03628 -0.24383 0.04705 -0.24444 0.05764 -0.24197 C 0.0592 -0.24166 0.06024 -0.23858 0.06181 -0.23704 C 0.06302 -0.23611 0.06458 -0.2358 0.06597 -0.23457 C 0.06979 -0.23117 0.07118 -0.22778 0.07431 -0.22222 C 0.07465 -0.21975 0.075 -0.21728 0.07569 -0.21481 C 0.07639 -0.21234 0.0776 -0.21018 0.07847 -0.20741 C 0.07986 -0.20339 0.08142 -0.19938 0.08264 -0.19506 C 0.08316 -0.1929 0.08333 -0.19012 0.08403 -0.18765 C 0.08472 -0.18518 0.08611 -0.18302 0.08681 -0.18024 C 0.08802 -0.17562 0.08854 -0.17037 0.08958 -0.16543 L 0.09097 -0.15802 C 0.09132 -0.15555 0.09149 -0.15308 0.09236 -0.15062 C 0.09323 -0.14815 0.09444 -0.14599 0.09514 -0.14321 C 0.09635 -0.13858 0.09618 -0.13302 0.09792 -0.12839 C 0.09878 -0.12592 0.09983 -0.12376 0.10069 -0.12099 C 0.10122 -0.11883 0.10139 -0.11605 0.10208 -0.11358 C 0.10365 -0.10864 0.10573 -0.1037 0.10764 -0.09876 L 0.11319 -0.08395 C 0.11406 -0.08148 0.11441 -0.07778 0.11597 -0.07654 C 0.13108 -0.06759 0.10816 -0.0821 0.12431 -0.06913 C 0.12691 -0.06728 0.12969 -0.06574 0.13264 -0.0642 C 0.13438 -0.06358 0.14028 -0.06111 0.14236 -0.05926 C 0.14462 -0.05741 0.1467 -0.0537 0.14931 -0.05185 C 0.15139 -0.05031 0.15382 -0.05062 0.15625 -0.04938 C 0.16354 -0.04629 0.15712 -0.04691 0.16458 -0.04691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08D1-9E20-A447-9D6D-C36B2A67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99" y="23544"/>
            <a:ext cx="6547143" cy="645300"/>
          </a:xfrm>
        </p:spPr>
        <p:txBody>
          <a:bodyPr/>
          <a:lstStyle/>
          <a:p>
            <a:r>
              <a:rPr lang="en-US" dirty="0">
                <a:latin typeface="+mn-lt"/>
              </a:rPr>
              <a:t>Assembly Language Stack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68E2B-8045-3745-81E9-5B0DE00E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699" y="842783"/>
            <a:ext cx="6649301" cy="2066255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.</a:t>
            </a:r>
            <a:r>
              <a:rPr lang="en-US" sz="2000" dirty="0" err="1">
                <a:latin typeface="Courier" pitchFamily="2" charset="0"/>
              </a:rPr>
              <a:t>stacksize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/>
              <a:t>directive </a:t>
            </a:r>
          </a:p>
          <a:p>
            <a:pPr marL="139700" indent="0">
              <a:buNone/>
            </a:pPr>
            <a:r>
              <a:rPr lang="en-US" sz="2000" dirty="0">
                <a:latin typeface="Courier" pitchFamily="2" charset="0"/>
              </a:rPr>
              <a:t>	.</a:t>
            </a:r>
            <a:r>
              <a:rPr lang="en-US" sz="1800" kern="1200" dirty="0" err="1">
                <a:solidFill>
                  <a:srgbClr val="8000FF"/>
                </a:solidFill>
                <a:latin typeface="Courier" pitchFamily="-110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stacksize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256</a:t>
            </a:r>
            <a:endParaRPr lang="en-US" sz="1000" dirty="0">
              <a:solidFill>
                <a:schemeClr val="tx1"/>
              </a:solidFill>
              <a:latin typeface="Courier" pitchFamily="2" charset="0"/>
            </a:endParaRPr>
          </a:p>
          <a:p>
            <a:pPr marL="139700" indent="0">
              <a:buNone/>
            </a:pPr>
            <a:endParaRPr lang="en-US" sz="1000" dirty="0"/>
          </a:p>
          <a:p>
            <a:pPr lvl="1"/>
            <a:r>
              <a:rPr lang="en-US" sz="1800" dirty="0"/>
              <a:t>appears </a:t>
            </a:r>
            <a:r>
              <a:rPr lang="en-US" sz="1800" b="1" i="1" dirty="0"/>
              <a:t>at the start </a:t>
            </a:r>
            <a:r>
              <a:rPr lang="en-US" sz="1800" dirty="0"/>
              <a:t>of a program</a:t>
            </a:r>
          </a:p>
          <a:p>
            <a:pPr lvl="1"/>
            <a:r>
              <a:rPr lang="en-US" sz="1800" dirty="0"/>
              <a:t>allocates the specified number of bytes for the stack</a:t>
            </a:r>
          </a:p>
          <a:p>
            <a:pPr lvl="1"/>
            <a:r>
              <a:rPr lang="en-US" sz="1800" dirty="0"/>
              <a:t>initializes the </a:t>
            </a:r>
            <a:r>
              <a:rPr lang="en-US" sz="1800" b="1" i="1" dirty="0"/>
              <a:t>Stack Pointer </a:t>
            </a:r>
            <a:r>
              <a:rPr lang="en-US" sz="1800" dirty="0"/>
              <a:t>( </a:t>
            </a:r>
            <a:r>
              <a:rPr lang="en-US" sz="1800" dirty="0">
                <a:latin typeface="Courier" pitchFamily="2" charset="0"/>
              </a:rPr>
              <a:t>R13)</a:t>
            </a:r>
            <a:r>
              <a:rPr lang="en-US" sz="1800" dirty="0"/>
              <a:t>.</a:t>
            </a:r>
            <a:endParaRPr lang="en-US" sz="1000" dirty="0"/>
          </a:p>
          <a:p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PUSH</a:t>
            </a:r>
            <a:r>
              <a:rPr lang="en-US" sz="2000" dirty="0"/>
              <a:t> and </a:t>
            </a:r>
            <a:r>
              <a:rPr lang="en-US" sz="2000" dirty="0">
                <a:latin typeface="Courier" pitchFamily="2" charset="0"/>
              </a:rPr>
              <a:t>POP</a:t>
            </a:r>
            <a:r>
              <a:rPr lang="en-US" sz="2000" dirty="0"/>
              <a:t> instructions</a:t>
            </a:r>
          </a:p>
          <a:p>
            <a:pPr lvl="1"/>
            <a:r>
              <a:rPr lang="en-US" sz="1800" dirty="0"/>
              <a:t>Put values onto (</a:t>
            </a:r>
            <a:r>
              <a:rPr lang="en-US" sz="1800" dirty="0">
                <a:latin typeface="Courier" pitchFamily="2" charset="0"/>
              </a:rPr>
              <a:t>PUSH</a:t>
            </a:r>
            <a:r>
              <a:rPr lang="en-US" sz="1800" dirty="0"/>
              <a:t>) and take values </a:t>
            </a:r>
            <a:br>
              <a:rPr lang="en-US" sz="1800" dirty="0"/>
            </a:br>
            <a:r>
              <a:rPr lang="en-US" sz="1800" dirty="0"/>
              <a:t>off of (</a:t>
            </a:r>
            <a:r>
              <a:rPr lang="en-US" sz="1800" dirty="0">
                <a:latin typeface="Courier" pitchFamily="2" charset="0"/>
              </a:rPr>
              <a:t>POP</a:t>
            </a:r>
            <a:r>
              <a:rPr lang="en-US" sz="1800" dirty="0"/>
              <a:t>) the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1E3E1-EF6B-D64A-B8CF-8FFF79FCB6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93E14-A8FD-9648-9E4C-41854F09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" y="3902217"/>
            <a:ext cx="7362131" cy="91212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B3181B-5ED2-1148-B11D-35648145248D}"/>
              </a:ext>
            </a:extLst>
          </p:cNvPr>
          <p:cNvSpPr/>
          <p:nvPr/>
        </p:nvSpPr>
        <p:spPr>
          <a:xfrm>
            <a:off x="1317556" y="4368800"/>
            <a:ext cx="4453324" cy="25499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529AD9-BF3D-3948-9908-92F9775500FE}"/>
              </a:ext>
            </a:extLst>
          </p:cNvPr>
          <p:cNvSpPr/>
          <p:nvPr/>
        </p:nvSpPr>
        <p:spPr>
          <a:xfrm>
            <a:off x="1337876" y="4551680"/>
            <a:ext cx="4453324" cy="25499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1396" y="2031007"/>
            <a:ext cx="2092187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A9265-F26C-B347-B04A-49BA3311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396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7B2CA7-A18B-0D40-AC8B-6EF9EEDEC6E5}"/>
              </a:ext>
            </a:extLst>
          </p:cNvPr>
          <p:cNvGrpSpPr/>
          <p:nvPr/>
        </p:nvGrpSpPr>
        <p:grpSpPr>
          <a:xfrm>
            <a:off x="4097120" y="1930717"/>
            <a:ext cx="4898574" cy="2974658"/>
            <a:chOff x="4097120" y="1930717"/>
            <a:chExt cx="4898574" cy="2974658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C2143AA-2605-974F-BA18-D4AD4CDF21F3}"/>
                </a:ext>
              </a:extLst>
            </p:cNvPr>
            <p:cNvSpPr/>
            <p:nvPr/>
          </p:nvSpPr>
          <p:spPr>
            <a:xfrm>
              <a:off x="7218476" y="1930717"/>
              <a:ext cx="1777218" cy="1503669"/>
            </a:xfrm>
            <a:prstGeom prst="roundRect">
              <a:avLst>
                <a:gd name="adj" fmla="val 9066"/>
              </a:avLst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03D7AD3-79DE-8E47-88A7-941A2FD1FF5A}"/>
                </a:ext>
              </a:extLst>
            </p:cNvPr>
            <p:cNvSpPr/>
            <p:nvPr/>
          </p:nvSpPr>
          <p:spPr>
            <a:xfrm>
              <a:off x="7282018" y="4623676"/>
              <a:ext cx="1318503" cy="281699"/>
            </a:xfrm>
            <a:prstGeom prst="roundRect">
              <a:avLst>
                <a:gd name="adj" fmla="val 9066"/>
              </a:avLst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00F64C-C0DA-764A-B318-CF9D74489602}"/>
                </a:ext>
              </a:extLst>
            </p:cNvPr>
            <p:cNvSpPr txBox="1"/>
            <p:nvPr/>
          </p:nvSpPr>
          <p:spPr>
            <a:xfrm rot="21064989">
              <a:off x="4494465" y="2715370"/>
              <a:ext cx="2403552" cy="9145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Allocates 100 bytes for the stack and set the Stack Pointer (R13) to the “top” of the stack.</a:t>
              </a: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2A48CB5A-CF62-584E-876A-D00AE27A314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rot="16200000" flipV="1">
              <a:off x="4596361" y="1691896"/>
              <a:ext cx="529760" cy="1528241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68C8DC54-D82F-154A-B617-5C94CC40A65E}"/>
              </a:ext>
            </a:extLst>
          </p:cNvPr>
          <p:cNvSpPr/>
          <p:nvPr/>
        </p:nvSpPr>
        <p:spPr>
          <a:xfrm>
            <a:off x="8394700" y="3262439"/>
            <a:ext cx="653089" cy="1529004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26002-3269-1945-8B11-1DE86A1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 Calling Abstraction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23BA3-DD7C-6E4D-9C0F-73D78E23E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49138"/>
            <a:ext cx="5959130" cy="1659900"/>
          </a:xfrm>
        </p:spPr>
        <p:txBody>
          <a:bodyPr/>
          <a:lstStyle/>
          <a:p>
            <a:r>
              <a:rPr lang="en-US" sz="2000" dirty="0"/>
              <a:t>All modern high-level languages include mechanisms for </a:t>
            </a:r>
            <a:r>
              <a:rPr lang="en-US" sz="2000" b="1" i="1" dirty="0"/>
              <a:t>defining and calling functions</a:t>
            </a:r>
            <a:r>
              <a:rPr lang="en-US" sz="2000" dirty="0"/>
              <a:t>, </a:t>
            </a:r>
            <a:r>
              <a:rPr lang="en-US" sz="2000" b="1" i="1" dirty="0"/>
              <a:t>passing parameters</a:t>
            </a:r>
            <a:r>
              <a:rPr lang="en-US" sz="2000" dirty="0"/>
              <a:t> and receiving </a:t>
            </a:r>
            <a:r>
              <a:rPr lang="en-US" sz="2000" b="1" i="1" dirty="0"/>
              <a:t>return values</a:t>
            </a:r>
            <a:r>
              <a:rPr lang="en-US" sz="2000" dirty="0"/>
              <a:t>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6A91EE4-8938-B642-968C-9931F9E7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3" y="2755588"/>
            <a:ext cx="266611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read x;</a:t>
            </a:r>
          </a:p>
          <a:p>
            <a:r>
              <a:rPr lang="en-US" sz="1800" dirty="0">
                <a:latin typeface="Courier" pitchFamily="-110" charset="0"/>
              </a:rPr>
              <a:t>  read y;</a:t>
            </a:r>
          </a:p>
          <a:p>
            <a:r>
              <a:rPr lang="en-US" sz="1800" dirty="0">
                <a:latin typeface="Courier" pitchFamily="-110" charset="0"/>
              </a:rPr>
              <a:t>  read z;</a:t>
            </a:r>
            <a:endParaRPr lang="en-US" sz="800" dirty="0">
              <a:latin typeface="Courier" pitchFamily="-110" charset="0"/>
            </a:endParaRPr>
          </a:p>
          <a:p>
            <a:endParaRPr lang="en-US" sz="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m = max3(</a:t>
            </a:r>
            <a:r>
              <a:rPr lang="en-US" sz="1800" dirty="0" err="1">
                <a:latin typeface="Courier" pitchFamily="-110" charset="0"/>
              </a:rPr>
              <a:t>x,y,z</a:t>
            </a:r>
            <a:r>
              <a:rPr lang="en-US" sz="1800" dirty="0">
                <a:latin typeface="Courier" pitchFamily="-110" charset="0"/>
              </a:rPr>
              <a:t>);</a:t>
            </a:r>
            <a:endParaRPr lang="en-US" sz="800" dirty="0">
              <a:latin typeface="Courier" pitchFamily="-110" charset="0"/>
            </a:endParaRPr>
          </a:p>
          <a:p>
            <a:r>
              <a:rPr lang="en-US" sz="800" dirty="0">
                <a:latin typeface="Courier" pitchFamily="-110" charset="0"/>
              </a:rPr>
              <a:t>  </a:t>
            </a:r>
          </a:p>
          <a:p>
            <a:r>
              <a:rPr lang="en-US" sz="1800" dirty="0">
                <a:latin typeface="Courier" pitchFamily="-110" charset="0"/>
              </a:rPr>
              <a:t>  print m;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9F47CF3-4CEB-984E-BA12-23577FF1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91" y="2755588"/>
            <a:ext cx="2528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max3(</a:t>
            </a:r>
            <a:r>
              <a:rPr lang="en-US" sz="1800" dirty="0" err="1">
                <a:latin typeface="Courier" pitchFamily="-110" charset="0"/>
              </a:rPr>
              <a:t>a,b,c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x=max(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y=max(</a:t>
            </a:r>
            <a:r>
              <a:rPr lang="en-US" sz="1800" dirty="0" err="1">
                <a:latin typeface="Courier" pitchFamily="-110" charset="0"/>
              </a:rPr>
              <a:t>x,c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return y;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C382CB2-A16C-B74F-B526-71C75B96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648" y="2755588"/>
            <a:ext cx="21146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r = a;</a:t>
            </a:r>
          </a:p>
          <a:p>
            <a:r>
              <a:rPr lang="en-US" sz="1800" dirty="0">
                <a:latin typeface="Courier" pitchFamily="-110" charset="0"/>
              </a:rPr>
              <a:t>  if (b &gt; a) </a:t>
            </a:r>
          </a:p>
          <a:p>
            <a:r>
              <a:rPr lang="en-US" sz="1800" dirty="0">
                <a:latin typeface="Courier" pitchFamily="-110" charset="0"/>
              </a:rPr>
              <a:t>    r = b;</a:t>
            </a:r>
          </a:p>
          <a:p>
            <a:r>
              <a:rPr lang="en-US" sz="1800" dirty="0">
                <a:latin typeface="Courier" pitchFamily="-110" charset="0"/>
              </a:rPr>
              <a:t>  return r;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1E0432-32A8-C540-903C-20CA25DD41D0}"/>
              </a:ext>
            </a:extLst>
          </p:cNvPr>
          <p:cNvCxnSpPr/>
          <p:nvPr/>
        </p:nvCxnSpPr>
        <p:spPr>
          <a:xfrm>
            <a:off x="2717548" y="2755588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A808C1-B4BF-354F-82AA-E47EC709A690}"/>
              </a:ext>
            </a:extLst>
          </p:cNvPr>
          <p:cNvCxnSpPr/>
          <p:nvPr/>
        </p:nvCxnSpPr>
        <p:spPr>
          <a:xfrm>
            <a:off x="5362840" y="2755587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8916" y="2779278"/>
            <a:ext cx="1151959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396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14F2BD2-6DB1-2940-BA92-3BBA53C24B10}"/>
              </a:ext>
            </a:extLst>
          </p:cNvPr>
          <p:cNvSpPr/>
          <p:nvPr/>
        </p:nvSpPr>
        <p:spPr>
          <a:xfrm>
            <a:off x="7254553" y="3119479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079B8D-2304-3B48-9886-CD76F868F33A}"/>
              </a:ext>
            </a:extLst>
          </p:cNvPr>
          <p:cNvGrpSpPr/>
          <p:nvPr/>
        </p:nvGrpSpPr>
        <p:grpSpPr>
          <a:xfrm>
            <a:off x="3179690" y="2962644"/>
            <a:ext cx="2797494" cy="1395157"/>
            <a:chOff x="4097119" y="2191135"/>
            <a:chExt cx="2797494" cy="13951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525432-3C64-A245-AD5A-B2A4DFA0A589}"/>
                </a:ext>
              </a:extLst>
            </p:cNvPr>
            <p:cNvSpPr txBox="1"/>
            <p:nvPr/>
          </p:nvSpPr>
          <p:spPr>
            <a:xfrm rot="21064989">
              <a:off x="5054350" y="2671715"/>
              <a:ext cx="1840263" cy="9145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Copies the value of R0 onto the top of the stack 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(i.e. in MM[R13]).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8A6FDE4-5A4C-7A4A-A9A2-8C3348D45C8F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rot="16200000" flipV="1">
              <a:off x="4757307" y="1530947"/>
              <a:ext cx="486107" cy="1806484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28A764E-D5FA-314C-BED4-DD1B586C6237}"/>
              </a:ext>
            </a:extLst>
          </p:cNvPr>
          <p:cNvSpPr/>
          <p:nvPr/>
        </p:nvSpPr>
        <p:spPr>
          <a:xfrm>
            <a:off x="7301068" y="3837482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5779A54-AFE8-0A42-A859-22BB96B3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45A64B1-C643-0F45-80B8-4B6D485B59F7}"/>
              </a:ext>
            </a:extLst>
          </p:cNvPr>
          <p:cNvSpPr/>
          <p:nvPr/>
        </p:nvSpPr>
        <p:spPr>
          <a:xfrm>
            <a:off x="8394700" y="3262439"/>
            <a:ext cx="653089" cy="1529004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9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8916" y="2779278"/>
            <a:ext cx="1151959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392</a:t>
              </a: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03D7AD3-79DE-8E47-88A7-941A2FD1FF5A}"/>
              </a:ext>
            </a:extLst>
          </p:cNvPr>
          <p:cNvSpPr/>
          <p:nvPr/>
        </p:nvSpPr>
        <p:spPr>
          <a:xfrm>
            <a:off x="7291543" y="4623676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4BCF5C-3D40-0D49-B468-F59EFE81FF6C}"/>
              </a:ext>
            </a:extLst>
          </p:cNvPr>
          <p:cNvGrpSpPr/>
          <p:nvPr/>
        </p:nvGrpSpPr>
        <p:grpSpPr>
          <a:xfrm>
            <a:off x="3179691" y="2962645"/>
            <a:ext cx="3563777" cy="1335408"/>
            <a:chOff x="4097120" y="2191136"/>
            <a:chExt cx="3563777" cy="13354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0C9EE2-5426-F94F-A8F6-E0FFD23BC27B}"/>
                </a:ext>
              </a:extLst>
            </p:cNvPr>
            <p:cNvSpPr txBox="1"/>
            <p:nvPr/>
          </p:nvSpPr>
          <p:spPr>
            <a:xfrm rot="21064989">
              <a:off x="5049691" y="2611967"/>
              <a:ext cx="2611206" cy="9145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Then adjusts the stack pointer to the next higher location on the stack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(i.e. R13 = R13 - 4).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2B6509AC-8481-7C47-8B21-EEDFF58B19D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rot="16200000" flipV="1">
              <a:off x="4977588" y="1310668"/>
              <a:ext cx="426358" cy="2187294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8863164-A6CB-6348-A0C3-E95ACDFE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A93ADE3-85FC-984D-8B3D-7CBAA5A17941}"/>
              </a:ext>
            </a:extLst>
          </p:cNvPr>
          <p:cNvSpPr/>
          <p:nvPr/>
        </p:nvSpPr>
        <p:spPr>
          <a:xfrm>
            <a:off x="8394700" y="3078204"/>
            <a:ext cx="653089" cy="1657310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640CB0-E37F-DF41-8AC8-3E486156DB08}"/>
              </a:ext>
            </a:extLst>
          </p:cNvPr>
          <p:cNvGrpSpPr/>
          <p:nvPr/>
        </p:nvGrpSpPr>
        <p:grpSpPr>
          <a:xfrm rot="21297550">
            <a:off x="4573829" y="95793"/>
            <a:ext cx="2291847" cy="2531110"/>
            <a:chOff x="6832013" y="-91689"/>
            <a:chExt cx="2291847" cy="25311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646B0D-19A8-4342-AEF6-4EA7E647052F}"/>
                </a:ext>
              </a:extLst>
            </p:cNvPr>
            <p:cNvSpPr txBox="1"/>
            <p:nvPr/>
          </p:nvSpPr>
          <p:spPr>
            <a:xfrm>
              <a:off x="6832013" y="685095"/>
              <a:ext cx="229184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Note: R13 the </a:t>
              </a:r>
              <a:br>
                <a:rPr lang="en-US" sz="1800" dirty="0">
                  <a:latin typeface="Segoe Print" panose="02000800000000000000" pitchFamily="2" charset="0"/>
                </a:rPr>
              </a:br>
              <a:r>
                <a:rPr lang="en-US" sz="1800" dirty="0">
                  <a:latin typeface="Segoe Print" panose="02000800000000000000" pitchFamily="2" charset="0"/>
                </a:rPr>
                <a:t>“</a:t>
              </a:r>
              <a:r>
                <a:rPr lang="en-US" sz="1800" b="1" dirty="0">
                  <a:latin typeface="Segoe Print" panose="02000800000000000000" pitchFamily="2" charset="0"/>
                </a:rPr>
                <a:t>stack pointer</a:t>
              </a:r>
              <a:r>
                <a:rPr lang="en-US" sz="1800" dirty="0">
                  <a:latin typeface="Segoe Print" panose="02000800000000000000" pitchFamily="2" charset="0"/>
                </a:rPr>
                <a:t>” holds the address where the next value will be pushed.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E9F06D-9D19-5B44-8481-92C6F756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4285" y="-91689"/>
              <a:ext cx="767301" cy="799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05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8916" y="3084078"/>
            <a:ext cx="1151959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30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388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14F2BD2-6DB1-2940-BA92-3BBA53C24B10}"/>
              </a:ext>
            </a:extLst>
          </p:cNvPr>
          <p:cNvSpPr/>
          <p:nvPr/>
        </p:nvSpPr>
        <p:spPr>
          <a:xfrm>
            <a:off x="7254553" y="2909929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26CF59-297F-4C4E-BC51-3ACFEC005AA4}"/>
              </a:ext>
            </a:extLst>
          </p:cNvPr>
          <p:cNvGrpSpPr/>
          <p:nvPr/>
        </p:nvGrpSpPr>
        <p:grpSpPr>
          <a:xfrm>
            <a:off x="3199289" y="3191629"/>
            <a:ext cx="3040212" cy="1099698"/>
            <a:chOff x="4090613" y="2123823"/>
            <a:chExt cx="3040212" cy="10996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5052AC-1F02-F542-85BF-89EBE201D9C9}"/>
                </a:ext>
              </a:extLst>
            </p:cNvPr>
            <p:cNvSpPr txBox="1"/>
            <p:nvPr/>
          </p:nvSpPr>
          <p:spPr>
            <a:xfrm rot="21064989">
              <a:off x="4270471" y="2308944"/>
              <a:ext cx="2860354" cy="9145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Copies the value of R1 onto the top of the stack, and then adjusts the stack pointer.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F002AD56-8CB7-C14B-8FEA-BE9455554AC4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rot="16200000" flipV="1">
              <a:off x="4764867" y="1449569"/>
              <a:ext cx="190648" cy="1539155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DA9270C-A42B-F047-941F-5AD2517AE9BD}"/>
              </a:ext>
            </a:extLst>
          </p:cNvPr>
          <p:cNvSpPr/>
          <p:nvPr/>
        </p:nvSpPr>
        <p:spPr>
          <a:xfrm>
            <a:off x="7251700" y="4036658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BCFF171-3CA1-3640-B564-02E821C25B4D}"/>
              </a:ext>
            </a:extLst>
          </p:cNvPr>
          <p:cNvSpPr/>
          <p:nvPr/>
        </p:nvSpPr>
        <p:spPr>
          <a:xfrm>
            <a:off x="7251699" y="4635509"/>
            <a:ext cx="1318503" cy="281699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EA6C243-78DD-DB4C-8F14-A7ED79B0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50FD1C0-2F7C-094D-928A-5C4FA4C8E572}"/>
              </a:ext>
            </a:extLst>
          </p:cNvPr>
          <p:cNvSpPr/>
          <p:nvPr/>
        </p:nvSpPr>
        <p:spPr>
          <a:xfrm>
            <a:off x="8394700" y="2819400"/>
            <a:ext cx="653089" cy="1972043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8916" y="3855603"/>
            <a:ext cx="1151959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30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760196-6BAA-1B4C-92C2-5E4F221F6EA7}"/>
              </a:ext>
            </a:extLst>
          </p:cNvPr>
          <p:cNvGrpSpPr/>
          <p:nvPr/>
        </p:nvGrpSpPr>
        <p:grpSpPr>
          <a:xfrm>
            <a:off x="3190883" y="2716301"/>
            <a:ext cx="3616421" cy="1314165"/>
            <a:chOff x="4081085" y="809658"/>
            <a:chExt cx="3616421" cy="13141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756420-1904-AE48-A8B7-EAB619D7FA7B}"/>
                </a:ext>
              </a:extLst>
            </p:cNvPr>
            <p:cNvSpPr txBox="1"/>
            <p:nvPr/>
          </p:nvSpPr>
          <p:spPr>
            <a:xfrm rot="21064989">
              <a:off x="4837152" y="809658"/>
              <a:ext cx="2860354" cy="943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Adjusts the value of the stack pointer and copies the value from the top of the stack into R2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2D4D245A-8F7E-904D-B073-BCBFC98CD894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rot="5400000">
              <a:off x="5022375" y="805778"/>
              <a:ext cx="376755" cy="2259336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571D0EF-10DC-9A46-8DBD-A0A020D6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6D17B47-C1A5-1645-A27F-81BB1902F1D6}"/>
              </a:ext>
            </a:extLst>
          </p:cNvPr>
          <p:cNvSpPr/>
          <p:nvPr/>
        </p:nvSpPr>
        <p:spPr>
          <a:xfrm>
            <a:off x="8394700" y="3035300"/>
            <a:ext cx="653089" cy="1756143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8AB51A-A23F-4D44-AE83-824A80E6207C}"/>
              </a:ext>
            </a:extLst>
          </p:cNvPr>
          <p:cNvSpPr/>
          <p:nvPr/>
        </p:nvSpPr>
        <p:spPr>
          <a:xfrm>
            <a:off x="7291543" y="4652962"/>
            <a:ext cx="1318503" cy="203616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C1EE7FC-414E-4946-B547-63C8EC4E0395}"/>
              </a:ext>
            </a:extLst>
          </p:cNvPr>
          <p:cNvSpPr/>
          <p:nvPr/>
        </p:nvSpPr>
        <p:spPr>
          <a:xfrm>
            <a:off x="7291543" y="4285070"/>
            <a:ext cx="1318503" cy="196293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7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59DF86-7DEC-464A-82B7-B36A71528945}"/>
              </a:ext>
            </a:extLst>
          </p:cNvPr>
          <p:cNvSpPr/>
          <p:nvPr/>
        </p:nvSpPr>
        <p:spPr>
          <a:xfrm>
            <a:off x="2038916" y="4122303"/>
            <a:ext cx="1151959" cy="3497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B71B-E906-9749-9E3E-06C8E64FAE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B8FC7-A8DF-7246-B4E3-7561D5BBDBD9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EBDA06-B1DF-504B-AE31-0C7592EBDB9D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7649A-24B2-1644-BF6F-8715E9CC97B9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C3D246B-11EE-4847-A4C6-1B6AFE40BCF4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A36E50BC-3EB2-514B-937C-1CD306757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30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2F3B2AE-9CC8-D64A-A826-35915DB133FF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9DA4-0533-8B45-ABC1-44AAA8E9E355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2C5644-DA19-BA43-BB40-A329B82218BF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39113-BED4-B34B-8B1E-2D5A615B359D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60E11E-E11A-1F47-B59A-C20C2FAD21B4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BB0E0-3E3F-BB4C-8E2C-6D91DC91592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4F507357-29D6-F045-BE19-5D9D0C31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396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0D2FC5E-616A-A847-A1F5-9328C66C1508}"/>
              </a:ext>
            </a:extLst>
          </p:cNvPr>
          <p:cNvSpPr/>
          <p:nvPr/>
        </p:nvSpPr>
        <p:spPr>
          <a:xfrm>
            <a:off x="7276156" y="4459330"/>
            <a:ext cx="1318503" cy="388584"/>
          </a:xfrm>
          <a:prstGeom prst="roundRect">
            <a:avLst>
              <a:gd name="adj" fmla="val 9066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E964801-A897-B741-ADFF-F52703FE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85" y="599493"/>
            <a:ext cx="4944300" cy="645300"/>
          </a:xfrm>
        </p:spPr>
        <p:txBody>
          <a:bodyPr/>
          <a:lstStyle/>
          <a:p>
            <a:r>
              <a:rPr lang="en-US" dirty="0"/>
              <a:t>A Stack Example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FBC5A05-F399-2444-A3FF-B4CB13273EDE}"/>
              </a:ext>
            </a:extLst>
          </p:cNvPr>
          <p:cNvSpPr/>
          <p:nvPr/>
        </p:nvSpPr>
        <p:spPr>
          <a:xfrm>
            <a:off x="8394700" y="3219452"/>
            <a:ext cx="653089" cy="1571991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78A8702-F77D-B94A-9494-F27EC2C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16" y="2003225"/>
            <a:ext cx="24335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endParaRPr lang="en-US" sz="800" dirty="0">
              <a:solidFill>
                <a:srgbClr val="008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C7B919-B9E1-C84F-8CF8-9831E5F5670A}"/>
              </a:ext>
            </a:extLst>
          </p:cNvPr>
          <p:cNvGrpSpPr/>
          <p:nvPr/>
        </p:nvGrpSpPr>
        <p:grpSpPr>
          <a:xfrm>
            <a:off x="3190875" y="3024152"/>
            <a:ext cx="3616421" cy="1314165"/>
            <a:chOff x="4081085" y="809658"/>
            <a:chExt cx="3616421" cy="13141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38DBD2-70D9-3942-ABDB-9A175FD7F137}"/>
                </a:ext>
              </a:extLst>
            </p:cNvPr>
            <p:cNvSpPr txBox="1"/>
            <p:nvPr/>
          </p:nvSpPr>
          <p:spPr>
            <a:xfrm rot="21064989">
              <a:off x="4837152" y="809658"/>
              <a:ext cx="2860354" cy="943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Adjusts the value of the stack pointer and copies the value from the top of the stack into R3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448929CE-5A75-E747-9F4B-D7F3B1CDAC82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5400000">
              <a:off x="5022375" y="805778"/>
              <a:ext cx="376755" cy="2259336"/>
            </a:xfrm>
            <a:prstGeom prst="curvedConnector2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25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DAB2-ACF8-4D43-9359-16ED01C15B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03429A-101C-464B-8E7B-F0A3F1010E7D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86DC4B-161F-DB40-B67F-8780B0087B16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441ED22-9209-F049-AAE7-9D14AFC6F50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867A98BE-7390-A846-BEDB-F6B6D67E6AA0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Text Box 5">
                  <a:extLst>
                    <a:ext uri="{FF2B5EF4-FFF2-40B4-BE49-F238E27FC236}">
                      <a16:creationId xmlns:a16="http://schemas.microsoft.com/office/drawing/2014/main" id="{8E3B7F11-5820-DB42-8BA7-27D04A214E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392: 30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396: 20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BB3C2B53-91DA-6142-B6E4-11F983FEBBF0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AB28-EE79-3448-9803-464DE3FCBDEE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1DB7295-154E-E246-8D5C-8AC45F2B84D9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927DB2-E21E-E745-8EC1-F22D9DF5DEE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AA6764A-4AD9-CA48-9353-EA1217759F6A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942512-A9B2-E341-BAFE-E5C80860E757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4BDE4EF-45A7-8F4B-A589-631DD3067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40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396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A2693C1-8464-F341-83B3-9FD6C1996B0F}"/>
              </a:ext>
            </a:extLst>
          </p:cNvPr>
          <p:cNvSpPr txBox="1">
            <a:spLocks/>
          </p:cNvSpPr>
          <p:nvPr/>
        </p:nvSpPr>
        <p:spPr bwMode="auto">
          <a:xfrm>
            <a:off x="1845485" y="599493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A Stack Example</a:t>
            </a:r>
            <a:endParaRPr lang="en-US" kern="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AE20BF3-22FA-9346-8B27-5DFC0965AC8A}"/>
              </a:ext>
            </a:extLst>
          </p:cNvPr>
          <p:cNvSpPr/>
          <p:nvPr/>
        </p:nvSpPr>
        <p:spPr>
          <a:xfrm>
            <a:off x="8394700" y="3219452"/>
            <a:ext cx="653089" cy="1571991"/>
          </a:xfrm>
          <a:custGeom>
            <a:avLst/>
            <a:gdLst>
              <a:gd name="connsiteX0" fmla="*/ 50800 w 653089"/>
              <a:gd name="connsiteY0" fmla="*/ 1512761 h 1529004"/>
              <a:gd name="connsiteX1" fmla="*/ 152400 w 653089"/>
              <a:gd name="connsiteY1" fmla="*/ 1512761 h 1529004"/>
              <a:gd name="connsiteX2" fmla="*/ 393700 w 653089"/>
              <a:gd name="connsiteY2" fmla="*/ 1500061 h 1529004"/>
              <a:gd name="connsiteX3" fmla="*/ 431800 w 653089"/>
              <a:gd name="connsiteY3" fmla="*/ 1487361 h 1529004"/>
              <a:gd name="connsiteX4" fmla="*/ 508000 w 653089"/>
              <a:gd name="connsiteY4" fmla="*/ 1423861 h 1529004"/>
              <a:gd name="connsiteX5" fmla="*/ 546100 w 653089"/>
              <a:gd name="connsiteY5" fmla="*/ 1347661 h 1529004"/>
              <a:gd name="connsiteX6" fmla="*/ 584200 w 653089"/>
              <a:gd name="connsiteY6" fmla="*/ 1233361 h 1529004"/>
              <a:gd name="connsiteX7" fmla="*/ 609600 w 653089"/>
              <a:gd name="connsiteY7" fmla="*/ 1157161 h 1529004"/>
              <a:gd name="connsiteX8" fmla="*/ 622300 w 653089"/>
              <a:gd name="connsiteY8" fmla="*/ 1119061 h 1529004"/>
              <a:gd name="connsiteX9" fmla="*/ 635000 w 653089"/>
              <a:gd name="connsiteY9" fmla="*/ 1055561 h 1529004"/>
              <a:gd name="connsiteX10" fmla="*/ 635000 w 653089"/>
              <a:gd name="connsiteY10" fmla="*/ 382461 h 1529004"/>
              <a:gd name="connsiteX11" fmla="*/ 622300 w 653089"/>
              <a:gd name="connsiteY11" fmla="*/ 318961 h 1529004"/>
              <a:gd name="connsiteX12" fmla="*/ 596900 w 653089"/>
              <a:gd name="connsiteY12" fmla="*/ 242761 h 1529004"/>
              <a:gd name="connsiteX13" fmla="*/ 584200 w 653089"/>
              <a:gd name="connsiteY13" fmla="*/ 204661 h 1529004"/>
              <a:gd name="connsiteX14" fmla="*/ 431800 w 653089"/>
              <a:gd name="connsiteY14" fmla="*/ 77661 h 1529004"/>
              <a:gd name="connsiteX15" fmla="*/ 393700 w 653089"/>
              <a:gd name="connsiteY15" fmla="*/ 52261 h 1529004"/>
              <a:gd name="connsiteX16" fmla="*/ 330200 w 653089"/>
              <a:gd name="connsiteY16" fmla="*/ 39561 h 1529004"/>
              <a:gd name="connsiteX17" fmla="*/ 292100 w 653089"/>
              <a:gd name="connsiteY17" fmla="*/ 26861 h 1529004"/>
              <a:gd name="connsiteX18" fmla="*/ 228600 w 653089"/>
              <a:gd name="connsiteY18" fmla="*/ 14161 h 1529004"/>
              <a:gd name="connsiteX19" fmla="*/ 177800 w 653089"/>
              <a:gd name="connsiteY19" fmla="*/ 1461 h 1529004"/>
              <a:gd name="connsiteX20" fmla="*/ 0 w 653089"/>
              <a:gd name="connsiteY20" fmla="*/ 1461 h 15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089" h="1529004">
                <a:moveTo>
                  <a:pt x="50800" y="1512761"/>
                </a:moveTo>
                <a:cubicBezTo>
                  <a:pt x="206139" y="1543829"/>
                  <a:pt x="45007" y="1522524"/>
                  <a:pt x="152400" y="1512761"/>
                </a:cubicBezTo>
                <a:cubicBezTo>
                  <a:pt x="232614" y="1505469"/>
                  <a:pt x="313267" y="1504294"/>
                  <a:pt x="393700" y="1500061"/>
                </a:cubicBezTo>
                <a:cubicBezTo>
                  <a:pt x="406400" y="1495828"/>
                  <a:pt x="419826" y="1493348"/>
                  <a:pt x="431800" y="1487361"/>
                </a:cubicBezTo>
                <a:cubicBezTo>
                  <a:pt x="467163" y="1469680"/>
                  <a:pt x="479913" y="1451948"/>
                  <a:pt x="508000" y="1423861"/>
                </a:cubicBezTo>
                <a:cubicBezTo>
                  <a:pt x="554317" y="1284910"/>
                  <a:pt x="480448" y="1495377"/>
                  <a:pt x="546100" y="1347661"/>
                </a:cubicBezTo>
                <a:lnTo>
                  <a:pt x="584200" y="1233361"/>
                </a:lnTo>
                <a:lnTo>
                  <a:pt x="609600" y="1157161"/>
                </a:lnTo>
                <a:cubicBezTo>
                  <a:pt x="613833" y="1144461"/>
                  <a:pt x="619675" y="1132188"/>
                  <a:pt x="622300" y="1119061"/>
                </a:cubicBezTo>
                <a:lnTo>
                  <a:pt x="635000" y="1055561"/>
                </a:lnTo>
                <a:cubicBezTo>
                  <a:pt x="661854" y="760162"/>
                  <a:pt x="656220" y="881130"/>
                  <a:pt x="635000" y="382461"/>
                </a:cubicBezTo>
                <a:cubicBezTo>
                  <a:pt x="634082" y="360895"/>
                  <a:pt x="627980" y="339786"/>
                  <a:pt x="622300" y="318961"/>
                </a:cubicBezTo>
                <a:cubicBezTo>
                  <a:pt x="615255" y="293130"/>
                  <a:pt x="605367" y="268161"/>
                  <a:pt x="596900" y="242761"/>
                </a:cubicBezTo>
                <a:cubicBezTo>
                  <a:pt x="592667" y="230061"/>
                  <a:pt x="593666" y="214127"/>
                  <a:pt x="584200" y="204661"/>
                </a:cubicBezTo>
                <a:cubicBezTo>
                  <a:pt x="486414" y="106875"/>
                  <a:pt x="537888" y="148386"/>
                  <a:pt x="431800" y="77661"/>
                </a:cubicBezTo>
                <a:cubicBezTo>
                  <a:pt x="419100" y="69194"/>
                  <a:pt x="408667" y="55254"/>
                  <a:pt x="393700" y="52261"/>
                </a:cubicBezTo>
                <a:cubicBezTo>
                  <a:pt x="372533" y="48028"/>
                  <a:pt x="351141" y="44796"/>
                  <a:pt x="330200" y="39561"/>
                </a:cubicBezTo>
                <a:cubicBezTo>
                  <a:pt x="317213" y="36314"/>
                  <a:pt x="305087" y="30108"/>
                  <a:pt x="292100" y="26861"/>
                </a:cubicBezTo>
                <a:cubicBezTo>
                  <a:pt x="271159" y="21626"/>
                  <a:pt x="249672" y="18844"/>
                  <a:pt x="228600" y="14161"/>
                </a:cubicBezTo>
                <a:cubicBezTo>
                  <a:pt x="211561" y="10375"/>
                  <a:pt x="195228" y="2429"/>
                  <a:pt x="177800" y="1461"/>
                </a:cubicBezTo>
                <a:cubicBezTo>
                  <a:pt x="118625" y="-1827"/>
                  <a:pt x="59267" y="1461"/>
                  <a:pt x="0" y="146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9B5816-268B-1B4F-8F0E-D7C03BA18EF6}"/>
              </a:ext>
            </a:extLst>
          </p:cNvPr>
          <p:cNvGrpSpPr/>
          <p:nvPr/>
        </p:nvGrpSpPr>
        <p:grpSpPr>
          <a:xfrm>
            <a:off x="628817" y="2145875"/>
            <a:ext cx="2433336" cy="2431963"/>
            <a:chOff x="4532684" y="1757334"/>
            <a:chExt cx="2433336" cy="24319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CDB75-6A99-A840-BC6E-74AFA1BD400B}"/>
                </a:ext>
              </a:extLst>
            </p:cNvPr>
            <p:cNvSpPr txBox="1"/>
            <p:nvPr/>
          </p:nvSpPr>
          <p:spPr>
            <a:xfrm>
              <a:off x="4532684" y="2558081"/>
              <a:ext cx="24333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will be on the stack and in the registers if these instructions are used?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4452A1-8133-014C-8A02-0A86672C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BF9E47D8-9306-A27A-865B-47D6231A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446" y="1481679"/>
            <a:ext cx="243354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</a:t>
            </a:r>
            <a:r>
              <a:rPr lang="en-US" sz="1800" dirty="0">
                <a:latin typeface="Courier" pitchFamily="-110" charset="0"/>
              </a:rPr>
              <a:t>100</a:t>
            </a:r>
          </a:p>
          <a:p>
            <a:endParaRPr lang="en-US" sz="8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…</a:t>
            </a:r>
          </a:p>
          <a:p>
            <a:endParaRPr lang="en-US" sz="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R0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R3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urier" pitchFamily="-110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72526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200" y="-75877"/>
            <a:ext cx="6344500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99F16-8736-4342-82E6-97E4F77D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400" y="1031628"/>
            <a:ext cx="4944300" cy="2895600"/>
          </a:xfrm>
        </p:spPr>
        <p:txBody>
          <a:bodyPr/>
          <a:lstStyle/>
          <a:p>
            <a:r>
              <a:rPr lang="en-US" sz="2400" dirty="0"/>
              <a:t>To pass arguments to a function we will: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PUSH the arguments </a:t>
            </a:r>
            <a:br>
              <a:rPr lang="en-US" sz="2000" dirty="0"/>
            </a:br>
            <a:r>
              <a:rPr lang="en-US" sz="2000" dirty="0"/>
              <a:t>onto the stack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CALL the function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POP the arguments </a:t>
            </a:r>
            <a:br>
              <a:rPr lang="en-US" sz="2000" dirty="0"/>
            </a:br>
            <a:r>
              <a:rPr lang="en-US" sz="2000" dirty="0"/>
              <a:t>off of the stack</a:t>
            </a:r>
          </a:p>
          <a:p>
            <a:pPr lvl="2"/>
            <a:r>
              <a:rPr lang="en-US" sz="2000" dirty="0"/>
              <a:t>i.e. clean 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46BD433-2D9F-0842-BF47-0B13F7E3B2EC}"/>
              </a:ext>
            </a:extLst>
          </p:cNvPr>
          <p:cNvGrpSpPr/>
          <p:nvPr/>
        </p:nvGrpSpPr>
        <p:grpSpPr>
          <a:xfrm>
            <a:off x="1505115" y="1640538"/>
            <a:ext cx="5561912" cy="1408266"/>
            <a:chOff x="1505115" y="1640538"/>
            <a:chExt cx="5561912" cy="1408266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FB0368A-DB80-8846-BA4F-16CEC27D7764}"/>
                </a:ext>
              </a:extLst>
            </p:cNvPr>
            <p:cNvSpPr/>
            <p:nvPr/>
          </p:nvSpPr>
          <p:spPr>
            <a:xfrm>
              <a:off x="4707129" y="1640538"/>
              <a:ext cx="2359898" cy="554021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8F9C35-65F7-5046-BD3D-DF710D075C16}"/>
                </a:ext>
              </a:extLst>
            </p:cNvPr>
            <p:cNvGrpSpPr/>
            <p:nvPr/>
          </p:nvGrpSpPr>
          <p:grpSpPr>
            <a:xfrm>
              <a:off x="1505115" y="1957892"/>
              <a:ext cx="3202014" cy="1090912"/>
              <a:chOff x="1721015" y="1957892"/>
              <a:chExt cx="3202014" cy="109091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67FD760-0276-0349-830B-025F877C96F1}"/>
                  </a:ext>
                </a:extLst>
              </p:cNvPr>
              <p:cNvSpPr txBox="1"/>
              <p:nvPr/>
            </p:nvSpPr>
            <p:spPr>
              <a:xfrm rot="437252">
                <a:off x="1721015" y="2094697"/>
                <a:ext cx="2106061" cy="9541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Print" panose="02000800000000000000" pitchFamily="2" charset="0"/>
                  </a:rPr>
                  <a:t>Pass arguments to the function by pushing them onto the stack.</a:t>
                </a: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2740A4D7-BE06-B14A-8822-CB70447E1C2E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 flipV="1">
                <a:off x="3818570" y="1957892"/>
                <a:ext cx="1104459" cy="747435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7FADB3-C272-DC4C-80CD-D0C93F2A0E2D}"/>
              </a:ext>
            </a:extLst>
          </p:cNvPr>
          <p:cNvGrpSpPr/>
          <p:nvPr/>
        </p:nvGrpSpPr>
        <p:grpSpPr>
          <a:xfrm>
            <a:off x="4707130" y="2374272"/>
            <a:ext cx="3482995" cy="2560882"/>
            <a:chOff x="4707130" y="2374272"/>
            <a:chExt cx="3482995" cy="256088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CA40BE7-1A26-C14F-A1D0-20CA11B3D939}"/>
                </a:ext>
              </a:extLst>
            </p:cNvPr>
            <p:cNvSpPr/>
            <p:nvPr/>
          </p:nvSpPr>
          <p:spPr>
            <a:xfrm>
              <a:off x="4707130" y="2374272"/>
              <a:ext cx="1244497" cy="53336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B64C94-7FAD-2A48-8CCC-DF31FB9D599D}"/>
                </a:ext>
              </a:extLst>
            </p:cNvPr>
            <p:cNvGrpSpPr/>
            <p:nvPr/>
          </p:nvGrpSpPr>
          <p:grpSpPr>
            <a:xfrm>
              <a:off x="5951628" y="2640956"/>
              <a:ext cx="2238497" cy="2294198"/>
              <a:chOff x="7310046" y="2595009"/>
              <a:chExt cx="2238497" cy="229419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560F69-9EBB-5844-BF54-A8B80AEFFBB4}"/>
                  </a:ext>
                </a:extLst>
              </p:cNvPr>
              <p:cNvSpPr txBox="1"/>
              <p:nvPr/>
            </p:nvSpPr>
            <p:spPr>
              <a:xfrm rot="437252">
                <a:off x="7802120" y="3719656"/>
                <a:ext cx="1746423" cy="11695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Segoe Print" panose="02000800000000000000" pitchFamily="2" charset="0"/>
                  </a:rPr>
                  <a:t>Clean up</a:t>
                </a:r>
                <a:r>
                  <a:rPr lang="en-US" dirty="0">
                    <a:solidFill>
                      <a:schemeClr val="bg1"/>
                    </a:solidFill>
                    <a:latin typeface="Segoe Print" panose="02000800000000000000" pitchFamily="2" charset="0"/>
                  </a:rPr>
                  <a:t> after the function by popping the parameters off of the stack.</a:t>
                </a:r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A60E326-B2E3-AE4C-A687-3B589EFBFA3A}"/>
                  </a:ext>
                </a:extLst>
              </p:cNvPr>
              <p:cNvCxnSpPr>
                <a:cxnSpLocks/>
                <a:stCxn id="43" idx="0"/>
                <a:endCxn id="25" idx="3"/>
              </p:cNvCxnSpPr>
              <p:nvPr/>
            </p:nvCxnSpPr>
            <p:spPr>
              <a:xfrm rot="16200000" flipV="1">
                <a:off x="7465093" y="2439962"/>
                <a:ext cx="1129371" cy="1439465"/>
              </a:xfrm>
              <a:prstGeom prst="curvedConnector2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9959FC-242D-F949-9F68-6ABC8C8A39F1}"/>
              </a:ext>
            </a:extLst>
          </p:cNvPr>
          <p:cNvGrpSpPr/>
          <p:nvPr/>
        </p:nvGrpSpPr>
        <p:grpSpPr>
          <a:xfrm rot="21135039">
            <a:off x="6754286" y="1462112"/>
            <a:ext cx="2255746" cy="1382772"/>
            <a:chOff x="6846843" y="-94897"/>
            <a:chExt cx="2255746" cy="13827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976E07-B5F1-8747-9E94-FC3FD13DA9F8}"/>
                </a:ext>
              </a:extLst>
            </p:cNvPr>
            <p:cNvSpPr txBox="1"/>
            <p:nvPr/>
          </p:nvSpPr>
          <p:spPr>
            <a:xfrm>
              <a:off x="6846843" y="641544"/>
              <a:ext cx="2255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R15 is a </a:t>
              </a:r>
              <a:br>
                <a:rPr lang="en-US" sz="1800" dirty="0">
                  <a:latin typeface="Segoe Print" panose="02000800000000000000" pitchFamily="2" charset="0"/>
                </a:rPr>
              </a:br>
              <a:r>
                <a:rPr lang="en-US" sz="1800" dirty="0">
                  <a:latin typeface="Segoe Print" panose="02000800000000000000" pitchFamily="2" charset="0"/>
                </a:rPr>
                <a:t>“scratch register”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89F940-8A80-EF44-9D1C-CA47E55E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1065" y="-94897"/>
              <a:ext cx="767301" cy="799952"/>
            </a:xfrm>
            <a:prstGeom prst="rect">
              <a:avLst/>
            </a:prstGeom>
          </p:spPr>
        </p:pic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18429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81086" y="423210"/>
            <a:ext cx="4366703" cy="4268491"/>
            <a:chOff x="4681086" y="423210"/>
            <a:chExt cx="4366703" cy="426849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219453"/>
              <a:ext cx="653089" cy="1327148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81086" y="423210"/>
              <a:ext cx="2359898" cy="26922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C26E05-2AB7-2B41-A0F6-D2DF57B40164}"/>
                </a:ext>
              </a:extLst>
            </p:cNvPr>
            <p:cNvSpPr/>
            <p:nvPr/>
          </p:nvSpPr>
          <p:spPr>
            <a:xfrm>
              <a:off x="7193636" y="1930848"/>
              <a:ext cx="1854153" cy="1434148"/>
            </a:xfrm>
            <a:prstGeom prst="roundRect">
              <a:avLst>
                <a:gd name="adj" fmla="val 8697"/>
              </a:avLst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F94B048-95EF-A848-B58B-15C99DD46E77}"/>
                </a:ext>
              </a:extLst>
            </p:cNvPr>
            <p:cNvSpPr/>
            <p:nvPr/>
          </p:nvSpPr>
          <p:spPr>
            <a:xfrm>
              <a:off x="7295236" y="4439564"/>
              <a:ext cx="1527608" cy="252137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12867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924977"/>
            <a:ext cx="4354577" cy="3621624"/>
            <a:chOff x="4693212" y="924977"/>
            <a:chExt cx="4354577" cy="3621624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219453"/>
              <a:ext cx="653089" cy="1327148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924977"/>
              <a:ext cx="2507596" cy="503227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F94B048-95EF-A848-B58B-15C99DD46E77}"/>
                </a:ext>
              </a:extLst>
            </p:cNvPr>
            <p:cNvSpPr/>
            <p:nvPr/>
          </p:nvSpPr>
          <p:spPr>
            <a:xfrm>
              <a:off x="7297432" y="3888004"/>
              <a:ext cx="1527608" cy="406101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367335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B2F2D-63E5-1146-8AF4-775C42239B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9B38CD6-E023-9E49-A8A2-CE661882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3" y="2755588"/>
            <a:ext cx="266611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read x;</a:t>
            </a:r>
          </a:p>
          <a:p>
            <a:r>
              <a:rPr lang="en-US" sz="1800" dirty="0">
                <a:latin typeface="Courier" pitchFamily="-110" charset="0"/>
              </a:rPr>
              <a:t>  read y;</a:t>
            </a:r>
          </a:p>
          <a:p>
            <a:r>
              <a:rPr lang="en-US" sz="1800" dirty="0">
                <a:latin typeface="Courier" pitchFamily="-110" charset="0"/>
              </a:rPr>
              <a:t>  read z;</a:t>
            </a:r>
            <a:endParaRPr lang="en-US" sz="800" dirty="0">
              <a:latin typeface="Courier" pitchFamily="-110" charset="0"/>
            </a:endParaRPr>
          </a:p>
          <a:p>
            <a:endParaRPr lang="en-US" sz="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m = max3(</a:t>
            </a:r>
            <a:r>
              <a:rPr lang="en-US" sz="1800" dirty="0" err="1">
                <a:latin typeface="Courier" pitchFamily="-110" charset="0"/>
              </a:rPr>
              <a:t>x,y,z</a:t>
            </a:r>
            <a:r>
              <a:rPr lang="en-US" sz="1800" dirty="0">
                <a:latin typeface="Courier" pitchFamily="-110" charset="0"/>
              </a:rPr>
              <a:t>);</a:t>
            </a:r>
            <a:endParaRPr lang="en-US" sz="800" dirty="0">
              <a:latin typeface="Courier" pitchFamily="-110" charset="0"/>
            </a:endParaRPr>
          </a:p>
          <a:p>
            <a:r>
              <a:rPr lang="en-US" sz="800" dirty="0">
                <a:latin typeface="Courier" pitchFamily="-110" charset="0"/>
              </a:rPr>
              <a:t>  </a:t>
            </a:r>
          </a:p>
          <a:p>
            <a:r>
              <a:rPr lang="en-US" sz="1800" dirty="0">
                <a:latin typeface="Courier" pitchFamily="-110" charset="0"/>
              </a:rPr>
              <a:t>  print m;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66162F0-68FB-CD48-B260-2F209DC0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91" y="2755588"/>
            <a:ext cx="2528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max3(</a:t>
            </a:r>
            <a:r>
              <a:rPr lang="en-US" sz="1800" dirty="0" err="1">
                <a:latin typeface="Courier" pitchFamily="-110" charset="0"/>
              </a:rPr>
              <a:t>a,b,c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x=max(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y=max(</a:t>
            </a:r>
            <a:r>
              <a:rPr lang="en-US" sz="1800" dirty="0" err="1">
                <a:latin typeface="Courier" pitchFamily="-110" charset="0"/>
              </a:rPr>
              <a:t>x,c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return y;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E3A2B73-E6D1-F847-AB75-10990944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648" y="2755588"/>
            <a:ext cx="21146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r = a;</a:t>
            </a:r>
          </a:p>
          <a:p>
            <a:r>
              <a:rPr lang="en-US" sz="1800" dirty="0">
                <a:latin typeface="Courier" pitchFamily="-110" charset="0"/>
              </a:rPr>
              <a:t>  if (b &gt; a) </a:t>
            </a:r>
          </a:p>
          <a:p>
            <a:r>
              <a:rPr lang="en-US" sz="1800" dirty="0">
                <a:latin typeface="Courier" pitchFamily="-110" charset="0"/>
              </a:rPr>
              <a:t>    r = b;</a:t>
            </a:r>
          </a:p>
          <a:p>
            <a:r>
              <a:rPr lang="en-US" sz="1800" dirty="0">
                <a:latin typeface="Courier" pitchFamily="-110" charset="0"/>
              </a:rPr>
              <a:t>  return r;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5A423C-D2C8-6547-AF27-7E5BBC5F7C62}"/>
              </a:ext>
            </a:extLst>
          </p:cNvPr>
          <p:cNvCxnSpPr/>
          <p:nvPr/>
        </p:nvCxnSpPr>
        <p:spPr>
          <a:xfrm>
            <a:off x="2717548" y="2755588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044BDC-4DA1-8746-94BF-366319617E03}"/>
              </a:ext>
            </a:extLst>
          </p:cNvPr>
          <p:cNvCxnSpPr/>
          <p:nvPr/>
        </p:nvCxnSpPr>
        <p:spPr>
          <a:xfrm>
            <a:off x="5362840" y="2755587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8C1BB-5EEC-384B-B3AF-207918481D8D}"/>
              </a:ext>
            </a:extLst>
          </p:cNvPr>
          <p:cNvGrpSpPr/>
          <p:nvPr/>
        </p:nvGrpSpPr>
        <p:grpSpPr>
          <a:xfrm>
            <a:off x="1849514" y="384127"/>
            <a:ext cx="5444971" cy="1907885"/>
            <a:chOff x="3026866" y="1757334"/>
            <a:chExt cx="5444971" cy="19078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B816FE-DA6D-0242-90B4-E3A6CC4C1FAF}"/>
                </a:ext>
              </a:extLst>
            </p:cNvPr>
            <p:cNvSpPr txBox="1"/>
            <p:nvPr/>
          </p:nvSpPr>
          <p:spPr>
            <a:xfrm>
              <a:off x="3026866" y="2649556"/>
              <a:ext cx="54449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Functions calling is an abstraction. 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details does it let us focus on?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details does it allow us to ignore?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DF2127-1B80-F14E-8950-6CF5B3D5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19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1663700"/>
            <a:ext cx="4354577" cy="2882901"/>
            <a:chOff x="4693212" y="1663700"/>
            <a:chExt cx="4354577" cy="28829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009900"/>
              <a:ext cx="653089" cy="1536701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1663700"/>
              <a:ext cx="2507596" cy="25980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F94B048-95EF-A848-B58B-15C99DD46E77}"/>
                </a:ext>
              </a:extLst>
            </p:cNvPr>
            <p:cNvSpPr/>
            <p:nvPr/>
          </p:nvSpPr>
          <p:spPr>
            <a:xfrm>
              <a:off x="7297432" y="3119352"/>
              <a:ext cx="1527608" cy="23495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0437D50-74C8-AA49-A96A-3336A812502A}"/>
              </a:ext>
            </a:extLst>
          </p:cNvPr>
          <p:cNvSpPr/>
          <p:nvPr/>
        </p:nvSpPr>
        <p:spPr>
          <a:xfrm>
            <a:off x="7322832" y="44528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6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588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1905000"/>
            <a:ext cx="4354577" cy="2641601"/>
            <a:chOff x="4693212" y="1905000"/>
            <a:chExt cx="4354577" cy="26416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2819400"/>
              <a:ext cx="653089" cy="1727201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1905000"/>
              <a:ext cx="2507596" cy="25980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F94B048-95EF-A848-B58B-15C99DD46E77}"/>
                </a:ext>
              </a:extLst>
            </p:cNvPr>
            <p:cNvSpPr/>
            <p:nvPr/>
          </p:nvSpPr>
          <p:spPr>
            <a:xfrm>
              <a:off x="7297432" y="2916152"/>
              <a:ext cx="1527608" cy="23495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0437D50-74C8-AA49-A96A-3336A812502A}"/>
              </a:ext>
            </a:extLst>
          </p:cNvPr>
          <p:cNvSpPr/>
          <p:nvPr/>
        </p:nvSpPr>
        <p:spPr>
          <a:xfrm>
            <a:off x="7322832" y="44528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316234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 “R”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588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2146300"/>
            <a:ext cx="4354577" cy="2400301"/>
            <a:chOff x="4693212" y="2146300"/>
            <a:chExt cx="4354577" cy="24003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2819400"/>
              <a:ext cx="653089" cy="1727201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2146300"/>
              <a:ext cx="2507596" cy="25980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53C367-F55C-774F-9E13-2C71CA9314B3}"/>
              </a:ext>
            </a:extLst>
          </p:cNvPr>
          <p:cNvSpPr/>
          <p:nvPr/>
        </p:nvSpPr>
        <p:spPr>
          <a:xfrm>
            <a:off x="7322832" y="46433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0872781-3431-644B-9988-02F1486977A3}"/>
              </a:ext>
            </a:extLst>
          </p:cNvPr>
          <p:cNvSpPr/>
          <p:nvPr/>
        </p:nvSpPr>
        <p:spPr>
          <a:xfrm>
            <a:off x="7322832" y="42496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8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 ‘R”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2387600"/>
            <a:ext cx="4354577" cy="2159001"/>
            <a:chOff x="4693212" y="2387600"/>
            <a:chExt cx="4354577" cy="21590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022600"/>
              <a:ext cx="653089" cy="1524001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2387600"/>
              <a:ext cx="2507596" cy="25980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53C367-F55C-774F-9E13-2C71CA9314B3}"/>
              </a:ext>
            </a:extLst>
          </p:cNvPr>
          <p:cNvSpPr/>
          <p:nvPr/>
        </p:nvSpPr>
        <p:spPr>
          <a:xfrm>
            <a:off x="7322832" y="44528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4014823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 ‘R”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2641600"/>
            <a:ext cx="4354577" cy="1905001"/>
            <a:chOff x="4693212" y="2641600"/>
            <a:chExt cx="4354577" cy="19050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219452"/>
              <a:ext cx="653089" cy="1327149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2641600"/>
              <a:ext cx="2507596" cy="25980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53C367-F55C-774F-9E13-2C71CA9314B3}"/>
              </a:ext>
            </a:extLst>
          </p:cNvPr>
          <p:cNvSpPr/>
          <p:nvPr/>
        </p:nvSpPr>
        <p:spPr>
          <a:xfrm>
            <a:off x="7322832" y="4452852"/>
            <a:ext cx="1527608" cy="23495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2841952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Using the Stack to Pass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29796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E24E0-260D-3B4B-98B9-9312EE31CB91}"/>
              </a:ext>
            </a:extLst>
          </p:cNvPr>
          <p:cNvGrpSpPr/>
          <p:nvPr/>
        </p:nvGrpSpPr>
        <p:grpSpPr>
          <a:xfrm>
            <a:off x="6616391" y="357187"/>
            <a:ext cx="2308513" cy="3077199"/>
            <a:chOff x="5966962" y="1658370"/>
            <a:chExt cx="2308513" cy="30771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6E6500-A3C2-6C48-A9A3-20F6A9EC3C54}"/>
                </a:ext>
              </a:extLst>
            </p:cNvPr>
            <p:cNvGrpSpPr/>
            <p:nvPr/>
          </p:nvGrpSpPr>
          <p:grpSpPr>
            <a:xfrm>
              <a:off x="5966962" y="1658370"/>
              <a:ext cx="2308513" cy="3077199"/>
              <a:chOff x="6166820" y="885815"/>
              <a:chExt cx="2308513" cy="27994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E73B546-C4C0-EF44-97A5-EF53053BB05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2799433"/>
                <a:chOff x="3912235" y="516699"/>
                <a:chExt cx="2308513" cy="279943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94E971F3-0C31-B749-A663-8C7C8FF38C85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2799433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C9FACA5D-5B21-1D4C-9BB3-89E3CF548957}"/>
                    </a:ext>
                  </a:extLst>
                </p:cNvPr>
                <p:cNvSpPr/>
                <p:nvPr/>
              </p:nvSpPr>
              <p:spPr>
                <a:xfrm>
                  <a:off x="5160293" y="883409"/>
                  <a:ext cx="1018272" cy="587830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939D207C-A3AF-624A-9A73-46A457F81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242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500: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584: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588: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592: 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596: 7 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03E6E-C7DA-5F45-9783-DB5AA88B3203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07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91BEBA8-DFCA-3840-A509-91C3AA15FF88}"/>
                </a:ext>
              </a:extLst>
            </p:cNvPr>
            <p:cNvSpPr/>
            <p:nvPr/>
          </p:nvSpPr>
          <p:spPr>
            <a:xfrm>
              <a:off x="7215020" y="2729388"/>
              <a:ext cx="1018272" cy="495844"/>
            </a:xfrm>
            <a:prstGeom prst="roundRect">
              <a:avLst>
                <a:gd name="adj" fmla="val 511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Program Data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8A3C30-499D-384F-8D4E-99BCDABB0FD3}"/>
              </a:ext>
            </a:extLst>
          </p:cNvPr>
          <p:cNvGrpSpPr/>
          <p:nvPr/>
        </p:nvGrpSpPr>
        <p:grpSpPr>
          <a:xfrm>
            <a:off x="7251700" y="3511958"/>
            <a:ext cx="1689654" cy="1442255"/>
            <a:chOff x="7191335" y="2935162"/>
            <a:chExt cx="1689654" cy="144225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E19DE63-C532-7147-89E4-24B75AB007E8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83D1-6348-3F48-A188-5B546FD510FC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073C6EDC-947E-2345-BAD8-6551771E0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7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R12: ‘R”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R13: 596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A7CA7-4CFF-DE40-83D4-40D74803FD5D}"/>
              </a:ext>
            </a:extLst>
          </p:cNvPr>
          <p:cNvGrpSpPr/>
          <p:nvPr/>
        </p:nvGrpSpPr>
        <p:grpSpPr>
          <a:xfrm>
            <a:off x="4693212" y="3124200"/>
            <a:ext cx="4354577" cy="1422401"/>
            <a:chOff x="4693212" y="3124200"/>
            <a:chExt cx="4354577" cy="142240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2347706-8D8E-6F49-A8DA-8350E72F7C46}"/>
                </a:ext>
              </a:extLst>
            </p:cNvPr>
            <p:cNvSpPr/>
            <p:nvPr/>
          </p:nvSpPr>
          <p:spPr>
            <a:xfrm>
              <a:off x="8394700" y="3219452"/>
              <a:ext cx="653089" cy="1327149"/>
            </a:xfrm>
            <a:custGeom>
              <a:avLst/>
              <a:gdLst>
                <a:gd name="connsiteX0" fmla="*/ 50800 w 653089"/>
                <a:gd name="connsiteY0" fmla="*/ 1512761 h 1529004"/>
                <a:gd name="connsiteX1" fmla="*/ 152400 w 653089"/>
                <a:gd name="connsiteY1" fmla="*/ 1512761 h 1529004"/>
                <a:gd name="connsiteX2" fmla="*/ 393700 w 653089"/>
                <a:gd name="connsiteY2" fmla="*/ 1500061 h 1529004"/>
                <a:gd name="connsiteX3" fmla="*/ 431800 w 653089"/>
                <a:gd name="connsiteY3" fmla="*/ 1487361 h 1529004"/>
                <a:gd name="connsiteX4" fmla="*/ 508000 w 653089"/>
                <a:gd name="connsiteY4" fmla="*/ 1423861 h 1529004"/>
                <a:gd name="connsiteX5" fmla="*/ 546100 w 653089"/>
                <a:gd name="connsiteY5" fmla="*/ 1347661 h 1529004"/>
                <a:gd name="connsiteX6" fmla="*/ 584200 w 653089"/>
                <a:gd name="connsiteY6" fmla="*/ 1233361 h 1529004"/>
                <a:gd name="connsiteX7" fmla="*/ 609600 w 653089"/>
                <a:gd name="connsiteY7" fmla="*/ 1157161 h 1529004"/>
                <a:gd name="connsiteX8" fmla="*/ 622300 w 653089"/>
                <a:gd name="connsiteY8" fmla="*/ 1119061 h 1529004"/>
                <a:gd name="connsiteX9" fmla="*/ 635000 w 653089"/>
                <a:gd name="connsiteY9" fmla="*/ 1055561 h 1529004"/>
                <a:gd name="connsiteX10" fmla="*/ 635000 w 653089"/>
                <a:gd name="connsiteY10" fmla="*/ 382461 h 1529004"/>
                <a:gd name="connsiteX11" fmla="*/ 622300 w 653089"/>
                <a:gd name="connsiteY11" fmla="*/ 318961 h 1529004"/>
                <a:gd name="connsiteX12" fmla="*/ 596900 w 653089"/>
                <a:gd name="connsiteY12" fmla="*/ 242761 h 1529004"/>
                <a:gd name="connsiteX13" fmla="*/ 584200 w 653089"/>
                <a:gd name="connsiteY13" fmla="*/ 204661 h 1529004"/>
                <a:gd name="connsiteX14" fmla="*/ 431800 w 653089"/>
                <a:gd name="connsiteY14" fmla="*/ 77661 h 1529004"/>
                <a:gd name="connsiteX15" fmla="*/ 393700 w 653089"/>
                <a:gd name="connsiteY15" fmla="*/ 52261 h 1529004"/>
                <a:gd name="connsiteX16" fmla="*/ 330200 w 653089"/>
                <a:gd name="connsiteY16" fmla="*/ 39561 h 1529004"/>
                <a:gd name="connsiteX17" fmla="*/ 292100 w 653089"/>
                <a:gd name="connsiteY17" fmla="*/ 26861 h 1529004"/>
                <a:gd name="connsiteX18" fmla="*/ 228600 w 653089"/>
                <a:gd name="connsiteY18" fmla="*/ 14161 h 1529004"/>
                <a:gd name="connsiteX19" fmla="*/ 177800 w 653089"/>
                <a:gd name="connsiteY19" fmla="*/ 1461 h 1529004"/>
                <a:gd name="connsiteX20" fmla="*/ 0 w 653089"/>
                <a:gd name="connsiteY20" fmla="*/ 1461 h 15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3089" h="1529004">
                  <a:moveTo>
                    <a:pt x="50800" y="1512761"/>
                  </a:moveTo>
                  <a:cubicBezTo>
                    <a:pt x="206139" y="1543829"/>
                    <a:pt x="45007" y="1522524"/>
                    <a:pt x="152400" y="1512761"/>
                  </a:cubicBezTo>
                  <a:cubicBezTo>
                    <a:pt x="232614" y="1505469"/>
                    <a:pt x="313267" y="1504294"/>
                    <a:pt x="393700" y="1500061"/>
                  </a:cubicBezTo>
                  <a:cubicBezTo>
                    <a:pt x="406400" y="1495828"/>
                    <a:pt x="419826" y="1493348"/>
                    <a:pt x="431800" y="1487361"/>
                  </a:cubicBezTo>
                  <a:cubicBezTo>
                    <a:pt x="467163" y="1469680"/>
                    <a:pt x="479913" y="1451948"/>
                    <a:pt x="508000" y="1423861"/>
                  </a:cubicBezTo>
                  <a:cubicBezTo>
                    <a:pt x="554317" y="1284910"/>
                    <a:pt x="480448" y="1495377"/>
                    <a:pt x="546100" y="1347661"/>
                  </a:cubicBezTo>
                  <a:lnTo>
                    <a:pt x="584200" y="1233361"/>
                  </a:lnTo>
                  <a:lnTo>
                    <a:pt x="609600" y="1157161"/>
                  </a:lnTo>
                  <a:cubicBezTo>
                    <a:pt x="613833" y="1144461"/>
                    <a:pt x="619675" y="1132188"/>
                    <a:pt x="622300" y="1119061"/>
                  </a:cubicBezTo>
                  <a:lnTo>
                    <a:pt x="635000" y="1055561"/>
                  </a:lnTo>
                  <a:cubicBezTo>
                    <a:pt x="661854" y="760162"/>
                    <a:pt x="656220" y="881130"/>
                    <a:pt x="635000" y="382461"/>
                  </a:cubicBezTo>
                  <a:cubicBezTo>
                    <a:pt x="634082" y="360895"/>
                    <a:pt x="627980" y="339786"/>
                    <a:pt x="622300" y="318961"/>
                  </a:cubicBezTo>
                  <a:cubicBezTo>
                    <a:pt x="615255" y="293130"/>
                    <a:pt x="605367" y="268161"/>
                    <a:pt x="596900" y="242761"/>
                  </a:cubicBezTo>
                  <a:cubicBezTo>
                    <a:pt x="592667" y="230061"/>
                    <a:pt x="593666" y="214127"/>
                    <a:pt x="584200" y="204661"/>
                  </a:cubicBezTo>
                  <a:cubicBezTo>
                    <a:pt x="486414" y="106875"/>
                    <a:pt x="537888" y="148386"/>
                    <a:pt x="431800" y="77661"/>
                  </a:cubicBezTo>
                  <a:cubicBezTo>
                    <a:pt x="419100" y="69194"/>
                    <a:pt x="408667" y="55254"/>
                    <a:pt x="393700" y="52261"/>
                  </a:cubicBezTo>
                  <a:cubicBezTo>
                    <a:pt x="372533" y="48028"/>
                    <a:pt x="351141" y="44796"/>
                    <a:pt x="330200" y="39561"/>
                  </a:cubicBezTo>
                  <a:cubicBezTo>
                    <a:pt x="317213" y="36314"/>
                    <a:pt x="305087" y="30108"/>
                    <a:pt x="292100" y="26861"/>
                  </a:cubicBezTo>
                  <a:cubicBezTo>
                    <a:pt x="271159" y="21626"/>
                    <a:pt x="249672" y="18844"/>
                    <a:pt x="228600" y="14161"/>
                  </a:cubicBezTo>
                  <a:cubicBezTo>
                    <a:pt x="211561" y="10375"/>
                    <a:pt x="195228" y="2429"/>
                    <a:pt x="177800" y="1461"/>
                  </a:cubicBezTo>
                  <a:cubicBezTo>
                    <a:pt x="118625" y="-1827"/>
                    <a:pt x="59267" y="1461"/>
                    <a:pt x="0" y="14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AD0681-5D29-9144-A2F5-1EA2E33F512F}"/>
                </a:ext>
              </a:extLst>
            </p:cNvPr>
            <p:cNvSpPr/>
            <p:nvPr/>
          </p:nvSpPr>
          <p:spPr>
            <a:xfrm>
              <a:off x="4693212" y="3124200"/>
              <a:ext cx="2507596" cy="49530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45" y="370084"/>
            <a:ext cx="39116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latin typeface="Courier" pitchFamily="-110" charset="0"/>
              </a:rPr>
              <a:t>        .</a:t>
            </a:r>
            <a:r>
              <a:rPr lang="en-US" sz="1800" dirty="0" err="1">
                <a:solidFill>
                  <a:srgbClr val="8000FF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7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LOAD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9</a:t>
            </a:r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6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:  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        …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         RET</a:t>
            </a:r>
          </a:p>
        </p:txBody>
      </p:sp>
    </p:spTree>
    <p:extLst>
      <p:ext uri="{BB962C8B-B14F-4D97-AF65-F5344CB8AC3E}">
        <p14:creationId xmlns:p14="http://schemas.microsoft.com/office/powerpoint/2010/main" val="2038444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B2F2D-63E5-1146-8AF4-775C42239B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66162F0-68FB-CD48-B260-2F209DC0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728" y="3308733"/>
            <a:ext cx="3318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urier" pitchFamily="-110" charset="0"/>
              </a:rPr>
              <a:t>int min3(</a:t>
            </a:r>
            <a:r>
              <a:rPr lang="en-US" sz="2400" dirty="0" err="1">
                <a:latin typeface="Courier" pitchFamily="-110" charset="0"/>
              </a:rPr>
              <a:t>a,b,c</a:t>
            </a:r>
            <a:r>
              <a:rPr lang="en-US" sz="2400" dirty="0">
                <a:latin typeface="Courier" pitchFamily="-110" charset="0"/>
              </a:rPr>
              <a:t>) {</a:t>
            </a:r>
          </a:p>
          <a:p>
            <a:r>
              <a:rPr lang="en-US" sz="2400" dirty="0">
                <a:latin typeface="Courier" pitchFamily="-110" charset="0"/>
              </a:rPr>
              <a:t>  …</a:t>
            </a:r>
          </a:p>
          <a:p>
            <a:r>
              <a:rPr lang="en-US" sz="2400" dirty="0">
                <a:latin typeface="Courier" pitchFamily="-110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8C1BB-5EEC-384B-B3AF-207918481D8D}"/>
              </a:ext>
            </a:extLst>
          </p:cNvPr>
          <p:cNvGrpSpPr/>
          <p:nvPr/>
        </p:nvGrpSpPr>
        <p:grpSpPr>
          <a:xfrm>
            <a:off x="2222214" y="384127"/>
            <a:ext cx="4699567" cy="2481691"/>
            <a:chOff x="3399566" y="1757334"/>
            <a:chExt cx="4699567" cy="24816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B816FE-DA6D-0242-90B4-E3A6CC4C1FAF}"/>
                </a:ext>
              </a:extLst>
            </p:cNvPr>
            <p:cNvSpPr txBox="1"/>
            <p:nvPr/>
          </p:nvSpPr>
          <p:spPr>
            <a:xfrm>
              <a:off x="3399566" y="2607809"/>
              <a:ext cx="469956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assembly instructions would we use to call the min3 function and print the result using the values in R2, R3, R4 as arguments for the parameters a, b and c?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DF2127-1B80-F14E-8950-6CF5B3D5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40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1" y="-94897"/>
            <a:ext cx="4944300" cy="645300"/>
          </a:xfrm>
        </p:spPr>
        <p:txBody>
          <a:bodyPr/>
          <a:lstStyle/>
          <a:p>
            <a:r>
              <a:rPr lang="en-US" dirty="0"/>
              <a:t>A First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8389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 = five()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Print r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int five() {</a:t>
            </a:r>
          </a:p>
          <a:p>
            <a:r>
              <a:rPr lang="en-US" sz="1800" dirty="0">
                <a:latin typeface="Courier" pitchFamily="-110" charset="0"/>
              </a:rPr>
              <a:t>  x = 3</a:t>
            </a:r>
          </a:p>
          <a:p>
            <a:r>
              <a:rPr lang="en-US" sz="1800" dirty="0">
                <a:latin typeface="Courier" pitchFamily="-110" charset="0"/>
              </a:rPr>
              <a:t>  y = 2</a:t>
            </a:r>
          </a:p>
          <a:p>
            <a:r>
              <a:rPr lang="en-US" sz="1800" dirty="0">
                <a:latin typeface="Courier" pitchFamily="-110" charset="0"/>
              </a:rPr>
              <a:t>  z = x + y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return z;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16480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B3B6505-A9A1-B94E-9A6D-F9691EC3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45" y="664003"/>
            <a:ext cx="39116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STORE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HALT</a:t>
            </a: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800" dirty="0">
                <a:latin typeface="Courier" pitchFamily="-110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#3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#2</a:t>
            </a:r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ADD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  <a:p>
            <a:endParaRPr lang="en-US" sz="1800" dirty="0">
              <a:solidFill>
                <a:schemeClr val="tx1"/>
              </a:solidFill>
              <a:latin typeface="Courier" pitchFamily="-110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65F58D-76BA-644E-BBC6-48A53B2AA23B}"/>
              </a:ext>
            </a:extLst>
          </p:cNvPr>
          <p:cNvGrpSpPr/>
          <p:nvPr/>
        </p:nvGrpSpPr>
        <p:grpSpPr>
          <a:xfrm>
            <a:off x="5157639" y="175038"/>
            <a:ext cx="3912946" cy="1087469"/>
            <a:chOff x="5157639" y="384588"/>
            <a:chExt cx="3912946" cy="108746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EFC5256-AAF4-524B-8202-4016A43D96DB}"/>
                </a:ext>
              </a:extLst>
            </p:cNvPr>
            <p:cNvSpPr/>
            <p:nvPr/>
          </p:nvSpPr>
          <p:spPr>
            <a:xfrm>
              <a:off x="5157639" y="1172517"/>
              <a:ext cx="1376978" cy="29954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0CE689-7CFF-9C40-ABC9-824B16BB0CA0}"/>
                </a:ext>
              </a:extLst>
            </p:cNvPr>
            <p:cNvSpPr txBox="1"/>
            <p:nvPr/>
          </p:nvSpPr>
          <p:spPr>
            <a:xfrm rot="437252">
              <a:off x="6506586" y="384588"/>
              <a:ext cx="2563999" cy="954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CALL</a:t>
              </a:r>
              <a:r>
                <a:rPr lang="en-US" i="1" dirty="0">
                  <a:solidFill>
                    <a:schemeClr val="bg1"/>
                  </a:solidFill>
                  <a:latin typeface="Segoe Print" panose="02000800000000000000" pitchFamily="2" charset="0"/>
                </a:rPr>
                <a:t> notes the address of the instruction to</a:t>
              </a:r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 return to and jumps to the instruction at the label.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20DCAC20-CFDC-CE48-925C-9FB6C03D1112}"/>
                </a:ext>
              </a:extLst>
            </p:cNvPr>
            <p:cNvCxnSpPr>
              <a:cxnSpLocks/>
              <a:stCxn id="30" idx="1"/>
              <a:endCxn id="28" idx="0"/>
            </p:cNvCxnSpPr>
            <p:nvPr/>
          </p:nvCxnSpPr>
          <p:spPr>
            <a:xfrm rot="10800000" flipV="1">
              <a:off x="5846128" y="699021"/>
              <a:ext cx="670814" cy="473495"/>
            </a:xfrm>
            <a:prstGeom prst="curvedConnector2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A48C8CA-434C-0A42-95D4-C1383EB77A30}"/>
              </a:ext>
            </a:extLst>
          </p:cNvPr>
          <p:cNvSpPr/>
          <p:nvPr/>
        </p:nvSpPr>
        <p:spPr>
          <a:xfrm flipH="1">
            <a:off x="6723442" y="1307115"/>
            <a:ext cx="860735" cy="18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CD236-CEC3-E84B-AF39-F04684107EB7}"/>
              </a:ext>
            </a:extLst>
          </p:cNvPr>
          <p:cNvSpPr txBox="1"/>
          <p:nvPr/>
        </p:nvSpPr>
        <p:spPr>
          <a:xfrm>
            <a:off x="6723442" y="141044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address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6306E5E8-5408-3EE5-0C33-D0228F2B4490}"/>
              </a:ext>
            </a:extLst>
          </p:cNvPr>
          <p:cNvCxnSpPr>
            <a:cxnSpLocks/>
          </p:cNvCxnSpPr>
          <p:nvPr/>
        </p:nvCxnSpPr>
        <p:spPr>
          <a:xfrm rot="5400000">
            <a:off x="3562244" y="1815068"/>
            <a:ext cx="2147956" cy="104283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1" y="-94897"/>
            <a:ext cx="4944300" cy="645300"/>
          </a:xfrm>
        </p:spPr>
        <p:txBody>
          <a:bodyPr/>
          <a:lstStyle/>
          <a:p>
            <a:r>
              <a:rPr lang="en-US" dirty="0"/>
              <a:t>A First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16480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4D824F-7C61-3241-9050-C221A2C8AFA2}"/>
              </a:ext>
            </a:extLst>
          </p:cNvPr>
          <p:cNvGrpSpPr/>
          <p:nvPr/>
        </p:nvGrpSpPr>
        <p:grpSpPr>
          <a:xfrm>
            <a:off x="3908345" y="2285028"/>
            <a:ext cx="5169332" cy="2009206"/>
            <a:chOff x="3981842" y="561711"/>
            <a:chExt cx="5169332" cy="200920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B0A891C-472B-014A-8C68-190980F8E0B1}"/>
                </a:ext>
              </a:extLst>
            </p:cNvPr>
            <p:cNvSpPr/>
            <p:nvPr/>
          </p:nvSpPr>
          <p:spPr>
            <a:xfrm>
              <a:off x="3981842" y="1691052"/>
              <a:ext cx="3217284" cy="879865"/>
            </a:xfrm>
            <a:prstGeom prst="roundRect">
              <a:avLst>
                <a:gd name="adj" fmla="val 6663"/>
              </a:avLst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E8BA77-0A65-6C46-A8BE-62B9B07D54AE}"/>
                </a:ext>
              </a:extLst>
            </p:cNvPr>
            <p:cNvSpPr txBox="1"/>
            <p:nvPr/>
          </p:nvSpPr>
          <p:spPr>
            <a:xfrm rot="437252">
              <a:off x="7206432" y="561711"/>
              <a:ext cx="1944742" cy="11695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Instructions in the body of the function are fetched/decoded and executed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9FC8307B-4A25-3D44-9642-648004017F06}"/>
                </a:ext>
              </a:extLst>
            </p:cNvPr>
            <p:cNvCxnSpPr>
              <a:cxnSpLocks/>
              <a:stCxn id="29" idx="2"/>
              <a:endCxn id="27" idx="3"/>
            </p:cNvCxnSpPr>
            <p:nvPr/>
          </p:nvCxnSpPr>
          <p:spPr>
            <a:xfrm rot="5400000">
              <a:off x="7449653" y="1476012"/>
              <a:ext cx="404447" cy="905499"/>
            </a:xfrm>
            <a:prstGeom prst="curvedConnector2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4">
            <a:extLst>
              <a:ext uri="{FF2B5EF4-FFF2-40B4-BE49-F238E27FC236}">
                <a16:creationId xmlns:a16="http://schemas.microsoft.com/office/drawing/2014/main" id="{60E04C0A-CE71-A54F-82CB-F9D12F7F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8389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 = five()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Print r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int five() {</a:t>
            </a:r>
          </a:p>
          <a:p>
            <a:r>
              <a:rPr lang="en-US" sz="1800" dirty="0">
                <a:latin typeface="Courier" pitchFamily="-110" charset="0"/>
              </a:rPr>
              <a:t>  x = 3</a:t>
            </a:r>
          </a:p>
          <a:p>
            <a:r>
              <a:rPr lang="en-US" sz="1800" dirty="0">
                <a:latin typeface="Courier" pitchFamily="-110" charset="0"/>
              </a:rPr>
              <a:t>  y = 2</a:t>
            </a:r>
          </a:p>
          <a:p>
            <a:r>
              <a:rPr lang="en-US" sz="1800" dirty="0">
                <a:latin typeface="Courier" pitchFamily="-110" charset="0"/>
              </a:rPr>
              <a:t>  z = x + y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return z;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5556648-B08E-3048-9BFE-B7E60470AA00}"/>
              </a:ext>
            </a:extLst>
          </p:cNvPr>
          <p:cNvSpPr/>
          <p:nvPr/>
        </p:nvSpPr>
        <p:spPr>
          <a:xfrm flipH="1">
            <a:off x="6723442" y="1307115"/>
            <a:ext cx="860735" cy="18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7355AAA6-3DDA-A64A-ACD5-B45EEA38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45" y="664003"/>
            <a:ext cx="35393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STORE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HALT</a:t>
            </a: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800" dirty="0">
                <a:latin typeface="Courier" pitchFamily="-110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#3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#2</a:t>
            </a:r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ADD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  <a:p>
            <a:endParaRPr lang="en-US" sz="18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AD761-8518-4DFD-D2F6-7AC076F584D2}"/>
              </a:ext>
            </a:extLst>
          </p:cNvPr>
          <p:cNvSpPr txBox="1"/>
          <p:nvPr/>
        </p:nvSpPr>
        <p:spPr>
          <a:xfrm>
            <a:off x="6723442" y="141044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74188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BE8EC57-FAA3-754A-8CCC-4954486A38BA}"/>
              </a:ext>
            </a:extLst>
          </p:cNvPr>
          <p:cNvSpPr txBox="1"/>
          <p:nvPr/>
        </p:nvSpPr>
        <p:spPr>
          <a:xfrm rot="437252">
            <a:off x="7139518" y="2742186"/>
            <a:ext cx="1944742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Print" panose="02000800000000000000" pitchFamily="2" charset="0"/>
              </a:rPr>
              <a:t>Functions will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Print" panose="02000800000000000000" pitchFamily="2" charset="0"/>
              </a:rPr>
              <a:t>their return value in R14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3CFB42-DA64-9F4D-9B19-173FE33E672A}"/>
              </a:ext>
            </a:extLst>
          </p:cNvPr>
          <p:cNvGrpSpPr/>
          <p:nvPr/>
        </p:nvGrpSpPr>
        <p:grpSpPr>
          <a:xfrm>
            <a:off x="6113098" y="1236496"/>
            <a:ext cx="1040712" cy="1660961"/>
            <a:chOff x="6113098" y="1236496"/>
            <a:chExt cx="1040712" cy="16609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193B205-1DF5-784C-A37C-0AC8586F7DBD}"/>
                </a:ext>
              </a:extLst>
            </p:cNvPr>
            <p:cNvSpPr/>
            <p:nvPr/>
          </p:nvSpPr>
          <p:spPr>
            <a:xfrm>
              <a:off x="6113098" y="1236496"/>
              <a:ext cx="552368" cy="29954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4C2F1F4-5C37-0345-B941-E9B5E0C9065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84089" y="1827736"/>
              <a:ext cx="1392353" cy="747089"/>
            </a:xfrm>
            <a:prstGeom prst="curvedConnector3">
              <a:avLst>
                <a:gd name="adj1" fmla="val -4136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1" y="-94897"/>
            <a:ext cx="4944300" cy="645300"/>
          </a:xfrm>
        </p:spPr>
        <p:txBody>
          <a:bodyPr/>
          <a:lstStyle/>
          <a:p>
            <a:r>
              <a:rPr lang="en-US" dirty="0"/>
              <a:t>A First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16480" y="580870"/>
            <a:ext cx="0" cy="450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55E8F8-1DCB-3A4A-A71B-3AA7497F656F}"/>
              </a:ext>
            </a:extLst>
          </p:cNvPr>
          <p:cNvGrpSpPr/>
          <p:nvPr/>
        </p:nvGrpSpPr>
        <p:grpSpPr>
          <a:xfrm>
            <a:off x="5115720" y="3477867"/>
            <a:ext cx="2949320" cy="1355548"/>
            <a:chOff x="5096985" y="3221467"/>
            <a:chExt cx="2949320" cy="135554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FE74073-8DBE-5946-A822-0D602192B3B5}"/>
                </a:ext>
              </a:extLst>
            </p:cNvPr>
            <p:cNvSpPr/>
            <p:nvPr/>
          </p:nvSpPr>
          <p:spPr>
            <a:xfrm>
              <a:off x="5096985" y="4277475"/>
              <a:ext cx="1749100" cy="29954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1E9E2A1D-FCF2-5A43-A119-81E9F8C047EB}"/>
                </a:ext>
              </a:extLst>
            </p:cNvPr>
            <p:cNvCxnSpPr>
              <a:cxnSpLocks/>
              <a:stCxn id="23" idx="2"/>
              <a:endCxn id="36" idx="3"/>
            </p:cNvCxnSpPr>
            <p:nvPr/>
          </p:nvCxnSpPr>
          <p:spPr>
            <a:xfrm rot="5400000">
              <a:off x="6843306" y="3224246"/>
              <a:ext cx="1205778" cy="1200220"/>
            </a:xfrm>
            <a:prstGeom prst="curvedConnector2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id="{16CA4372-0974-234E-9787-A9E7960D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8389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 = five()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Print r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int five() {</a:t>
            </a:r>
          </a:p>
          <a:p>
            <a:r>
              <a:rPr lang="en-US" sz="1800" dirty="0">
                <a:latin typeface="Courier" pitchFamily="-110" charset="0"/>
              </a:rPr>
              <a:t>  x = 3</a:t>
            </a:r>
          </a:p>
          <a:p>
            <a:r>
              <a:rPr lang="en-US" sz="1800" dirty="0">
                <a:latin typeface="Courier" pitchFamily="-110" charset="0"/>
              </a:rPr>
              <a:t>  y = 2</a:t>
            </a:r>
          </a:p>
          <a:p>
            <a:r>
              <a:rPr lang="en-US" sz="1800" dirty="0">
                <a:latin typeface="Courier" pitchFamily="-110" charset="0"/>
              </a:rPr>
              <a:t>  z = x + y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return z;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A2FF4769-06B2-A34E-8BA1-129C4F3FC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45" y="664003"/>
            <a:ext cx="39116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STORE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HALT</a:t>
            </a: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800" dirty="0">
                <a:latin typeface="Courier" pitchFamily="-110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#3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#2</a:t>
            </a:r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ADD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  <a:p>
            <a:endParaRPr lang="en-US" sz="18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A50A771-8BF5-4148-92CF-00627C28FA11}"/>
              </a:ext>
            </a:extLst>
          </p:cNvPr>
          <p:cNvSpPr/>
          <p:nvPr/>
        </p:nvSpPr>
        <p:spPr>
          <a:xfrm flipH="1">
            <a:off x="6723442" y="1307115"/>
            <a:ext cx="860735" cy="18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CDA75-601E-1BDD-A744-EB0CAC24835E}"/>
              </a:ext>
            </a:extLst>
          </p:cNvPr>
          <p:cNvSpPr txBox="1"/>
          <p:nvPr/>
        </p:nvSpPr>
        <p:spPr>
          <a:xfrm>
            <a:off x="6723442" y="141044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2512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BBEB916D-5F92-7F48-BF45-2EA05B1A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45" y="664003"/>
            <a:ext cx="362456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STORE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HALT</a:t>
            </a: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endParaRPr lang="en-US" sz="1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FIVE</a:t>
            </a:r>
            <a:r>
              <a:rPr lang="en-US" sz="1800" dirty="0">
                <a:solidFill>
                  <a:schemeClr val="tx1"/>
                </a:solidFill>
                <a:latin typeface="Courier" pitchFamily="-110" charset="0"/>
              </a:rPr>
              <a:t>:</a:t>
            </a:r>
            <a:r>
              <a:rPr lang="en-US" sz="1800" dirty="0">
                <a:latin typeface="Courier" pitchFamily="-110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#3</a:t>
            </a: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#2</a:t>
            </a:r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         ADD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800" dirty="0">
                <a:latin typeface="Courier" pitchFamily="-110" charset="0"/>
              </a:rPr>
              <a:t> </a:t>
            </a:r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800" dirty="0">
                <a:solidFill>
                  <a:srgbClr val="009051"/>
                </a:solidFill>
                <a:latin typeface="Courier" pitchFamily="-110" charset="0"/>
              </a:rPr>
              <a:t>      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  <a:p>
            <a:endParaRPr lang="en-US" sz="18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1" y="-94897"/>
            <a:ext cx="4944300" cy="6453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E4DC0-7D58-4147-967B-B4635C20B683}"/>
              </a:ext>
            </a:extLst>
          </p:cNvPr>
          <p:cNvCxnSpPr>
            <a:cxnSpLocks/>
          </p:cNvCxnSpPr>
          <p:nvPr/>
        </p:nvCxnSpPr>
        <p:spPr>
          <a:xfrm>
            <a:off x="3616480" y="635300"/>
            <a:ext cx="0" cy="4120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661F0F2-9804-A541-80B6-357930F7217C}"/>
              </a:ext>
            </a:extLst>
          </p:cNvPr>
          <p:cNvGrpSpPr/>
          <p:nvPr/>
        </p:nvGrpSpPr>
        <p:grpSpPr>
          <a:xfrm>
            <a:off x="3459067" y="2429460"/>
            <a:ext cx="2292887" cy="2681470"/>
            <a:chOff x="3459067" y="2429460"/>
            <a:chExt cx="2292887" cy="268147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C3A515D-449F-574C-9C2D-A5754BA44EDB}"/>
                </a:ext>
              </a:extLst>
            </p:cNvPr>
            <p:cNvSpPr/>
            <p:nvPr/>
          </p:nvSpPr>
          <p:spPr>
            <a:xfrm>
              <a:off x="5144079" y="4811390"/>
              <a:ext cx="607875" cy="29954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4D2E8E94-FA1B-A246-8DAB-E7F33BAF0D19}"/>
                </a:ext>
              </a:extLst>
            </p:cNvPr>
            <p:cNvCxnSpPr>
              <a:cxnSpLocks/>
              <a:stCxn id="23" idx="1"/>
              <a:endCxn id="48" idx="1"/>
            </p:cNvCxnSpPr>
            <p:nvPr/>
          </p:nvCxnSpPr>
          <p:spPr>
            <a:xfrm rot="10800000" flipH="1" flipV="1">
              <a:off x="3908345" y="3064660"/>
              <a:ext cx="1235734" cy="1896500"/>
            </a:xfrm>
            <a:prstGeom prst="curvedConnector3">
              <a:avLst>
                <a:gd name="adj1" fmla="val -18499"/>
              </a:avLst>
            </a:prstGeom>
            <a:ln w="38100"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4BC577-23D6-BE4E-AAF1-912E5A7B32DD}"/>
                </a:ext>
              </a:extLst>
            </p:cNvPr>
            <p:cNvSpPr txBox="1"/>
            <p:nvPr/>
          </p:nvSpPr>
          <p:spPr>
            <a:xfrm rot="437252">
              <a:off x="3459067" y="2429460"/>
              <a:ext cx="1917541" cy="954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RET jumps back to the calling code using the noted return address</a:t>
              </a:r>
            </a:p>
          </p:txBody>
        </p:sp>
      </p:grpSp>
      <p:sp>
        <p:nvSpPr>
          <p:cNvPr id="22" name="Text Box 4">
            <a:extLst>
              <a:ext uri="{FF2B5EF4-FFF2-40B4-BE49-F238E27FC236}">
                <a16:creationId xmlns:a16="http://schemas.microsoft.com/office/drawing/2014/main" id="{1F048AAC-133C-0447-8941-191A5274A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8389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 = five()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Print r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int five() {</a:t>
            </a:r>
          </a:p>
          <a:p>
            <a:r>
              <a:rPr lang="en-US" sz="1800" dirty="0">
                <a:latin typeface="Courier" pitchFamily="-110" charset="0"/>
              </a:rPr>
              <a:t>  x = 3</a:t>
            </a:r>
          </a:p>
          <a:p>
            <a:r>
              <a:rPr lang="en-US" sz="1800" dirty="0">
                <a:latin typeface="Courier" pitchFamily="-110" charset="0"/>
              </a:rPr>
              <a:t>  y = 2</a:t>
            </a:r>
          </a:p>
          <a:p>
            <a:r>
              <a:rPr lang="en-US" sz="1800" dirty="0">
                <a:latin typeface="Courier" pitchFamily="-110" charset="0"/>
              </a:rPr>
              <a:t>  z = x + y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return z;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AE52A1C-103E-1043-A563-B52B3519B4AD}"/>
              </a:ext>
            </a:extLst>
          </p:cNvPr>
          <p:cNvSpPr/>
          <p:nvPr/>
        </p:nvSpPr>
        <p:spPr>
          <a:xfrm flipH="1">
            <a:off x="6723442" y="1307115"/>
            <a:ext cx="860735" cy="18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BD0C5C99-7E18-7140-B332-D3C8D19F2058}"/>
              </a:ext>
            </a:extLst>
          </p:cNvPr>
          <p:cNvCxnSpPr>
            <a:cxnSpLocks/>
          </p:cNvCxnSpPr>
          <p:nvPr/>
        </p:nvCxnSpPr>
        <p:spPr>
          <a:xfrm rot="5400000">
            <a:off x="4208430" y="1507590"/>
            <a:ext cx="1079370" cy="104895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848344-BBA7-C2C0-C710-95D771F9DD7A}"/>
              </a:ext>
            </a:extLst>
          </p:cNvPr>
          <p:cNvSpPr txBox="1"/>
          <p:nvPr/>
        </p:nvSpPr>
        <p:spPr>
          <a:xfrm>
            <a:off x="6723442" y="141044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298844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26A94F73-4171-CC49-82F0-226CF409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876992"/>
            <a:ext cx="7022526" cy="87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03954-C5BE-E646-BF48-DD3E46E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183" y="0"/>
            <a:ext cx="4944300" cy="645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" pitchFamily="2" charset="0"/>
              </a:rPr>
              <a:t>CALL</a:t>
            </a:r>
            <a:r>
              <a:rPr lang="en-US" dirty="0"/>
              <a:t> Instruction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FC444-7E64-E344-887A-E85E3143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517" y="645300"/>
            <a:ext cx="6469484" cy="2544900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i="1" dirty="0"/>
              <a:t>return address </a:t>
            </a:r>
            <a:r>
              <a:rPr lang="en-US" sz="1800" dirty="0"/>
              <a:t>is saved in </a:t>
            </a:r>
            <a:r>
              <a:rPr lang="en-US" sz="1800" dirty="0">
                <a:latin typeface="Courier" pitchFamily="2" charset="0"/>
              </a:rPr>
              <a:t>R12</a:t>
            </a:r>
            <a:r>
              <a:rPr lang="en-US" sz="1800" dirty="0"/>
              <a:t>.</a:t>
            </a:r>
          </a:p>
          <a:p>
            <a:r>
              <a:rPr lang="en-US" sz="1800" dirty="0"/>
              <a:t>The </a:t>
            </a:r>
            <a:r>
              <a:rPr lang="en-US" sz="1800" b="1" i="1" dirty="0"/>
              <a:t>return value </a:t>
            </a:r>
            <a:r>
              <a:rPr lang="en-US" sz="1800" dirty="0"/>
              <a:t>is transferred using </a:t>
            </a:r>
            <a:r>
              <a:rPr lang="en-US" sz="1800" dirty="0">
                <a:latin typeface="Courier" pitchFamily="2" charset="0"/>
              </a:rPr>
              <a:t>R14.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0858-8AA0-B243-BDD2-AFAECE08F8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EC00D24-E10E-944B-A840-296C8F2D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46" y="2894682"/>
            <a:ext cx="4406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</a:p>
          <a:p>
            <a:r>
              <a:rPr lang="en-US" sz="1800" dirty="0">
                <a:latin typeface="Courier" pitchFamily="-110" charset="0"/>
              </a:rPr>
              <a:t>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	   * Put RV in R14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	   RET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FB74AA-22DF-9F45-A710-536E2AA3B893}"/>
              </a:ext>
            </a:extLst>
          </p:cNvPr>
          <p:cNvGrpSpPr/>
          <p:nvPr/>
        </p:nvGrpSpPr>
        <p:grpSpPr>
          <a:xfrm>
            <a:off x="171573" y="2325447"/>
            <a:ext cx="5105277" cy="1907358"/>
            <a:chOff x="171573" y="2325447"/>
            <a:chExt cx="5105277" cy="19073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9DB415-9398-9B48-B64A-2904C7887A09}"/>
                </a:ext>
              </a:extLst>
            </p:cNvPr>
            <p:cNvSpPr txBox="1"/>
            <p:nvPr/>
          </p:nvSpPr>
          <p:spPr>
            <a:xfrm rot="437252">
              <a:off x="171573" y="3063254"/>
              <a:ext cx="2106061" cy="11695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R12 ← PC+4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Save the address of the instruction after CALL as the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return address.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D8D8CA3-BAB8-E447-88FB-39D2F493D5E6}"/>
                </a:ext>
              </a:extLst>
            </p:cNvPr>
            <p:cNvSpPr/>
            <p:nvPr/>
          </p:nvSpPr>
          <p:spPr>
            <a:xfrm>
              <a:off x="4086225" y="2325447"/>
              <a:ext cx="1190625" cy="227253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F87308AA-5DC4-BB46-A7EF-DB773914B986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269128" y="3686668"/>
              <a:ext cx="838107" cy="9493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29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26A94F73-4171-CC49-82F0-226CF409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876992"/>
            <a:ext cx="7022526" cy="87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03954-C5BE-E646-BF48-DD3E46E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183" y="0"/>
            <a:ext cx="4944300" cy="645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" pitchFamily="2" charset="0"/>
              </a:rPr>
              <a:t>CALL</a:t>
            </a:r>
            <a:r>
              <a:rPr lang="en-US" dirty="0"/>
              <a:t> Instruction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FC444-7E64-E344-887A-E85E3143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517" y="645300"/>
            <a:ext cx="6469484" cy="2544900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i="1" dirty="0"/>
              <a:t>return address </a:t>
            </a:r>
            <a:r>
              <a:rPr lang="en-US" sz="1800" dirty="0"/>
              <a:t>is saved in </a:t>
            </a:r>
            <a:r>
              <a:rPr lang="en-US" sz="1800" dirty="0">
                <a:latin typeface="Courier" pitchFamily="2" charset="0"/>
              </a:rPr>
              <a:t>R12</a:t>
            </a:r>
            <a:r>
              <a:rPr lang="en-US" sz="1800" dirty="0"/>
              <a:t>.</a:t>
            </a:r>
          </a:p>
          <a:p>
            <a:r>
              <a:rPr lang="en-US" sz="1800" dirty="0"/>
              <a:t>The </a:t>
            </a:r>
            <a:r>
              <a:rPr lang="en-US" sz="1800" b="1" i="1" dirty="0"/>
              <a:t>return value </a:t>
            </a:r>
            <a:r>
              <a:rPr lang="en-US" sz="1800" dirty="0"/>
              <a:t>is transferred using </a:t>
            </a:r>
            <a:r>
              <a:rPr lang="en-US" sz="1800" dirty="0">
                <a:latin typeface="Courier" pitchFamily="2" charset="0"/>
              </a:rPr>
              <a:t>R14.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0858-8AA0-B243-BDD2-AFAECE08F8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EC00D24-E10E-944B-A840-296C8F2D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47" y="2894682"/>
            <a:ext cx="36112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</a:p>
          <a:p>
            <a:r>
              <a:rPr lang="en-US" sz="1800" dirty="0">
                <a:latin typeface="Courier" pitchFamily="-110" charset="0"/>
              </a:rPr>
              <a:t>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1800" dirty="0">
              <a:latin typeface="Courier" pitchFamily="-110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urier" pitchFamily="-110" charset="0"/>
              </a:rPr>
              <a:t>FUNC</a:t>
            </a:r>
            <a:r>
              <a:rPr lang="en-US" sz="1800" dirty="0">
                <a:latin typeface="Courier" pitchFamily="-110" charset="0"/>
              </a:rPr>
              <a:t>:	   …</a:t>
            </a:r>
          </a:p>
          <a:p>
            <a:r>
              <a:rPr lang="en-US" sz="1800" dirty="0">
                <a:latin typeface="Courier" pitchFamily="-110" charset="0"/>
              </a:rPr>
              <a:t>	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Put RV in R14 	   </a:t>
            </a:r>
            <a:r>
              <a:rPr lang="en-US" sz="18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FB74AA-22DF-9F45-A710-536E2AA3B893}"/>
              </a:ext>
            </a:extLst>
          </p:cNvPr>
          <p:cNvGrpSpPr/>
          <p:nvPr/>
        </p:nvGrpSpPr>
        <p:grpSpPr>
          <a:xfrm>
            <a:off x="171573" y="3063254"/>
            <a:ext cx="2935662" cy="1169551"/>
            <a:chOff x="171573" y="3063254"/>
            <a:chExt cx="2935662" cy="11695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9DB415-9398-9B48-B64A-2904C7887A09}"/>
                </a:ext>
              </a:extLst>
            </p:cNvPr>
            <p:cNvSpPr txBox="1"/>
            <p:nvPr/>
          </p:nvSpPr>
          <p:spPr>
            <a:xfrm rot="437252">
              <a:off x="171573" y="3063254"/>
              <a:ext cx="2106061" cy="11695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R12 ← PC+4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Save the address of the instruction after CALL as the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Print" panose="02000800000000000000" pitchFamily="2" charset="0"/>
                </a:rPr>
                <a:t>return address.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F87308AA-5DC4-BB46-A7EF-DB773914B986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269128" y="3686668"/>
              <a:ext cx="838107" cy="9493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930D3D-D75A-A94B-A32F-B2D83B079432}"/>
              </a:ext>
            </a:extLst>
          </p:cNvPr>
          <p:cNvGrpSpPr/>
          <p:nvPr/>
        </p:nvGrpSpPr>
        <p:grpSpPr>
          <a:xfrm>
            <a:off x="3527914" y="2303927"/>
            <a:ext cx="5325955" cy="2202002"/>
            <a:chOff x="410638" y="1534098"/>
            <a:chExt cx="5325955" cy="220200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BF0E21-8E86-1849-9488-BBD5DF5EA98A}"/>
                </a:ext>
              </a:extLst>
            </p:cNvPr>
            <p:cNvSpPr txBox="1"/>
            <p:nvPr/>
          </p:nvSpPr>
          <p:spPr>
            <a:xfrm rot="437252">
              <a:off x="3630532" y="2202650"/>
              <a:ext cx="2106061" cy="954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PC ← FUNC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Jump to the first instruction of the function.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C9E2A1D-E34A-3642-AFDB-01D150461B45}"/>
                </a:ext>
              </a:extLst>
            </p:cNvPr>
            <p:cNvSpPr/>
            <p:nvPr/>
          </p:nvSpPr>
          <p:spPr>
            <a:xfrm>
              <a:off x="2200276" y="1534098"/>
              <a:ext cx="902273" cy="248773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8D87EA5B-219B-2D45-8C4A-5B02F75093B8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rot="10800000" flipV="1">
              <a:off x="410638" y="2546128"/>
              <a:ext cx="3228400" cy="118997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086579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16730</TotalTime>
  <Words>6164</Words>
  <Application>Microsoft Macintosh PowerPoint</Application>
  <PresentationFormat>On-screen Show (16:9)</PresentationFormat>
  <Paragraphs>1425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LA5 – Calling Functions and  Return Values</vt:lpstr>
      <vt:lpstr>The Function Calling Abstraction</vt:lpstr>
      <vt:lpstr>PowerPoint Presentation</vt:lpstr>
      <vt:lpstr>A First Example</vt:lpstr>
      <vt:lpstr>A First Example</vt:lpstr>
      <vt:lpstr>A First Example</vt:lpstr>
      <vt:lpstr>An Example</vt:lpstr>
      <vt:lpstr>The CALL Instruction</vt:lpstr>
      <vt:lpstr>The CALL Instruction</vt:lpstr>
      <vt:lpstr>The RET Instruction</vt:lpstr>
      <vt:lpstr>The Stack: Conceptually</vt:lpstr>
      <vt:lpstr>The Stack: Conceptually</vt:lpstr>
      <vt:lpstr>The Stack: Conceptually</vt:lpstr>
      <vt:lpstr>The Stack: Conceptually</vt:lpstr>
      <vt:lpstr>The Stack: Conceptually</vt:lpstr>
      <vt:lpstr>The Stack: Conceptually</vt:lpstr>
      <vt:lpstr>The Stack: Conceptually</vt:lpstr>
      <vt:lpstr>Assembly Language Stack Instructions</vt:lpstr>
      <vt:lpstr>A Stack Example</vt:lpstr>
      <vt:lpstr>A Stack Example</vt:lpstr>
      <vt:lpstr>A Stack Example</vt:lpstr>
      <vt:lpstr>A Stack Example</vt:lpstr>
      <vt:lpstr>A Stack Example</vt:lpstr>
      <vt:lpstr>A Stack Example</vt:lpstr>
      <vt:lpstr>PowerPoint Presentation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Using the Stack to Pass Arguments</vt:lpstr>
      <vt:lpstr>PowerPoint Presentation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– Functions and Return Values</dc:title>
  <dc:creator>Braught, Grant</dc:creator>
  <cp:lastModifiedBy>Braught, Grant</cp:lastModifiedBy>
  <cp:revision>370</cp:revision>
  <dcterms:created xsi:type="dcterms:W3CDTF">2020-09-30T12:39:51Z</dcterms:created>
  <dcterms:modified xsi:type="dcterms:W3CDTF">2023-03-06T14:13:33Z</dcterms:modified>
</cp:coreProperties>
</file>