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28"/>
  </p:notesMasterIdLst>
  <p:sldIdLst>
    <p:sldId id="256" r:id="rId2"/>
    <p:sldId id="325" r:id="rId3"/>
    <p:sldId id="363" r:id="rId4"/>
    <p:sldId id="371" r:id="rId5"/>
    <p:sldId id="368" r:id="rId6"/>
    <p:sldId id="372" r:id="rId7"/>
    <p:sldId id="374" r:id="rId8"/>
    <p:sldId id="375" r:id="rId9"/>
    <p:sldId id="376" r:id="rId10"/>
    <p:sldId id="380" r:id="rId11"/>
    <p:sldId id="378" r:id="rId12"/>
    <p:sldId id="381" r:id="rId13"/>
    <p:sldId id="385" r:id="rId14"/>
    <p:sldId id="386" r:id="rId15"/>
    <p:sldId id="387" r:id="rId16"/>
    <p:sldId id="390" r:id="rId17"/>
    <p:sldId id="393" r:id="rId18"/>
    <p:sldId id="396" r:id="rId19"/>
    <p:sldId id="397" r:id="rId20"/>
    <p:sldId id="398" r:id="rId21"/>
    <p:sldId id="400" r:id="rId22"/>
    <p:sldId id="399" r:id="rId23"/>
    <p:sldId id="278" r:id="rId24"/>
    <p:sldId id="402" r:id="rId25"/>
    <p:sldId id="324" r:id="rId26"/>
    <p:sldId id="292" r:id="rId27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8B32FD"/>
    <a:srgbClr val="03A8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F129D1-CFC4-4525-B9B3-FEDFE205BFE7}">
  <a:tblStyle styleId="{9CF129D1-CFC4-4525-B9B3-FEDFE205BF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7"/>
    <p:restoredTop sz="75173"/>
  </p:normalViewPr>
  <p:slideViewPr>
    <p:cSldViewPr snapToGrid="0" snapToObjects="1">
      <p:cViewPr varScale="1">
        <p:scale>
          <a:sx n="123" d="100"/>
          <a:sy n="123" d="100"/>
        </p:scale>
        <p:origin x="608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3;n">
            <a:extLst>
              <a:ext uri="{FF2B5EF4-FFF2-40B4-BE49-F238E27FC236}">
                <a16:creationId xmlns:a16="http://schemas.microsoft.com/office/drawing/2014/main" id="{457E33E3-1131-7943-ACA3-ED5E978759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Google Shape;4;n">
            <a:extLst>
              <a:ext uri="{FF2B5EF4-FFF2-40B4-BE49-F238E27FC236}">
                <a16:creationId xmlns:a16="http://schemas.microsoft.com/office/drawing/2014/main" id="{FA42C5B4-DB87-0B40-BC40-E3BE2A2D9A5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a little refresher from last time for context.</a:t>
            </a:r>
          </a:p>
          <a:p>
            <a:r>
              <a:rPr lang="en-US" dirty="0"/>
              <a:t>Main points are:</a:t>
            </a:r>
          </a:p>
          <a:p>
            <a:r>
              <a:rPr lang="en-US" dirty="0"/>
              <a:t>  - Functions are abstractions</a:t>
            </a:r>
          </a:p>
          <a:p>
            <a:r>
              <a:rPr lang="en-US" dirty="0"/>
              <a:t>    - Let us focus on what they do and what to pass them.</a:t>
            </a:r>
          </a:p>
          <a:p>
            <a:r>
              <a:rPr lang="en-US" dirty="0"/>
              <a:t>    - Let us ignore the details of how they work.</a:t>
            </a:r>
          </a:p>
          <a:p>
            <a:r>
              <a:rPr lang="en-US" dirty="0"/>
              <a:t>    - So, we can do complex things with very little cognitive load.</a:t>
            </a:r>
          </a:p>
          <a:p>
            <a:endParaRPr lang="en-US" dirty="0"/>
          </a:p>
          <a:p>
            <a:r>
              <a:rPr lang="en-US" dirty="0"/>
              <a:t>Also,</a:t>
            </a:r>
          </a:p>
          <a:p>
            <a:r>
              <a:rPr lang="en-US" dirty="0"/>
              <a:t>  - Should be no unexpected side effects.</a:t>
            </a:r>
          </a:p>
          <a:p>
            <a:r>
              <a:rPr lang="en-US" dirty="0"/>
              <a:t>  - E.g. Calling max 3 does not change x, y or z.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786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an implementation of SUM</a:t>
            </a:r>
          </a:p>
          <a:p>
            <a:r>
              <a:rPr lang="en-US" dirty="0"/>
              <a:t>  - Its not the final one – we’ll add to it in a bit</a:t>
            </a:r>
          </a:p>
          <a:p>
            <a:r>
              <a:rPr lang="en-US" dirty="0"/>
              <a:t>  - But it is moving in the right direction.</a:t>
            </a:r>
          </a:p>
          <a:p>
            <a:endParaRPr lang="en-US" dirty="0"/>
          </a:p>
          <a:p>
            <a:r>
              <a:rPr lang="en-US" dirty="0"/>
              <a:t>We use Indirect Addressing Mode with the Stack Pointer (R13)</a:t>
            </a:r>
          </a:p>
          <a:p>
            <a:r>
              <a:rPr lang="en-US" dirty="0"/>
              <a:t>  - the offsets +8 and +4 allow us to access the arguments</a:t>
            </a:r>
          </a:p>
          <a:p>
            <a:r>
              <a:rPr lang="en-US" dirty="0"/>
              <a:t>  - even though the stack pointer does not point to them directly.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474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Get the value for the parameter a.</a:t>
            </a:r>
          </a:p>
          <a:p>
            <a:r>
              <a:rPr lang="en-US" dirty="0"/>
              <a:t>  - It is 8 bytes down from the top of the stack.</a:t>
            </a:r>
          </a:p>
          <a:p>
            <a:r>
              <a:rPr lang="en-US" dirty="0"/>
              <a:t>    - Because the SUM function has two parameters</a:t>
            </a:r>
          </a:p>
          <a:p>
            <a:r>
              <a:rPr lang="en-US" dirty="0"/>
              <a:t>    - We will have pushed 2 things</a:t>
            </a:r>
          </a:p>
          <a:p>
            <a:r>
              <a:rPr lang="en-US" dirty="0"/>
              <a:t>    - SUM will always use the top two things on the stack as the arguments.</a:t>
            </a:r>
          </a:p>
          <a:p>
            <a:endParaRPr lang="en-US" dirty="0"/>
          </a:p>
          <a:p>
            <a:r>
              <a:rPr lang="en-US" dirty="0"/>
              <a:t>  - So</a:t>
            </a:r>
          </a:p>
          <a:p>
            <a:r>
              <a:rPr lang="en-US" dirty="0"/>
              <a:t>    - the value of a is 8 bytes down from the current stack pointer.</a:t>
            </a:r>
          </a:p>
          <a:p>
            <a:r>
              <a:rPr lang="en-US" dirty="0"/>
              <a:t>    - Indirect Addressing Mode means:</a:t>
            </a:r>
          </a:p>
          <a:p>
            <a:r>
              <a:rPr lang="en-US" dirty="0"/>
              <a:t>      - R2 &lt;- MM[R13 + 8]</a:t>
            </a:r>
          </a:p>
          <a:p>
            <a:r>
              <a:rPr lang="en-US" dirty="0"/>
              <a:t>      - R2 &lt;- MM[508 + 8]</a:t>
            </a:r>
          </a:p>
          <a:p>
            <a:r>
              <a:rPr lang="en-US" dirty="0"/>
              <a:t>      - R2 &lt;- MM[516]</a:t>
            </a:r>
          </a:p>
          <a:p>
            <a:r>
              <a:rPr lang="en-US" dirty="0"/>
              <a:t>      - R2 &lt;- 15 which is the value for the argument 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112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get the value of the argument b in a similar way.</a:t>
            </a:r>
          </a:p>
          <a:p>
            <a:r>
              <a:rPr lang="en-US" dirty="0"/>
              <a:t>  - It is just 4 bytes down on the stack</a:t>
            </a:r>
          </a:p>
          <a:p>
            <a:r>
              <a:rPr lang="en-US" dirty="0"/>
              <a:t>  - Because it was pushed second.</a:t>
            </a:r>
          </a:p>
          <a:p>
            <a:endParaRPr lang="en-US" dirty="0"/>
          </a:p>
          <a:p>
            <a:r>
              <a:rPr lang="en-US" dirty="0"/>
              <a:t> - So</a:t>
            </a:r>
          </a:p>
          <a:p>
            <a:r>
              <a:rPr lang="en-US" dirty="0"/>
              <a:t>    - the value of b is 4 bytes down from the current stack pointer.</a:t>
            </a:r>
          </a:p>
          <a:p>
            <a:r>
              <a:rPr lang="en-US" dirty="0"/>
              <a:t>    - Indirect Addressing Mode means:</a:t>
            </a:r>
          </a:p>
          <a:p>
            <a:r>
              <a:rPr lang="en-US" dirty="0"/>
              <a:t>      - R3 &lt;- MM[R13 + 4]</a:t>
            </a:r>
          </a:p>
          <a:p>
            <a:r>
              <a:rPr lang="en-US" dirty="0"/>
              <a:t>      - R3 &lt;- MM[508 + 4]</a:t>
            </a:r>
          </a:p>
          <a:p>
            <a:r>
              <a:rPr lang="en-US" dirty="0"/>
              <a:t>      - R3 &lt;- MM[512]</a:t>
            </a:r>
          </a:p>
          <a:p>
            <a:r>
              <a:rPr lang="en-US" dirty="0"/>
              <a:t>      - R3 &lt;- 23 which is the value for the argument b.</a:t>
            </a:r>
          </a:p>
        </p:txBody>
      </p:sp>
    </p:spTree>
    <p:extLst>
      <p:ext uri="{BB962C8B-B14F-4D97-AF65-F5344CB8AC3E}">
        <p14:creationId xmlns:p14="http://schemas.microsoft.com/office/powerpoint/2010/main" val="3632517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add the values together.</a:t>
            </a:r>
          </a:p>
        </p:txBody>
      </p:sp>
    </p:spTree>
    <p:extLst>
      <p:ext uri="{BB962C8B-B14F-4D97-AF65-F5344CB8AC3E}">
        <p14:creationId xmlns:p14="http://schemas.microsoft.com/office/powerpoint/2010/main" val="2970010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the result in to R14 as the return value from the function.</a:t>
            </a:r>
          </a:p>
          <a:p>
            <a:endParaRPr lang="en-US" dirty="0"/>
          </a:p>
          <a:p>
            <a:r>
              <a:rPr lang="en-US" dirty="0"/>
              <a:t>Then the RET takes us back to the main program.</a:t>
            </a:r>
          </a:p>
          <a:p>
            <a:r>
              <a:rPr lang="en-US" dirty="0"/>
              <a:t>  - It uses POP to clean up the stack</a:t>
            </a:r>
          </a:p>
          <a:p>
            <a:r>
              <a:rPr lang="en-US" dirty="0"/>
              <a:t>  - Then prints the return value.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734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Its true that this would appear to be simpler… but…</a:t>
            </a:r>
          </a:p>
          <a:p>
            <a:endParaRPr lang="en-US" dirty="0"/>
          </a:p>
          <a:p>
            <a:r>
              <a:rPr lang="en-US" dirty="0"/>
              <a:t>Imagine I want to add R4 and R7?</a:t>
            </a:r>
          </a:p>
          <a:p>
            <a:r>
              <a:rPr lang="en-US" dirty="0"/>
              <a:t>  - Possible, but messy.</a:t>
            </a:r>
          </a:p>
          <a:p>
            <a:r>
              <a:rPr lang="en-US" dirty="0"/>
              <a:t>  - I would have to move them to R0 and R1 first</a:t>
            </a:r>
          </a:p>
          <a:p>
            <a:r>
              <a:rPr lang="en-US" dirty="0"/>
              <a:t>  - Then call SUM</a:t>
            </a:r>
          </a:p>
          <a:p>
            <a:endParaRPr lang="en-US" dirty="0"/>
          </a:p>
          <a:p>
            <a:r>
              <a:rPr lang="en-US" dirty="0"/>
              <a:t>If we use the stack</a:t>
            </a:r>
          </a:p>
          <a:p>
            <a:r>
              <a:rPr lang="en-US" dirty="0"/>
              <a:t>  - we just PUSH R4 and PUSH R7 and CALL SUM</a:t>
            </a:r>
          </a:p>
          <a:p>
            <a:r>
              <a:rPr lang="en-US" dirty="0"/>
              <a:t>  - it just works</a:t>
            </a:r>
          </a:p>
          <a:p>
            <a:r>
              <a:rPr lang="en-US" dirty="0"/>
              <a:t>  - and it works for any two registers we want to add.</a:t>
            </a:r>
          </a:p>
          <a:p>
            <a:endParaRPr lang="en-US" dirty="0"/>
          </a:p>
          <a:p>
            <a:r>
              <a:rPr lang="en-US" dirty="0"/>
              <a:t>Further, imagine:</a:t>
            </a:r>
          </a:p>
          <a:p>
            <a:r>
              <a:rPr lang="en-US" dirty="0"/>
              <a:t>  - wanting to use hundreds of different functions </a:t>
            </a:r>
          </a:p>
          <a:p>
            <a:r>
              <a:rPr lang="en-US" dirty="0"/>
              <a:t>  - all written by different people.</a:t>
            </a:r>
          </a:p>
          <a:p>
            <a:r>
              <a:rPr lang="en-US" dirty="0"/>
              <a:t>  - you’d have to know what registers every one of them used in order to call them.</a:t>
            </a:r>
          </a:p>
          <a:p>
            <a:r>
              <a:rPr lang="en-US" dirty="0"/>
              <a:t>  - that would require you to think about the inner workings of those functions. </a:t>
            </a:r>
          </a:p>
          <a:p>
            <a:r>
              <a:rPr lang="en-US" dirty="0"/>
              <a:t>  - it would raise the cognitive load required to use them significantly.</a:t>
            </a:r>
          </a:p>
          <a:p>
            <a:r>
              <a:rPr lang="en-US" dirty="0"/>
              <a:t>  - So they would not be very good abstractions.</a:t>
            </a:r>
          </a:p>
          <a:p>
            <a:endParaRPr lang="en-US" dirty="0"/>
          </a:p>
          <a:p>
            <a:r>
              <a:rPr lang="en-US" dirty="0"/>
              <a:t>By using the stack</a:t>
            </a:r>
          </a:p>
          <a:p>
            <a:r>
              <a:rPr lang="en-US" dirty="0"/>
              <a:t>  - we can call any of them without knowing any of their inner details.</a:t>
            </a:r>
          </a:p>
          <a:p>
            <a:r>
              <a:rPr lang="en-US" dirty="0"/>
              <a:t>  - we can call the function from anywhere </a:t>
            </a:r>
          </a:p>
          <a:p>
            <a:r>
              <a:rPr lang="en-US" dirty="0"/>
              <a:t>  - we can call the function using values from any registers</a:t>
            </a:r>
          </a:p>
          <a:p>
            <a:r>
              <a:rPr lang="en-US" dirty="0"/>
              <a:t>  - and we don’t need to know anything about its inner workings!</a:t>
            </a:r>
          </a:p>
          <a:p>
            <a:r>
              <a:rPr lang="en-US" dirty="0"/>
              <a:t>     - I.e. we don’t need to know that it is adding R0 and R1.</a:t>
            </a:r>
          </a:p>
          <a:p>
            <a:r>
              <a:rPr lang="en-US" dirty="0"/>
              <a:t>  - we only need to know that we need to push two values and our result is in R14.</a:t>
            </a:r>
          </a:p>
        </p:txBody>
      </p:sp>
    </p:spTree>
    <p:extLst>
      <p:ext uri="{BB962C8B-B14F-4D97-AF65-F5344CB8AC3E}">
        <p14:creationId xmlns:p14="http://schemas.microsoft.com/office/powerpoint/2010/main" val="3313250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R2 and R3 are changed by the function SUM</a:t>
            </a:r>
          </a:p>
          <a:p>
            <a:r>
              <a:rPr lang="en-US" dirty="0"/>
              <a:t>  - So, if our program had been using R2 and R3 for other things it would then have problems.</a:t>
            </a:r>
          </a:p>
          <a:p>
            <a:endParaRPr lang="en-US" dirty="0"/>
          </a:p>
          <a:p>
            <a:r>
              <a:rPr lang="en-US" dirty="0"/>
              <a:t>That R2 and R3 have different values after the call than before it is called an ”unintentional side effect”</a:t>
            </a:r>
          </a:p>
          <a:p>
            <a:r>
              <a:rPr lang="en-US" dirty="0"/>
              <a:t>  - Sum has made a change that has nothing to do with what we want SUM to do.</a:t>
            </a:r>
          </a:p>
          <a:p>
            <a:r>
              <a:rPr lang="en-US" dirty="0"/>
              <a:t>  - This side effect would force us to know the inner details of how the function works.</a:t>
            </a:r>
          </a:p>
          <a:p>
            <a:r>
              <a:rPr lang="en-US" dirty="0"/>
              <a:t>    - That would make the function harder to use.</a:t>
            </a:r>
          </a:p>
          <a:p>
            <a:r>
              <a:rPr lang="en-US" dirty="0"/>
              <a:t>    - The function would not be as good an abstraction as if it did not have these side effects.</a:t>
            </a:r>
          </a:p>
          <a:p>
            <a:endParaRPr lang="en-US" dirty="0"/>
          </a:p>
          <a:p>
            <a:r>
              <a:rPr lang="en-US" dirty="0"/>
              <a:t>We can imagine trying to avoid using any register in our main program that is used by the function we call.</a:t>
            </a:r>
          </a:p>
          <a:p>
            <a:r>
              <a:rPr lang="en-US" dirty="0"/>
              <a:t>  - Again, that requires us to know the inner workings of every function we call.</a:t>
            </a:r>
          </a:p>
          <a:p>
            <a:r>
              <a:rPr lang="en-US" dirty="0"/>
              <a:t>  - That is really unmanageable.</a:t>
            </a:r>
          </a:p>
          <a:p>
            <a:endParaRPr lang="en-US" dirty="0"/>
          </a:p>
          <a:p>
            <a:r>
              <a:rPr lang="en-US" dirty="0"/>
              <a:t>So we need a way to ensure that functions do not have unintentional side effects.</a:t>
            </a:r>
          </a:p>
          <a:p>
            <a:r>
              <a:rPr lang="en-US" dirty="0"/>
              <a:t>  - I.e. we need to make our assembly functions behave like our HLL functions!</a:t>
            </a:r>
          </a:p>
          <a:p>
            <a:r>
              <a:rPr lang="en-US" dirty="0"/>
              <a:t>  - I.e. Where parameters and local variables are “scoped” to the function.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341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a full implementation of the SUM function</a:t>
            </a:r>
          </a:p>
          <a:p>
            <a:r>
              <a:rPr lang="en-US" dirty="0"/>
              <a:t>  - It makes use of the stack to eliminate the side effects.</a:t>
            </a:r>
          </a:p>
          <a:p>
            <a:r>
              <a:rPr lang="en-US" dirty="0"/>
              <a:t>  - Essentially we:</a:t>
            </a:r>
          </a:p>
          <a:p>
            <a:r>
              <a:rPr lang="en-US" dirty="0"/>
              <a:t>    - Save the registers that are going to change by pushing them onto the stack.</a:t>
            </a:r>
          </a:p>
          <a:p>
            <a:r>
              <a:rPr lang="en-US" dirty="0"/>
              <a:t>    - Then we do the computation</a:t>
            </a:r>
          </a:p>
          <a:p>
            <a:r>
              <a:rPr lang="en-US" dirty="0"/>
              <a:t>      - Adjusting the offsets for the extra values on the stack.</a:t>
            </a:r>
          </a:p>
          <a:p>
            <a:r>
              <a:rPr lang="en-US" dirty="0"/>
              <a:t>    - Then we restore the saved values.</a:t>
            </a:r>
          </a:p>
          <a:p>
            <a:endParaRPr lang="en-US" dirty="0"/>
          </a:p>
          <a:p>
            <a:r>
              <a:rPr lang="en-US" dirty="0"/>
              <a:t>So the function makes a note of how everything is.</a:t>
            </a:r>
          </a:p>
          <a:p>
            <a:r>
              <a:rPr lang="en-US" dirty="0"/>
              <a:t>  - i.e. all the register values that it is going to mess up)</a:t>
            </a:r>
          </a:p>
          <a:p>
            <a:r>
              <a:rPr lang="en-US" dirty="0"/>
              <a:t>Then it puts everything back the way it found it when it is finished.</a:t>
            </a:r>
          </a:p>
        </p:txBody>
      </p:sp>
    </p:spTree>
    <p:extLst>
      <p:ext uri="{BB962C8B-B14F-4D97-AF65-F5344CB8AC3E}">
        <p14:creationId xmlns:p14="http://schemas.microsoft.com/office/powerpoint/2010/main" val="20965899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next slides give a detailed walkthrough of what is happening.</a:t>
            </a:r>
          </a:p>
          <a:p>
            <a:endParaRPr lang="en-US" dirty="0"/>
          </a:p>
          <a:p>
            <a:r>
              <a:rPr lang="en-US" dirty="0"/>
              <a:t>Notice that SUM makes changes to R2 and R3.</a:t>
            </a:r>
          </a:p>
          <a:p>
            <a:r>
              <a:rPr lang="en-US" dirty="0"/>
              <a:t>So we need to save the values that are in R2 and R3 before they change.</a:t>
            </a:r>
          </a:p>
          <a:p>
            <a:r>
              <a:rPr lang="en-US" dirty="0"/>
              <a:t>  - PUSH them onto the stack.</a:t>
            </a:r>
          </a:p>
          <a:p>
            <a:endParaRPr lang="en-US" dirty="0"/>
          </a:p>
          <a:p>
            <a:r>
              <a:rPr lang="en-US" dirty="0"/>
              <a:t>Notice:</a:t>
            </a:r>
          </a:p>
          <a:p>
            <a:r>
              <a:rPr lang="en-US" dirty="0"/>
              <a:t> - SUM also changes R14</a:t>
            </a:r>
          </a:p>
          <a:p>
            <a:r>
              <a:rPr lang="en-US" dirty="0"/>
              <a:t> - but that is the return value.</a:t>
            </a:r>
          </a:p>
          <a:p>
            <a:r>
              <a:rPr lang="en-US" dirty="0"/>
              <a:t> - and we want that register to change</a:t>
            </a:r>
          </a:p>
          <a:p>
            <a:r>
              <a:rPr lang="en-US" dirty="0"/>
              <a:t> - it is how the result is communicated back to the calling function.</a:t>
            </a:r>
          </a:p>
        </p:txBody>
      </p:sp>
    </p:spTree>
    <p:extLst>
      <p:ext uri="{BB962C8B-B14F-4D97-AF65-F5344CB8AC3E}">
        <p14:creationId xmlns:p14="http://schemas.microsoft.com/office/powerpoint/2010/main" val="17028526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need to adjust the offsets that we use to access the parameters.</a:t>
            </a:r>
          </a:p>
          <a:p>
            <a:r>
              <a:rPr lang="en-US" dirty="0"/>
              <a:t>  - This is because we added more things to the top of the stack.</a:t>
            </a:r>
          </a:p>
          <a:p>
            <a:endParaRPr lang="en-US" dirty="0"/>
          </a:p>
          <a:p>
            <a:r>
              <a:rPr lang="en-US" dirty="0"/>
              <a:t>Here we need +16 to get to the value of a.</a:t>
            </a:r>
          </a:p>
          <a:p>
            <a:r>
              <a:rPr lang="en-US" dirty="0"/>
              <a:t>  - This is because we put two new things on the stack (R2 and R3)</a:t>
            </a:r>
          </a:p>
          <a:p>
            <a:r>
              <a:rPr lang="en-US" dirty="0"/>
              <a:t>  - If we had put 1 new thing on the stack then it would have been +12</a:t>
            </a:r>
          </a:p>
          <a:p>
            <a:r>
              <a:rPr lang="en-US" dirty="0"/>
              <a:t>  - If we had put 3 new things on the stack then it would have been +20</a:t>
            </a:r>
          </a:p>
          <a:p>
            <a:endParaRPr lang="en-US" dirty="0"/>
          </a:p>
          <a:p>
            <a:r>
              <a:rPr lang="en-US" dirty="0"/>
              <a:t>  - So to get a</a:t>
            </a:r>
          </a:p>
          <a:p>
            <a:r>
              <a:rPr lang="en-US" dirty="0"/>
              <a:t>    - R2 &lt;- MM[R13 + 16]</a:t>
            </a:r>
          </a:p>
          <a:p>
            <a:r>
              <a:rPr lang="en-US" dirty="0"/>
              <a:t>    - R2 &lt;- MM[500 + 16]</a:t>
            </a:r>
          </a:p>
          <a:p>
            <a:r>
              <a:rPr lang="en-US" dirty="0"/>
              <a:t>    - R2 &lt;- MM[516]	Just what it was before!</a:t>
            </a:r>
          </a:p>
          <a:p>
            <a:r>
              <a:rPr lang="en-US" dirty="0"/>
              <a:t>    - R2 &lt;- 5.</a:t>
            </a:r>
          </a:p>
          <a:p>
            <a:endParaRPr lang="en-US" dirty="0"/>
          </a:p>
          <a:p>
            <a:r>
              <a:rPr lang="en-US" dirty="0"/>
              <a:t>  - Similarly to get b</a:t>
            </a:r>
          </a:p>
          <a:p>
            <a:r>
              <a:rPr lang="en-US" dirty="0"/>
              <a:t>    - R3 &lt;- MM[R13 + 12]</a:t>
            </a:r>
          </a:p>
          <a:p>
            <a:r>
              <a:rPr lang="en-US" dirty="0"/>
              <a:t>    - R3 &lt;- MM[500 + 12]</a:t>
            </a:r>
          </a:p>
          <a:p>
            <a:r>
              <a:rPr lang="en-US" dirty="0"/>
              <a:t>    - R3 &lt;- MM[513] 	Again, just what it was before!</a:t>
            </a:r>
          </a:p>
          <a:p>
            <a:r>
              <a:rPr lang="en-US" dirty="0"/>
              <a:t>    - R3 &lt;- 9</a:t>
            </a:r>
          </a:p>
          <a:p>
            <a:endParaRPr lang="en-US" dirty="0"/>
          </a:p>
          <a:p>
            <a:r>
              <a:rPr lang="en-US" dirty="0"/>
              <a:t>Note: These LOAD instructions change R2 and R3.</a:t>
            </a:r>
          </a:p>
          <a:p>
            <a:r>
              <a:rPr lang="en-US" dirty="0"/>
              <a:t>  -  I’ve just crossed out the values that are being replaced in the registers.</a:t>
            </a:r>
          </a:p>
          <a:p>
            <a:r>
              <a:rPr lang="en-US" dirty="0"/>
              <a:t>  - The old values are overwritten, but this allows us to explicitly see that they have changed.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772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worked on this example with the sum function last time.</a:t>
            </a:r>
          </a:p>
          <a:p>
            <a:r>
              <a:rPr lang="en-US" dirty="0"/>
              <a:t>  - Looking pretty good… we know how to:</a:t>
            </a:r>
          </a:p>
          <a:p>
            <a:r>
              <a:rPr lang="en-US" dirty="0"/>
              <a:t>    - use .</a:t>
            </a:r>
            <a:r>
              <a:rPr lang="en-US" dirty="0" err="1"/>
              <a:t>stacksize</a:t>
            </a:r>
            <a:r>
              <a:rPr lang="en-US" dirty="0"/>
              <a:t> to allocate a stack</a:t>
            </a:r>
          </a:p>
          <a:p>
            <a:r>
              <a:rPr lang="en-US" dirty="0"/>
              <a:t>    - use PUSH to pass arguments to a function</a:t>
            </a:r>
          </a:p>
          <a:p>
            <a:r>
              <a:rPr lang="en-US" dirty="0"/>
              <a:t>    - use CALL and RET to invoke and return from a function.</a:t>
            </a:r>
          </a:p>
          <a:p>
            <a:r>
              <a:rPr lang="en-US" dirty="0"/>
              <a:t>    - use POP to clean up the stack</a:t>
            </a:r>
          </a:p>
          <a:p>
            <a:r>
              <a:rPr lang="en-US" dirty="0"/>
              <a:t>    - use the value returned from a function in R14</a:t>
            </a:r>
          </a:p>
          <a:p>
            <a:endParaRPr lang="en-US" dirty="0"/>
          </a:p>
          <a:p>
            <a:r>
              <a:rPr lang="en-US" dirty="0"/>
              <a:t>Can also see here that we expect there to be no unexpected side effects.</a:t>
            </a:r>
          </a:p>
          <a:p>
            <a:r>
              <a:rPr lang="en-US" dirty="0"/>
              <a:t>  - I.e. R0 and R1 are the same after the CALL as they were before the call.</a:t>
            </a:r>
          </a:p>
          <a:p>
            <a:r>
              <a:rPr lang="en-US" dirty="0"/>
              <a:t>  - That is, the sum function didn’t change them…</a:t>
            </a:r>
          </a:p>
          <a:p>
            <a:r>
              <a:rPr lang="en-US" dirty="0"/>
              <a:t>    - Or at least if it did… it put them back the way it found them!</a:t>
            </a:r>
          </a:p>
          <a:p>
            <a:r>
              <a:rPr lang="en-US" dirty="0"/>
              <a:t>  - It would get pretty confusing if they weren't.</a:t>
            </a:r>
          </a:p>
          <a:p>
            <a:endParaRPr lang="en-US" dirty="0"/>
          </a:p>
          <a:p>
            <a:r>
              <a:rPr lang="en-US" dirty="0"/>
              <a:t>We also saw four special purpose registers:</a:t>
            </a:r>
          </a:p>
          <a:p>
            <a:r>
              <a:rPr lang="en-US" dirty="0"/>
              <a:t>  - R12: Return address – holds the address to which the RET branches.</a:t>
            </a:r>
          </a:p>
          <a:p>
            <a:r>
              <a:rPr lang="en-US" dirty="0"/>
              <a:t>  - R13: Stack pointer – holds the address where the next </a:t>
            </a:r>
            <a:r>
              <a:rPr lang="en-US" dirty="0" err="1"/>
              <a:t>PUSHed</a:t>
            </a:r>
            <a:r>
              <a:rPr lang="en-US" dirty="0"/>
              <a:t> value goes.</a:t>
            </a:r>
          </a:p>
          <a:p>
            <a:r>
              <a:rPr lang="en-US" dirty="0"/>
              <a:t>  - R14: Return Value – holds the value being returned from a function.</a:t>
            </a:r>
          </a:p>
          <a:p>
            <a:r>
              <a:rPr lang="en-US" dirty="0"/>
              <a:t>  - R15: Scratch – used for temporary and intermediate results and throw away values.</a:t>
            </a:r>
          </a:p>
          <a:p>
            <a:endParaRPr lang="en-US" dirty="0"/>
          </a:p>
          <a:p>
            <a:r>
              <a:rPr lang="en-US" dirty="0"/>
              <a:t>Today we’ll look at how to implement functions using sum as an example.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3208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the computation.</a:t>
            </a:r>
          </a:p>
          <a:p>
            <a:r>
              <a:rPr lang="en-US" dirty="0"/>
              <a:t>  - This changes R2 again.</a:t>
            </a:r>
          </a:p>
          <a:p>
            <a:endParaRPr lang="en-US" dirty="0"/>
          </a:p>
          <a:p>
            <a:r>
              <a:rPr lang="en-US" dirty="0"/>
              <a:t>Put the result into R14 to return it.</a:t>
            </a:r>
          </a:p>
        </p:txBody>
      </p:sp>
    </p:spTree>
    <p:extLst>
      <p:ext uri="{BB962C8B-B14F-4D97-AF65-F5344CB8AC3E}">
        <p14:creationId xmlns:p14="http://schemas.microsoft.com/office/powerpoint/2010/main" val="12154434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POP the values from the stack into R2 and R3</a:t>
            </a:r>
          </a:p>
          <a:p>
            <a:r>
              <a:rPr lang="en-US" dirty="0"/>
              <a:t>  - This restores their values to what they were before SUM changed them.</a:t>
            </a:r>
          </a:p>
          <a:p>
            <a:r>
              <a:rPr lang="en-US" dirty="0"/>
              <a:t>  - I.e. It removes the unintended side effect.</a:t>
            </a:r>
          </a:p>
          <a:p>
            <a:endParaRPr lang="en-US" dirty="0"/>
          </a:p>
          <a:p>
            <a:r>
              <a:rPr lang="en-US" dirty="0"/>
              <a:t>Now when we return to MAIN</a:t>
            </a:r>
          </a:p>
          <a:p>
            <a:r>
              <a:rPr lang="en-US" dirty="0"/>
              <a:t>  - R2 = 9</a:t>
            </a:r>
          </a:p>
          <a:p>
            <a:r>
              <a:rPr lang="en-US" dirty="0"/>
              <a:t>  - R3 = 12</a:t>
            </a:r>
          </a:p>
          <a:p>
            <a:r>
              <a:rPr lang="en-US" dirty="0"/>
              <a:t>  - Just like they were before we called SUM.</a:t>
            </a:r>
          </a:p>
          <a:p>
            <a:endParaRPr lang="en-US" dirty="0"/>
          </a:p>
          <a:p>
            <a:r>
              <a:rPr lang="en-US" dirty="0"/>
              <a:t>Note: </a:t>
            </a:r>
          </a:p>
          <a:p>
            <a:r>
              <a:rPr lang="en-US" dirty="0"/>
              <a:t>  - SUM still messed up R2 and R3</a:t>
            </a:r>
          </a:p>
          <a:p>
            <a:r>
              <a:rPr lang="en-US" dirty="0"/>
              <a:t>  - But it was careful to put things back just the way it found them.</a:t>
            </a:r>
          </a:p>
          <a:p>
            <a:r>
              <a:rPr lang="en-US" dirty="0"/>
              <a:t>  - So its like they were not changed.</a:t>
            </a:r>
          </a:p>
          <a:p>
            <a:endParaRPr lang="en-US" dirty="0"/>
          </a:p>
          <a:p>
            <a:r>
              <a:rPr lang="en-US" dirty="0"/>
              <a:t>What would we do if SUM used an </a:t>
            </a:r>
            <a:r>
              <a:rPr lang="en-US" dirty="0" err="1"/>
              <a:t>addit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6866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summary of the implementation of the function calling abstraction…</a:t>
            </a:r>
          </a:p>
          <a:p>
            <a:r>
              <a:rPr lang="en-US" dirty="0"/>
              <a:t>Use this as a guide to what you need to do when implementing </a:t>
            </a:r>
            <a:r>
              <a:rPr lang="en-US"/>
              <a:t>a function.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60F13-3E4F-A84B-AAC3-11D4A6B664F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058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6160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93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649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let’s do a high-level walkthrough of the function call using the function as an abstraction.</a:t>
            </a:r>
          </a:p>
          <a:p>
            <a:r>
              <a:rPr lang="en-US" dirty="0"/>
              <a:t>  - Nothing new here,</a:t>
            </a:r>
          </a:p>
          <a:p>
            <a:r>
              <a:rPr lang="en-US" dirty="0"/>
              <a:t>  - Just a review from last time so its fresh.</a:t>
            </a:r>
          </a:p>
          <a:p>
            <a:endParaRPr lang="en-US" dirty="0"/>
          </a:p>
          <a:p>
            <a:r>
              <a:rPr lang="en-US" dirty="0"/>
              <a:t>Slightly modified/simplified representation</a:t>
            </a:r>
          </a:p>
          <a:p>
            <a:r>
              <a:rPr lang="en-US" dirty="0"/>
              <a:t>  - Just showing the stack, not the whole main memory</a:t>
            </a:r>
          </a:p>
          <a:p>
            <a:r>
              <a:rPr lang="en-US" dirty="0"/>
              <a:t>  - Showing R13 as a pointer to the top of the stack </a:t>
            </a:r>
          </a:p>
          <a:p>
            <a:r>
              <a:rPr lang="en-US" dirty="0"/>
              <a:t>    - instead of as an address.</a:t>
            </a:r>
          </a:p>
          <a:p>
            <a:r>
              <a:rPr lang="en-US" dirty="0"/>
              <a:t>    - this is just easier visually</a:t>
            </a:r>
          </a:p>
          <a:p>
            <a:r>
              <a:rPr lang="en-US" dirty="0"/>
              <a:t>    - But you know it is really an address stored in the register R13.</a:t>
            </a:r>
          </a:p>
          <a:p>
            <a:r>
              <a:rPr lang="en-US" dirty="0"/>
              <a:t>  - Showing the console for input output.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35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the user input values from standard input into the registers.</a:t>
            </a:r>
          </a:p>
          <a:p>
            <a:r>
              <a:rPr lang="en-US" dirty="0"/>
              <a:t>  - We’ll assume the user typed 15 and 23 as the values for x and 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852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Push the values of the arguments to SUM onto the stack.</a:t>
            </a:r>
          </a:p>
          <a:p>
            <a:r>
              <a:rPr lang="en-US" dirty="0"/>
              <a:t>  - This is how they are passed to the function.</a:t>
            </a:r>
          </a:p>
          <a:p>
            <a:endParaRPr lang="en-US" dirty="0"/>
          </a:p>
          <a:p>
            <a:r>
              <a:rPr lang="en-US" dirty="0"/>
              <a:t>  - PUSH R0</a:t>
            </a:r>
          </a:p>
          <a:p>
            <a:r>
              <a:rPr lang="en-US" dirty="0"/>
              <a:t>    - MM[R13] &lt;- R0</a:t>
            </a:r>
          </a:p>
          <a:p>
            <a:r>
              <a:rPr lang="en-US" dirty="0"/>
              <a:t>    - R13 &lt;- R13 – 4</a:t>
            </a:r>
          </a:p>
          <a:p>
            <a:r>
              <a:rPr lang="en-US" dirty="0"/>
              <a:t>  - PUSH R1</a:t>
            </a:r>
          </a:p>
          <a:p>
            <a:r>
              <a:rPr lang="en-US" dirty="0"/>
              <a:t>    - MM[R13] &lt;- R1</a:t>
            </a:r>
          </a:p>
          <a:p>
            <a:r>
              <a:rPr lang="en-US" dirty="0"/>
              <a:t>    - R13 &lt;- R13 – 4</a:t>
            </a:r>
          </a:p>
          <a:p>
            <a:endParaRPr lang="en-US" dirty="0"/>
          </a:p>
          <a:p>
            <a:r>
              <a:rPr lang="en-US" dirty="0"/>
              <a:t>We’ll see in just a bit how the function uses them.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91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Call the SUM function.</a:t>
            </a:r>
          </a:p>
          <a:p>
            <a:endParaRPr lang="en-US" dirty="0"/>
          </a:p>
          <a:p>
            <a:r>
              <a:rPr lang="en-US" dirty="0"/>
              <a:t>  - CALL SUM</a:t>
            </a:r>
          </a:p>
          <a:p>
            <a:r>
              <a:rPr lang="en-US" dirty="0"/>
              <a:t>    - R12 &lt;- Address of instruction following CALL</a:t>
            </a:r>
          </a:p>
          <a:p>
            <a:r>
              <a:rPr lang="en-US" dirty="0"/>
              <a:t>      - Recall R12 is the Return Address</a:t>
            </a:r>
          </a:p>
          <a:p>
            <a:r>
              <a:rPr lang="en-US" dirty="0"/>
              <a:t>    - PC &lt;- SUM</a:t>
            </a:r>
          </a:p>
          <a:p>
            <a:endParaRPr lang="en-US" dirty="0"/>
          </a:p>
          <a:p>
            <a:r>
              <a:rPr lang="en-US" dirty="0"/>
              <a:t>We imagine for now that SUM just it does its thing.</a:t>
            </a:r>
          </a:p>
          <a:p>
            <a:r>
              <a:rPr lang="en-US" dirty="0"/>
              <a:t>  - Finds and uses the arguments from the stack.</a:t>
            </a:r>
          </a:p>
          <a:p>
            <a:r>
              <a:rPr lang="en-US" dirty="0"/>
              <a:t>  - Adds them together</a:t>
            </a:r>
          </a:p>
          <a:p>
            <a:r>
              <a:rPr lang="en-US" dirty="0"/>
              <a:t>  - Puts the result into R14</a:t>
            </a:r>
          </a:p>
          <a:p>
            <a:r>
              <a:rPr lang="en-US" dirty="0"/>
              <a:t>    - Where we always put the return value.</a:t>
            </a:r>
          </a:p>
          <a:p>
            <a:r>
              <a:rPr lang="en-US" dirty="0"/>
              <a:t>  - We’ll see how soon…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937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POP the arguments off of the stack.</a:t>
            </a:r>
          </a:p>
          <a:p>
            <a:r>
              <a:rPr lang="en-US" dirty="0"/>
              <a:t>  - This is us cleaning up after the call.</a:t>
            </a:r>
          </a:p>
          <a:p>
            <a:r>
              <a:rPr lang="en-US" dirty="0"/>
              <a:t>  - It ensures that the stack is back to the way it was before the call.</a:t>
            </a:r>
          </a:p>
          <a:p>
            <a:r>
              <a:rPr lang="en-US" dirty="0"/>
              <a:t>  - and it keeps us from overflowing the stack.</a:t>
            </a:r>
          </a:p>
          <a:p>
            <a:endParaRPr lang="en-US" dirty="0"/>
          </a:p>
          <a:p>
            <a:r>
              <a:rPr lang="en-US" dirty="0"/>
              <a:t>  - POP R15</a:t>
            </a:r>
          </a:p>
          <a:p>
            <a:r>
              <a:rPr lang="en-US" dirty="0"/>
              <a:t>    - R13 &lt;- R13 – 4</a:t>
            </a:r>
          </a:p>
          <a:p>
            <a:r>
              <a:rPr lang="en-US" dirty="0"/>
              <a:t>    - R15 &lt;- MM[R13]</a:t>
            </a:r>
          </a:p>
          <a:p>
            <a:r>
              <a:rPr lang="en-US" dirty="0"/>
              <a:t>  - POP R15</a:t>
            </a:r>
          </a:p>
          <a:p>
            <a:r>
              <a:rPr lang="en-US" dirty="0"/>
              <a:t>    - R13 &lt;- R13 - 4</a:t>
            </a:r>
          </a:p>
          <a:p>
            <a:r>
              <a:rPr lang="en-US" dirty="0"/>
              <a:t>    - R15 &lt;- MM[R13]</a:t>
            </a:r>
          </a:p>
          <a:p>
            <a:endParaRPr lang="en-US" dirty="0"/>
          </a:p>
          <a:p>
            <a:r>
              <a:rPr lang="en-US" dirty="0"/>
              <a:t>Note: The values on the stack (23, 15) are shown as crossed out.</a:t>
            </a:r>
          </a:p>
          <a:p>
            <a:r>
              <a:rPr lang="en-US" dirty="0"/>
              <a:t>  - they really are not removed from those locations in memory.</a:t>
            </a:r>
          </a:p>
          <a:p>
            <a:r>
              <a:rPr lang="en-US" dirty="0"/>
              <a:t>  - they are still stored in those memory cells.</a:t>
            </a:r>
          </a:p>
          <a:p>
            <a:r>
              <a:rPr lang="en-US" dirty="0"/>
              <a:t>  - the slides just cross them out to indicate that they are no longer “on the stack”</a:t>
            </a:r>
          </a:p>
        </p:txBody>
      </p:sp>
    </p:spTree>
    <p:extLst>
      <p:ext uri="{BB962C8B-B14F-4D97-AF65-F5344CB8AC3E}">
        <p14:creationId xmlns:p14="http://schemas.microsoft.com/office/powerpoint/2010/main" val="847718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Print the result to standard output.</a:t>
            </a:r>
          </a:p>
          <a:p>
            <a:r>
              <a:rPr lang="en-US" dirty="0"/>
              <a:t>And HALT the program.</a:t>
            </a:r>
          </a:p>
        </p:txBody>
      </p:sp>
    </p:spTree>
    <p:extLst>
      <p:ext uri="{BB962C8B-B14F-4D97-AF65-F5344CB8AC3E}">
        <p14:creationId xmlns:p14="http://schemas.microsoft.com/office/powerpoint/2010/main" val="1026077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we need to do?</a:t>
            </a:r>
          </a:p>
          <a:p>
            <a:r>
              <a:rPr lang="en-US" dirty="0"/>
              <a:t>  - The argument values are on the stack.</a:t>
            </a:r>
          </a:p>
          <a:p>
            <a:r>
              <a:rPr lang="en-US" dirty="0"/>
              <a:t>  - R13 gives us some information…</a:t>
            </a:r>
          </a:p>
          <a:p>
            <a:r>
              <a:rPr lang="en-US" dirty="0"/>
              <a:t>    - What do we know that will allow us to use that?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344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60727CCB-102B-3F40-ACD5-F81E91D98C77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3919538" y="3976688"/>
            <a:ext cx="1303337" cy="1128712"/>
          </a:xfrm>
          <a:custGeom>
            <a:avLst/>
            <a:gdLst>
              <a:gd name="T0" fmla="*/ 325834 w 120000"/>
              <a:gd name="T1" fmla="*/ 0 h 120000"/>
              <a:gd name="T2" fmla="*/ 0 w 120000"/>
              <a:gd name="T3" fmla="*/ 564300 h 120000"/>
              <a:gd name="T4" fmla="*/ 325834 w 120000"/>
              <a:gd name="T5" fmla="*/ 1128712 h 120000"/>
              <a:gd name="T6" fmla="*/ 977503 w 120000"/>
              <a:gd name="T7" fmla="*/ 1128712 h 120000"/>
              <a:gd name="T8" fmla="*/ 1303337 w 120000"/>
              <a:gd name="T9" fmla="*/ 564300 h 120000"/>
              <a:gd name="T10" fmla="*/ 977503 w 120000"/>
              <a:gd name="T11" fmla="*/ 0 h 120000"/>
              <a:gd name="T12" fmla="*/ 325834 w 120000"/>
              <a:gd name="T13" fmla="*/ 0 h 120000"/>
              <a:gd name="T14" fmla="*/ 417904 w 120000"/>
              <a:gd name="T15" fmla="*/ 159431 h 120000"/>
              <a:gd name="T16" fmla="*/ 885422 w 120000"/>
              <a:gd name="T17" fmla="*/ 159431 h 120000"/>
              <a:gd name="T18" fmla="*/ 1119056 w 120000"/>
              <a:gd name="T19" fmla="*/ 564300 h 120000"/>
              <a:gd name="T20" fmla="*/ 885422 w 120000"/>
              <a:gd name="T21" fmla="*/ 969169 h 120000"/>
              <a:gd name="T22" fmla="*/ 417904 w 120000"/>
              <a:gd name="T23" fmla="*/ 969169 h 120000"/>
              <a:gd name="T24" fmla="*/ 184151 w 120000"/>
              <a:gd name="T25" fmla="*/ 564300 h 120000"/>
              <a:gd name="T26" fmla="*/ 417904 w 120000"/>
              <a:gd name="T27" fmla="*/ 159431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11;p2">
            <a:extLst>
              <a:ext uri="{FF2B5EF4-FFF2-40B4-BE49-F238E27FC236}">
                <a16:creationId xmlns:a16="http://schemas.microsoft.com/office/drawing/2014/main" id="{CF8E66DE-864C-8648-B9BD-C1618A08E9CE}"/>
              </a:ext>
            </a:extLst>
          </p:cNvPr>
          <p:cNvSpPr/>
          <p:nvPr/>
        </p:nvSpPr>
        <p:spPr>
          <a:xfrm rot="5400000">
            <a:off x="3809057" y="-81000"/>
            <a:ext cx="1525500" cy="176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13;p2">
            <a:extLst>
              <a:ext uri="{FF2B5EF4-FFF2-40B4-BE49-F238E27FC236}">
                <a16:creationId xmlns:a16="http://schemas.microsoft.com/office/drawing/2014/main" id="{E622547A-1090-B841-AB8A-0F2EC9F31993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809875" y="-173038"/>
            <a:ext cx="1111250" cy="962026"/>
          </a:xfrm>
          <a:prstGeom prst="hexagon">
            <a:avLst>
              <a:gd name="adj" fmla="val 28685"/>
              <a:gd name="vf" fmla="val 115470"/>
            </a:avLst>
          </a:prstGeom>
          <a:noFill/>
          <a:ln w="19050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14;p2">
            <a:extLst>
              <a:ext uri="{FF2B5EF4-FFF2-40B4-BE49-F238E27FC236}">
                <a16:creationId xmlns:a16="http://schemas.microsoft.com/office/drawing/2014/main" id="{F2DFB12E-8AA2-BF4B-ABBE-84712DD2F12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602038" y="1360488"/>
            <a:ext cx="493712" cy="427037"/>
          </a:xfrm>
          <a:prstGeom prst="hexagon">
            <a:avLst>
              <a:gd name="adj" fmla="val 28705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15;p2">
            <a:extLst>
              <a:ext uri="{FF2B5EF4-FFF2-40B4-BE49-F238E27FC236}">
                <a16:creationId xmlns:a16="http://schemas.microsoft.com/office/drawing/2014/main" id="{1EA83F08-1F96-5640-8C79-897DD94794F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278438" y="855663"/>
            <a:ext cx="944562" cy="817562"/>
          </a:xfrm>
          <a:prstGeom prst="hexagon">
            <a:avLst>
              <a:gd name="adj" fmla="val 28691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6;p2">
            <a:extLst>
              <a:ext uri="{FF2B5EF4-FFF2-40B4-BE49-F238E27FC236}">
                <a16:creationId xmlns:a16="http://schemas.microsoft.com/office/drawing/2014/main" id="{C5E0530D-1E01-3143-AE7E-3F283001644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365750" y="352425"/>
            <a:ext cx="493713" cy="427038"/>
          </a:xfrm>
          <a:prstGeom prst="hexagon">
            <a:avLst>
              <a:gd name="adj" fmla="val 28684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17;p2">
            <a:extLst>
              <a:ext uri="{FF2B5EF4-FFF2-40B4-BE49-F238E27FC236}">
                <a16:creationId xmlns:a16="http://schemas.microsoft.com/office/drawing/2014/main" id="{EEAA92A2-DBEA-AE45-8867-6616C2B3D40E}"/>
              </a:ext>
            </a:extLst>
          </p:cNvPr>
          <p:cNvGrpSpPr>
            <a:grpSpLocks/>
          </p:cNvGrpSpPr>
          <p:nvPr/>
        </p:nvGrpSpPr>
        <p:grpSpPr bwMode="auto">
          <a:xfrm>
            <a:off x="5549900" y="1030288"/>
            <a:ext cx="403225" cy="373062"/>
            <a:chOff x="5975075" y="2327500"/>
            <a:chExt cx="420100" cy="388350"/>
          </a:xfrm>
        </p:grpSpPr>
        <p:sp>
          <p:nvSpPr>
            <p:cNvPr id="10" name="Google Shape;18;p2">
              <a:extLst>
                <a:ext uri="{FF2B5EF4-FFF2-40B4-BE49-F238E27FC236}">
                  <a16:creationId xmlns:a16="http://schemas.microsoft.com/office/drawing/2014/main" id="{9CBA48E3-29BF-0147-AEFB-2CBC66375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9;p2">
              <a:extLst>
                <a:ext uri="{FF2B5EF4-FFF2-40B4-BE49-F238E27FC236}">
                  <a16:creationId xmlns:a16="http://schemas.microsoft.com/office/drawing/2014/main" id="{F6C424FA-39CC-F14C-9BF9-A74DD31A7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Google Shape;20;p2">
            <a:extLst>
              <a:ext uri="{FF2B5EF4-FFF2-40B4-BE49-F238E27FC236}">
                <a16:creationId xmlns:a16="http://schemas.microsoft.com/office/drawing/2014/main" id="{4D5597ED-C176-9745-9829-F0E8275DB536}"/>
              </a:ext>
            </a:extLst>
          </p:cNvPr>
          <p:cNvSpPr>
            <a:spLocks/>
          </p:cNvSpPr>
          <p:nvPr/>
        </p:nvSpPr>
        <p:spPr bwMode="auto">
          <a:xfrm>
            <a:off x="3252788" y="112713"/>
            <a:ext cx="225425" cy="390525"/>
          </a:xfrm>
          <a:custGeom>
            <a:avLst/>
            <a:gdLst>
              <a:gd name="T0" fmla="*/ 121980 w 11870"/>
              <a:gd name="T1" fmla="*/ 19028 h 20565"/>
              <a:gd name="T2" fmla="*/ 124772 w 11870"/>
              <a:gd name="T3" fmla="*/ 21800 h 20565"/>
              <a:gd name="T4" fmla="*/ 124772 w 11870"/>
              <a:gd name="T5" fmla="*/ 25978 h 20565"/>
              <a:gd name="T6" fmla="*/ 121980 w 11870"/>
              <a:gd name="T7" fmla="*/ 28770 h 20565"/>
              <a:gd name="T8" fmla="*/ 105762 w 11870"/>
              <a:gd name="T9" fmla="*/ 29225 h 20565"/>
              <a:gd name="T10" fmla="*/ 102039 w 11870"/>
              <a:gd name="T11" fmla="*/ 27839 h 20565"/>
              <a:gd name="T12" fmla="*/ 100197 w 11870"/>
              <a:gd name="T13" fmla="*/ 24117 h 20565"/>
              <a:gd name="T14" fmla="*/ 102039 w 11870"/>
              <a:gd name="T15" fmla="*/ 20414 h 20565"/>
              <a:gd name="T16" fmla="*/ 105762 w 11870"/>
              <a:gd name="T17" fmla="*/ 18553 h 20565"/>
              <a:gd name="T18" fmla="*/ 200831 w 11870"/>
              <a:gd name="T19" fmla="*/ 48709 h 20565"/>
              <a:gd name="T20" fmla="*/ 24594 w 11870"/>
              <a:gd name="T21" fmla="*/ 317243 h 20565"/>
              <a:gd name="T22" fmla="*/ 200831 w 11870"/>
              <a:gd name="T23" fmla="*/ 48709 h 20565"/>
              <a:gd name="T24" fmla="*/ 115960 w 11870"/>
              <a:gd name="T25" fmla="*/ 338113 h 20565"/>
              <a:gd name="T26" fmla="*/ 121980 w 11870"/>
              <a:gd name="T27" fmla="*/ 340430 h 20565"/>
              <a:gd name="T28" fmla="*/ 126158 w 11870"/>
              <a:gd name="T29" fmla="*/ 344608 h 20565"/>
              <a:gd name="T30" fmla="*/ 128475 w 11870"/>
              <a:gd name="T31" fmla="*/ 350627 h 20565"/>
              <a:gd name="T32" fmla="*/ 128475 w 11870"/>
              <a:gd name="T33" fmla="*/ 357122 h 20565"/>
              <a:gd name="T34" fmla="*/ 126158 w 11870"/>
              <a:gd name="T35" fmla="*/ 363161 h 20565"/>
              <a:gd name="T36" fmla="*/ 121980 w 11870"/>
              <a:gd name="T37" fmla="*/ 367319 h 20565"/>
              <a:gd name="T38" fmla="*/ 115960 w 11870"/>
              <a:gd name="T39" fmla="*/ 369636 h 20565"/>
              <a:gd name="T40" fmla="*/ 109465 w 11870"/>
              <a:gd name="T41" fmla="*/ 369636 h 20565"/>
              <a:gd name="T42" fmla="*/ 103426 w 11870"/>
              <a:gd name="T43" fmla="*/ 367319 h 20565"/>
              <a:gd name="T44" fmla="*/ 99267 w 11870"/>
              <a:gd name="T45" fmla="*/ 363161 h 20565"/>
              <a:gd name="T46" fmla="*/ 96950 w 11870"/>
              <a:gd name="T47" fmla="*/ 357122 h 20565"/>
              <a:gd name="T48" fmla="*/ 96950 w 11870"/>
              <a:gd name="T49" fmla="*/ 350627 h 20565"/>
              <a:gd name="T50" fmla="*/ 99267 w 11870"/>
              <a:gd name="T51" fmla="*/ 344608 h 20565"/>
              <a:gd name="T52" fmla="*/ 103426 w 11870"/>
              <a:gd name="T53" fmla="*/ 340430 h 20565"/>
              <a:gd name="T54" fmla="*/ 109465 w 11870"/>
              <a:gd name="T55" fmla="*/ 338113 h 20565"/>
              <a:gd name="T56" fmla="*/ 24594 w 11870"/>
              <a:gd name="T57" fmla="*/ 0 h 20565"/>
              <a:gd name="T58" fmla="*/ 14851 w 11870"/>
              <a:gd name="T59" fmla="*/ 1861 h 20565"/>
              <a:gd name="T60" fmla="*/ 6951 w 11870"/>
              <a:gd name="T61" fmla="*/ 6969 h 20565"/>
              <a:gd name="T62" fmla="*/ 1861 w 11870"/>
              <a:gd name="T63" fmla="*/ 14850 h 20565"/>
              <a:gd name="T64" fmla="*/ 0 w 11870"/>
              <a:gd name="T65" fmla="*/ 24592 h 20565"/>
              <a:gd name="T66" fmla="*/ 475 w 11870"/>
              <a:gd name="T67" fmla="*/ 371041 h 20565"/>
              <a:gd name="T68" fmla="*/ 4178 w 11870"/>
              <a:gd name="T69" fmla="*/ 379853 h 20565"/>
              <a:gd name="T70" fmla="*/ 10673 w 11870"/>
              <a:gd name="T71" fmla="*/ 386347 h 20565"/>
              <a:gd name="T72" fmla="*/ 19485 w 11870"/>
              <a:gd name="T73" fmla="*/ 390050 h 20565"/>
              <a:gd name="T74" fmla="*/ 200831 w 11870"/>
              <a:gd name="T75" fmla="*/ 390525 h 20565"/>
              <a:gd name="T76" fmla="*/ 210574 w 11870"/>
              <a:gd name="T77" fmla="*/ 388664 h 20565"/>
              <a:gd name="T78" fmla="*/ 218455 w 11870"/>
              <a:gd name="T79" fmla="*/ 383556 h 20565"/>
              <a:gd name="T80" fmla="*/ 223564 w 11870"/>
              <a:gd name="T81" fmla="*/ 375675 h 20565"/>
              <a:gd name="T82" fmla="*/ 225425 w 11870"/>
              <a:gd name="T83" fmla="*/ 365933 h 20565"/>
              <a:gd name="T84" fmla="*/ 224950 w 11870"/>
              <a:gd name="T85" fmla="*/ 19484 h 20565"/>
              <a:gd name="T86" fmla="*/ 221247 w 11870"/>
              <a:gd name="T87" fmla="*/ 10672 h 20565"/>
              <a:gd name="T88" fmla="*/ 214752 w 11870"/>
              <a:gd name="T89" fmla="*/ 4178 h 20565"/>
              <a:gd name="T90" fmla="*/ 205940 w 11870"/>
              <a:gd name="T91" fmla="*/ 475 h 20565"/>
              <a:gd name="T92" fmla="*/ 24594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21;p2">
            <a:extLst>
              <a:ext uri="{FF2B5EF4-FFF2-40B4-BE49-F238E27FC236}">
                <a16:creationId xmlns:a16="http://schemas.microsoft.com/office/drawing/2014/main" id="{4D46AF19-06DA-DF4D-B0DC-265936F03667}"/>
              </a:ext>
            </a:extLst>
          </p:cNvPr>
          <p:cNvGrpSpPr>
            <a:grpSpLocks/>
          </p:cNvGrpSpPr>
          <p:nvPr/>
        </p:nvGrpSpPr>
        <p:grpSpPr bwMode="auto">
          <a:xfrm>
            <a:off x="4379913" y="515938"/>
            <a:ext cx="384175" cy="606425"/>
            <a:chOff x="6718575" y="2318625"/>
            <a:chExt cx="256950" cy="407375"/>
          </a:xfrm>
        </p:grpSpPr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09293F25-EEE9-1E45-81D5-D3E35922F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4A90A21C-3E1F-9849-AAC5-6382E0457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5FBCC6AE-F0FA-8F46-A330-39D13B5E3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C4CED80E-426C-9640-8711-D7B36582A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6796E0B2-DE56-E446-87EB-E696889E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E0539098-0DE1-A748-82D0-4E9989C05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16042DF6-80E4-7948-A1A2-5DF1B3E84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7DA3AA4E-9EEF-A841-87A3-C49FA29D8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3" name="Google Shape;30;p2">
            <a:extLst>
              <a:ext uri="{FF2B5EF4-FFF2-40B4-BE49-F238E27FC236}">
                <a16:creationId xmlns:a16="http://schemas.microsoft.com/office/drawing/2014/main" id="{2A701169-05FE-8E4B-A308-6F2D21DF370D}"/>
              </a:ext>
            </a:extLst>
          </p:cNvPr>
          <p:cNvGrpSpPr>
            <a:grpSpLocks/>
          </p:cNvGrpSpPr>
          <p:nvPr/>
        </p:nvGrpSpPr>
        <p:grpSpPr bwMode="auto">
          <a:xfrm>
            <a:off x="3198813" y="903288"/>
            <a:ext cx="395287" cy="403225"/>
            <a:chOff x="3951850" y="2985350"/>
            <a:chExt cx="407950" cy="416500"/>
          </a:xfrm>
        </p:grpSpPr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4BBACD5C-2134-AB44-868C-BBEF9BDA8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24CDF919-AD4F-E144-9113-1AD4553EB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78110A61-1E7B-5545-9458-D0C51B1BA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A0B6F020-F50A-0044-8DDC-F00D1EF51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35;p2">
            <a:extLst>
              <a:ext uri="{FF2B5EF4-FFF2-40B4-BE49-F238E27FC236}">
                <a16:creationId xmlns:a16="http://schemas.microsoft.com/office/drawing/2014/main" id="{C53E4FF9-2747-984E-BBF5-011305C92C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10150" y="4576763"/>
            <a:ext cx="1033463" cy="893762"/>
          </a:xfrm>
          <a:prstGeom prst="hexagon">
            <a:avLst>
              <a:gd name="adj" fmla="val 28720"/>
              <a:gd name="vf" fmla="val 115470"/>
            </a:avLst>
          </a:prstGeom>
          <a:noFill/>
          <a:ln w="19050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36;p2">
            <a:extLst>
              <a:ext uri="{FF2B5EF4-FFF2-40B4-BE49-F238E27FC236}">
                <a16:creationId xmlns:a16="http://schemas.microsoft.com/office/drawing/2014/main" id="{B73AF107-DCD0-EB42-90E2-E92DF65FEBD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133975" y="4056063"/>
            <a:ext cx="539750" cy="468312"/>
          </a:xfrm>
          <a:prstGeom prst="hexagon">
            <a:avLst>
              <a:gd name="adj" fmla="val 28611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37;p2">
            <a:extLst>
              <a:ext uri="{FF2B5EF4-FFF2-40B4-BE49-F238E27FC236}">
                <a16:creationId xmlns:a16="http://schemas.microsoft.com/office/drawing/2014/main" id="{918CC986-2E9C-7A47-9233-E294A05E179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101975" y="3629025"/>
            <a:ext cx="1031875" cy="895350"/>
          </a:xfrm>
          <a:prstGeom prst="hexagon">
            <a:avLst>
              <a:gd name="adj" fmla="val 28604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38;p2">
            <a:extLst>
              <a:ext uri="{FF2B5EF4-FFF2-40B4-BE49-F238E27FC236}">
                <a16:creationId xmlns:a16="http://schemas.microsoft.com/office/drawing/2014/main" id="{F1169CD8-998F-0F40-9331-B0DDACD201B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530600" y="4576763"/>
            <a:ext cx="452438" cy="390525"/>
          </a:xfrm>
          <a:prstGeom prst="hexagon">
            <a:avLst>
              <a:gd name="adj" fmla="val 28749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39;p2">
            <a:extLst>
              <a:ext uri="{FF2B5EF4-FFF2-40B4-BE49-F238E27FC236}">
                <a16:creationId xmlns:a16="http://schemas.microsoft.com/office/drawing/2014/main" id="{06C503BB-E4EE-F745-AC0B-FC99DD411289}"/>
              </a:ext>
            </a:extLst>
          </p:cNvPr>
          <p:cNvSpPr>
            <a:spLocks/>
          </p:cNvSpPr>
          <p:nvPr/>
        </p:nvSpPr>
        <p:spPr bwMode="auto">
          <a:xfrm>
            <a:off x="5370513" y="4867275"/>
            <a:ext cx="312737" cy="312738"/>
          </a:xfrm>
          <a:custGeom>
            <a:avLst/>
            <a:gdLst>
              <a:gd name="T0" fmla="*/ 175685 w 17000"/>
              <a:gd name="T1" fmla="*/ 109189 h 16999"/>
              <a:gd name="T2" fmla="*/ 192315 w 17000"/>
              <a:gd name="T3" fmla="*/ 120430 h 16999"/>
              <a:gd name="T4" fmla="*/ 203537 w 17000"/>
              <a:gd name="T5" fmla="*/ 137042 h 16999"/>
              <a:gd name="T6" fmla="*/ 207142 w 17000"/>
              <a:gd name="T7" fmla="*/ 156360 h 16999"/>
              <a:gd name="T8" fmla="*/ 203537 w 17000"/>
              <a:gd name="T9" fmla="*/ 175696 h 16999"/>
              <a:gd name="T10" fmla="*/ 192315 w 17000"/>
              <a:gd name="T11" fmla="*/ 192308 h 16999"/>
              <a:gd name="T12" fmla="*/ 175685 w 17000"/>
              <a:gd name="T13" fmla="*/ 203549 h 16999"/>
              <a:gd name="T14" fmla="*/ 151420 w 17000"/>
              <a:gd name="T15" fmla="*/ 207137 h 16999"/>
              <a:gd name="T16" fmla="*/ 132564 w 17000"/>
              <a:gd name="T17" fmla="*/ 201305 h 16999"/>
              <a:gd name="T18" fmla="*/ 116835 w 17000"/>
              <a:gd name="T19" fmla="*/ 188261 h 16999"/>
              <a:gd name="T20" fmla="*/ 107839 w 17000"/>
              <a:gd name="T21" fmla="*/ 170747 h 16999"/>
              <a:gd name="T22" fmla="*/ 105595 w 17000"/>
              <a:gd name="T23" fmla="*/ 151429 h 16999"/>
              <a:gd name="T24" fmla="*/ 111445 w 17000"/>
              <a:gd name="T25" fmla="*/ 132554 h 16999"/>
              <a:gd name="T26" fmla="*/ 124469 w 17000"/>
              <a:gd name="T27" fmla="*/ 116824 h 16999"/>
              <a:gd name="T28" fmla="*/ 142001 w 17000"/>
              <a:gd name="T29" fmla="*/ 107846 h 16999"/>
              <a:gd name="T30" fmla="*/ 145588 w 17000"/>
              <a:gd name="T31" fmla="*/ 0 h 16999"/>
              <a:gd name="T32" fmla="*/ 134808 w 17000"/>
              <a:gd name="T33" fmla="*/ 4489 h 16999"/>
              <a:gd name="T34" fmla="*/ 129418 w 17000"/>
              <a:gd name="T35" fmla="*/ 14387 h 16999"/>
              <a:gd name="T36" fmla="*/ 106496 w 17000"/>
              <a:gd name="T37" fmla="*/ 53923 h 16999"/>
              <a:gd name="T38" fmla="*/ 69648 w 17000"/>
              <a:gd name="T39" fmla="*/ 34606 h 16999"/>
              <a:gd name="T40" fmla="*/ 58427 w 17000"/>
              <a:gd name="T41" fmla="*/ 35047 h 16999"/>
              <a:gd name="T42" fmla="*/ 36406 w 17000"/>
              <a:gd name="T43" fmla="*/ 55726 h 16999"/>
              <a:gd name="T44" fmla="*/ 33720 w 17000"/>
              <a:gd name="T45" fmla="*/ 66948 h 16999"/>
              <a:gd name="T46" fmla="*/ 57084 w 17000"/>
              <a:gd name="T47" fmla="*/ 100211 h 16999"/>
              <a:gd name="T48" fmla="*/ 46745 w 17000"/>
              <a:gd name="T49" fmla="*/ 125820 h 16999"/>
              <a:gd name="T50" fmla="*/ 6310 w 17000"/>
              <a:gd name="T51" fmla="*/ 132995 h 16999"/>
              <a:gd name="T52" fmla="*/ 460 w 17000"/>
              <a:gd name="T53" fmla="*/ 142433 h 16999"/>
              <a:gd name="T54" fmla="*/ 1361 w 17000"/>
              <a:gd name="T55" fmla="*/ 172991 h 16999"/>
              <a:gd name="T56" fmla="*/ 8996 w 17000"/>
              <a:gd name="T57" fmla="*/ 181527 h 16999"/>
              <a:gd name="T58" fmla="*/ 48548 w 17000"/>
              <a:gd name="T59" fmla="*/ 193210 h 16999"/>
              <a:gd name="T60" fmla="*/ 37308 w 17000"/>
              <a:gd name="T61" fmla="*/ 237695 h 16999"/>
              <a:gd name="T62" fmla="*/ 33720 w 17000"/>
              <a:gd name="T63" fmla="*/ 248476 h 16999"/>
              <a:gd name="T64" fmla="*/ 38209 w 17000"/>
              <a:gd name="T65" fmla="*/ 259257 h 16999"/>
              <a:gd name="T66" fmla="*/ 61112 w 17000"/>
              <a:gd name="T67" fmla="*/ 278574 h 16999"/>
              <a:gd name="T68" fmla="*/ 72353 w 17000"/>
              <a:gd name="T69" fmla="*/ 277231 h 16999"/>
              <a:gd name="T70" fmla="*/ 112788 w 17000"/>
              <a:gd name="T71" fmla="*/ 261501 h 16999"/>
              <a:gd name="T72" fmla="*/ 130319 w 17000"/>
              <a:gd name="T73" fmla="*/ 301056 h 16999"/>
              <a:gd name="T74" fmla="*/ 137494 w 17000"/>
              <a:gd name="T75" fmla="*/ 310034 h 16999"/>
              <a:gd name="T76" fmla="*/ 167149 w 17000"/>
              <a:gd name="T77" fmla="*/ 312738 h 16999"/>
              <a:gd name="T78" fmla="*/ 177929 w 17000"/>
              <a:gd name="T79" fmla="*/ 308231 h 16999"/>
              <a:gd name="T80" fmla="*/ 183319 w 17000"/>
              <a:gd name="T81" fmla="*/ 298351 h 16999"/>
              <a:gd name="T82" fmla="*/ 206241 w 17000"/>
              <a:gd name="T83" fmla="*/ 258815 h 16999"/>
              <a:gd name="T84" fmla="*/ 243089 w 17000"/>
              <a:gd name="T85" fmla="*/ 278132 h 16999"/>
              <a:gd name="T86" fmla="*/ 254310 w 17000"/>
              <a:gd name="T87" fmla="*/ 277691 h 16999"/>
              <a:gd name="T88" fmla="*/ 276331 w 17000"/>
              <a:gd name="T89" fmla="*/ 257012 h 16999"/>
              <a:gd name="T90" fmla="*/ 279035 w 17000"/>
              <a:gd name="T91" fmla="*/ 245790 h 16999"/>
              <a:gd name="T92" fmla="*/ 255672 w 17000"/>
              <a:gd name="T93" fmla="*/ 212527 h 16999"/>
              <a:gd name="T94" fmla="*/ 265992 w 17000"/>
              <a:gd name="T95" fmla="*/ 186918 h 16999"/>
              <a:gd name="T96" fmla="*/ 306427 w 17000"/>
              <a:gd name="T97" fmla="*/ 179725 h 16999"/>
              <a:gd name="T98" fmla="*/ 312277 w 17000"/>
              <a:gd name="T99" fmla="*/ 170305 h 16999"/>
              <a:gd name="T100" fmla="*/ 311376 w 17000"/>
              <a:gd name="T101" fmla="*/ 139747 h 16999"/>
              <a:gd name="T102" fmla="*/ 303741 w 17000"/>
              <a:gd name="T103" fmla="*/ 131211 h 16999"/>
              <a:gd name="T104" fmla="*/ 264208 w 17000"/>
              <a:gd name="T105" fmla="*/ 119528 h 16999"/>
              <a:gd name="T106" fmla="*/ 275889 w 17000"/>
              <a:gd name="T107" fmla="*/ 75043 h 16999"/>
              <a:gd name="T108" fmla="*/ 279035 w 17000"/>
              <a:gd name="T109" fmla="*/ 64262 h 16999"/>
              <a:gd name="T110" fmla="*/ 274528 w 17000"/>
              <a:gd name="T111" fmla="*/ 53481 h 16999"/>
              <a:gd name="T112" fmla="*/ 251625 w 17000"/>
              <a:gd name="T113" fmla="*/ 34146 h 16999"/>
              <a:gd name="T114" fmla="*/ 240384 w 17000"/>
              <a:gd name="T115" fmla="*/ 35507 h 16999"/>
              <a:gd name="T116" fmla="*/ 199949 w 17000"/>
              <a:gd name="T117" fmla="*/ 51218 h 16999"/>
              <a:gd name="T118" fmla="*/ 182436 w 17000"/>
              <a:gd name="T119" fmla="*/ 11682 h 16999"/>
              <a:gd name="T120" fmla="*/ 175243 w 17000"/>
              <a:gd name="T121" fmla="*/ 2704 h 16999"/>
              <a:gd name="T122" fmla="*/ 1455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3" name="Google Shape;40;p2">
            <a:extLst>
              <a:ext uri="{FF2B5EF4-FFF2-40B4-BE49-F238E27FC236}">
                <a16:creationId xmlns:a16="http://schemas.microsoft.com/office/drawing/2014/main" id="{2C8F7C47-A10B-8E4B-B8ED-AA48737145C7}"/>
              </a:ext>
            </a:extLst>
          </p:cNvPr>
          <p:cNvGrpSpPr>
            <a:grpSpLocks/>
          </p:cNvGrpSpPr>
          <p:nvPr/>
        </p:nvGrpSpPr>
        <p:grpSpPr bwMode="auto">
          <a:xfrm>
            <a:off x="5772150" y="4056063"/>
            <a:ext cx="573088" cy="550862"/>
            <a:chOff x="5241175" y="4959100"/>
            <a:chExt cx="539775" cy="517775"/>
          </a:xfrm>
        </p:grpSpPr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CE1E2B9B-100E-A84F-A645-5E508BFF2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58C64EDD-0DC8-BE46-9B5B-937161401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86AC3430-B501-1746-8474-6055C3DB1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216F0C11-5D8E-5D46-8CC6-44A1FA9AA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D0D248E9-32B7-9643-9051-B21C6D275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64D11B8F-611B-F94E-BB6D-72E467960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Google Shape;47;p2">
            <a:extLst>
              <a:ext uri="{FF2B5EF4-FFF2-40B4-BE49-F238E27FC236}">
                <a16:creationId xmlns:a16="http://schemas.microsoft.com/office/drawing/2014/main" id="{C45F07DC-E7B1-5C47-AD9B-4A1FE832D4EB}"/>
              </a:ext>
            </a:extLst>
          </p:cNvPr>
          <p:cNvSpPr>
            <a:spLocks/>
          </p:cNvSpPr>
          <p:nvPr/>
        </p:nvSpPr>
        <p:spPr bwMode="auto">
          <a:xfrm>
            <a:off x="3429000" y="3905250"/>
            <a:ext cx="377825" cy="342900"/>
          </a:xfrm>
          <a:custGeom>
            <a:avLst/>
            <a:gdLst>
              <a:gd name="T0" fmla="*/ 159885 w 16218"/>
              <a:gd name="T1" fmla="*/ 1720 h 14752"/>
              <a:gd name="T2" fmla="*/ 132581 w 16218"/>
              <a:gd name="T3" fmla="*/ 6811 h 14752"/>
              <a:gd name="T4" fmla="*/ 106978 w 16218"/>
              <a:gd name="T5" fmla="*/ 15341 h 14752"/>
              <a:gd name="T6" fmla="*/ 83076 w 16218"/>
              <a:gd name="T7" fmla="*/ 27266 h 14752"/>
              <a:gd name="T8" fmla="*/ 62039 w 16218"/>
              <a:gd name="T9" fmla="*/ 41445 h 14752"/>
              <a:gd name="T10" fmla="*/ 43262 w 16218"/>
              <a:gd name="T11" fmla="*/ 57925 h 14752"/>
              <a:gd name="T12" fmla="*/ 27327 w 16218"/>
              <a:gd name="T13" fmla="*/ 76660 h 14752"/>
              <a:gd name="T14" fmla="*/ 14817 w 16218"/>
              <a:gd name="T15" fmla="*/ 97649 h 14752"/>
              <a:gd name="T16" fmla="*/ 5708 w 16218"/>
              <a:gd name="T17" fmla="*/ 119801 h 14752"/>
              <a:gd name="T18" fmla="*/ 1142 w 16218"/>
              <a:gd name="T19" fmla="*/ 143627 h 14752"/>
              <a:gd name="T20" fmla="*/ 23 w 16218"/>
              <a:gd name="T21" fmla="*/ 168614 h 14752"/>
              <a:gd name="T22" fmla="*/ 4566 w 16218"/>
              <a:gd name="T23" fmla="*/ 194160 h 14752"/>
              <a:gd name="T24" fmla="*/ 13093 w 16218"/>
              <a:gd name="T25" fmla="*/ 218566 h 14752"/>
              <a:gd name="T26" fmla="*/ 25626 w 16218"/>
              <a:gd name="T27" fmla="*/ 240718 h 14752"/>
              <a:gd name="T28" fmla="*/ 42679 w 16218"/>
              <a:gd name="T29" fmla="*/ 261150 h 14752"/>
              <a:gd name="T30" fmla="*/ 62598 w 16218"/>
              <a:gd name="T31" fmla="*/ 279327 h 14752"/>
              <a:gd name="T32" fmla="*/ 47246 w 16218"/>
              <a:gd name="T33" fmla="*/ 305430 h 14752"/>
              <a:gd name="T34" fmla="*/ 27327 w 16218"/>
              <a:gd name="T35" fmla="*/ 326443 h 14752"/>
              <a:gd name="T36" fmla="*/ 11951 w 16218"/>
              <a:gd name="T37" fmla="*/ 336647 h 14752"/>
              <a:gd name="T38" fmla="*/ 2865 w 16218"/>
              <a:gd name="T39" fmla="*/ 341761 h 14752"/>
              <a:gd name="T40" fmla="*/ 39837 w 16218"/>
              <a:gd name="T41" fmla="*/ 342342 h 14752"/>
              <a:gd name="T42" fmla="*/ 67723 w 16218"/>
              <a:gd name="T43" fmla="*/ 336089 h 14752"/>
              <a:gd name="T44" fmla="*/ 97310 w 16218"/>
              <a:gd name="T45" fmla="*/ 322468 h 14752"/>
              <a:gd name="T46" fmla="*/ 124614 w 16218"/>
              <a:gd name="T47" fmla="*/ 310544 h 14752"/>
              <a:gd name="T48" fmla="*/ 151358 w 16218"/>
              <a:gd name="T49" fmla="*/ 316773 h 14752"/>
              <a:gd name="T50" fmla="*/ 179244 w 16218"/>
              <a:gd name="T51" fmla="*/ 320190 h 14752"/>
              <a:gd name="T52" fmla="*/ 217940 w 16218"/>
              <a:gd name="T53" fmla="*/ 318493 h 14752"/>
              <a:gd name="T54" fmla="*/ 245244 w 16218"/>
              <a:gd name="T55" fmla="*/ 312822 h 14752"/>
              <a:gd name="T56" fmla="*/ 270847 w 16218"/>
              <a:gd name="T57" fmla="*/ 304291 h 14752"/>
              <a:gd name="T58" fmla="*/ 294749 w 16218"/>
              <a:gd name="T59" fmla="*/ 292948 h 14752"/>
              <a:gd name="T60" fmla="*/ 315786 w 16218"/>
              <a:gd name="T61" fmla="*/ 278746 h 14752"/>
              <a:gd name="T62" fmla="*/ 334563 w 16218"/>
              <a:gd name="T63" fmla="*/ 261708 h 14752"/>
              <a:gd name="T64" fmla="*/ 350498 w 16218"/>
              <a:gd name="T65" fmla="*/ 242973 h 14752"/>
              <a:gd name="T66" fmla="*/ 363008 w 16218"/>
              <a:gd name="T67" fmla="*/ 222541 h 14752"/>
              <a:gd name="T68" fmla="*/ 372117 w 16218"/>
              <a:gd name="T69" fmla="*/ 199831 h 14752"/>
              <a:gd name="T70" fmla="*/ 376683 w 16218"/>
              <a:gd name="T71" fmla="*/ 176564 h 14752"/>
              <a:gd name="T72" fmla="*/ 377802 w 16218"/>
              <a:gd name="T73" fmla="*/ 151576 h 14752"/>
              <a:gd name="T74" fmla="*/ 373841 w 16218"/>
              <a:gd name="T75" fmla="*/ 127751 h 14752"/>
              <a:gd name="T76" fmla="*/ 366433 w 16218"/>
              <a:gd name="T77" fmla="*/ 105041 h 14752"/>
              <a:gd name="T78" fmla="*/ 355064 w 16218"/>
              <a:gd name="T79" fmla="*/ 83470 h 14752"/>
              <a:gd name="T80" fmla="*/ 340271 w 16218"/>
              <a:gd name="T81" fmla="*/ 64154 h 14752"/>
              <a:gd name="T82" fmla="*/ 322612 w 16218"/>
              <a:gd name="T83" fmla="*/ 46558 h 14752"/>
              <a:gd name="T84" fmla="*/ 302134 w 16218"/>
              <a:gd name="T85" fmla="*/ 31798 h 14752"/>
              <a:gd name="T86" fmla="*/ 278814 w 16218"/>
              <a:gd name="T87" fmla="*/ 19316 h 14752"/>
              <a:gd name="T88" fmla="*/ 253770 w 16218"/>
              <a:gd name="T89" fmla="*/ 9670 h 14752"/>
              <a:gd name="T90" fmla="*/ 227026 w 16218"/>
              <a:gd name="T91" fmla="*/ 2859 h 14752"/>
              <a:gd name="T92" fmla="*/ 198581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400175" y="1991825"/>
            <a:ext cx="6343500" cy="1159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493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TITLE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9;p3">
            <a:extLst>
              <a:ext uri="{FF2B5EF4-FFF2-40B4-BE49-F238E27FC236}">
                <a16:creationId xmlns:a16="http://schemas.microsoft.com/office/drawing/2014/main" id="{63FAED0F-BFBA-6446-8C8F-70EA814D60C3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95250" y="303213"/>
            <a:ext cx="1035050" cy="896937"/>
          </a:xfrm>
          <a:custGeom>
            <a:avLst/>
            <a:gdLst>
              <a:gd name="T0" fmla="*/ 258763 w 120000"/>
              <a:gd name="T1" fmla="*/ 0 h 120000"/>
              <a:gd name="T2" fmla="*/ 0 w 120000"/>
              <a:gd name="T3" fmla="*/ 448424 h 120000"/>
              <a:gd name="T4" fmla="*/ 258763 w 120000"/>
              <a:gd name="T5" fmla="*/ 896937 h 120000"/>
              <a:gd name="T6" fmla="*/ 776288 w 120000"/>
              <a:gd name="T7" fmla="*/ 896937 h 120000"/>
              <a:gd name="T8" fmla="*/ 1035050 w 120000"/>
              <a:gd name="T9" fmla="*/ 448424 h 120000"/>
              <a:gd name="T10" fmla="*/ 776288 w 120000"/>
              <a:gd name="T11" fmla="*/ 0 h 120000"/>
              <a:gd name="T12" fmla="*/ 258763 w 120000"/>
              <a:gd name="T13" fmla="*/ 0 h 120000"/>
              <a:gd name="T14" fmla="*/ 331880 w 120000"/>
              <a:gd name="T15" fmla="*/ 126692 h 120000"/>
              <a:gd name="T16" fmla="*/ 703161 w 120000"/>
              <a:gd name="T17" fmla="*/ 126692 h 120000"/>
              <a:gd name="T18" fmla="*/ 888703 w 120000"/>
              <a:gd name="T19" fmla="*/ 448424 h 120000"/>
              <a:gd name="T20" fmla="*/ 703161 w 120000"/>
              <a:gd name="T21" fmla="*/ 770155 h 120000"/>
              <a:gd name="T22" fmla="*/ 331880 w 120000"/>
              <a:gd name="T23" fmla="*/ 770155 h 120000"/>
              <a:gd name="T24" fmla="*/ 146244 w 120000"/>
              <a:gd name="T25" fmla="*/ 448424 h 120000"/>
              <a:gd name="T26" fmla="*/ 331880 w 120000"/>
              <a:gd name="T27" fmla="*/ 126692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Google Shape;50;p3">
            <a:extLst>
              <a:ext uri="{FF2B5EF4-FFF2-40B4-BE49-F238E27FC236}">
                <a16:creationId xmlns:a16="http://schemas.microsoft.com/office/drawing/2014/main" id="{C6BF3513-64D6-014E-8675-3F7F609E9287}"/>
              </a:ext>
            </a:extLst>
          </p:cNvPr>
          <p:cNvSpPr/>
          <p:nvPr/>
        </p:nvSpPr>
        <p:spPr>
          <a:xfrm rot="5400000">
            <a:off x="559400" y="1538825"/>
            <a:ext cx="1788000" cy="2064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Google Shape;53;p3">
            <a:extLst>
              <a:ext uri="{FF2B5EF4-FFF2-40B4-BE49-F238E27FC236}">
                <a16:creationId xmlns:a16="http://schemas.microsoft.com/office/drawing/2014/main" id="{31788CE2-AF7A-B147-B2EF-8C3EEE8590B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6675" y="313531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54;p3">
            <a:extLst>
              <a:ext uri="{FF2B5EF4-FFF2-40B4-BE49-F238E27FC236}">
                <a16:creationId xmlns:a16="http://schemas.microsoft.com/office/drawing/2014/main" id="{C6C350DC-3D9B-D044-AF9E-ED93F931241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28675" y="351631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55;p3">
            <a:extLst>
              <a:ext uri="{FF2B5EF4-FFF2-40B4-BE49-F238E27FC236}">
                <a16:creationId xmlns:a16="http://schemas.microsoft.com/office/drawing/2014/main" id="{74E59A7A-CCBB-354A-B354-C49F85E39BE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62000" y="8778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56;p3">
            <a:extLst>
              <a:ext uri="{FF2B5EF4-FFF2-40B4-BE49-F238E27FC236}">
                <a16:creationId xmlns:a16="http://schemas.microsoft.com/office/drawing/2014/main" id="{94A3A0B3-002B-5248-940C-3C34B5A6FBD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93750" y="4692650"/>
            <a:ext cx="517525" cy="447675"/>
          </a:xfrm>
          <a:prstGeom prst="hexagon">
            <a:avLst>
              <a:gd name="adj" fmla="val 28692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0" name="Google Shape;57;p3">
            <a:extLst>
              <a:ext uri="{FF2B5EF4-FFF2-40B4-BE49-F238E27FC236}">
                <a16:creationId xmlns:a16="http://schemas.microsoft.com/office/drawing/2014/main" id="{83C96C60-A3F9-0D48-8A0E-203569D43348}"/>
              </a:ext>
            </a:extLst>
          </p:cNvPr>
          <p:cNvGrpSpPr>
            <a:grpSpLocks/>
          </p:cNvGrpSpPr>
          <p:nvPr/>
        </p:nvGrpSpPr>
        <p:grpSpPr bwMode="auto">
          <a:xfrm>
            <a:off x="996950" y="1069975"/>
            <a:ext cx="350838" cy="325438"/>
            <a:chOff x="5975075" y="2327500"/>
            <a:chExt cx="420100" cy="388350"/>
          </a:xfrm>
        </p:grpSpPr>
        <p:sp>
          <p:nvSpPr>
            <p:cNvPr id="11" name="Google Shape;58;p3">
              <a:extLst>
                <a:ext uri="{FF2B5EF4-FFF2-40B4-BE49-F238E27FC236}">
                  <a16:creationId xmlns:a16="http://schemas.microsoft.com/office/drawing/2014/main" id="{B177654B-B654-964F-99C1-1BEE7E7D8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59;p3">
              <a:extLst>
                <a:ext uri="{FF2B5EF4-FFF2-40B4-BE49-F238E27FC236}">
                  <a16:creationId xmlns:a16="http://schemas.microsoft.com/office/drawing/2014/main" id="{1A90B194-B7EA-3843-B682-0428B0574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Google Shape;60;p3">
            <a:extLst>
              <a:ext uri="{FF2B5EF4-FFF2-40B4-BE49-F238E27FC236}">
                <a16:creationId xmlns:a16="http://schemas.microsoft.com/office/drawing/2014/main" id="{33943DDB-19C4-E747-AD52-5BB2FA916AF3}"/>
              </a:ext>
            </a:extLst>
          </p:cNvPr>
          <p:cNvSpPr>
            <a:spLocks/>
          </p:cNvSpPr>
          <p:nvPr/>
        </p:nvSpPr>
        <p:spPr bwMode="auto">
          <a:xfrm>
            <a:off x="393700" y="334645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61;p3">
            <a:extLst>
              <a:ext uri="{FF2B5EF4-FFF2-40B4-BE49-F238E27FC236}">
                <a16:creationId xmlns:a16="http://schemas.microsoft.com/office/drawing/2014/main" id="{739B3339-684B-4D4B-A41A-5BBAE1008AAD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54038"/>
            <a:ext cx="247650" cy="392112"/>
            <a:chOff x="6718575" y="2318625"/>
            <a:chExt cx="256950" cy="407375"/>
          </a:xfrm>
        </p:grpSpPr>
        <p:sp>
          <p:nvSpPr>
            <p:cNvPr id="15" name="Google Shape;62;p3">
              <a:extLst>
                <a:ext uri="{FF2B5EF4-FFF2-40B4-BE49-F238E27FC236}">
                  <a16:creationId xmlns:a16="http://schemas.microsoft.com/office/drawing/2014/main" id="{B98E537E-B4EB-2D4E-B88B-CCDDE6166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63;p3">
              <a:extLst>
                <a:ext uri="{FF2B5EF4-FFF2-40B4-BE49-F238E27FC236}">
                  <a16:creationId xmlns:a16="http://schemas.microsoft.com/office/drawing/2014/main" id="{606B88A0-4941-B84E-8D09-75962485D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64;p3">
              <a:extLst>
                <a:ext uri="{FF2B5EF4-FFF2-40B4-BE49-F238E27FC236}">
                  <a16:creationId xmlns:a16="http://schemas.microsoft.com/office/drawing/2014/main" id="{5D8B30C6-E2BA-1E4C-8105-BFAEE61E8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65;p3">
              <a:extLst>
                <a:ext uri="{FF2B5EF4-FFF2-40B4-BE49-F238E27FC236}">
                  <a16:creationId xmlns:a16="http://schemas.microsoft.com/office/drawing/2014/main" id="{4FE54731-C96C-4349-8DE2-16CB990E4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66;p3">
              <a:extLst>
                <a:ext uri="{FF2B5EF4-FFF2-40B4-BE49-F238E27FC236}">
                  <a16:creationId xmlns:a16="http://schemas.microsoft.com/office/drawing/2014/main" id="{8E68C6BB-A536-5A41-8589-4FBF29AFE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67;p3">
              <a:extLst>
                <a:ext uri="{FF2B5EF4-FFF2-40B4-BE49-F238E27FC236}">
                  <a16:creationId xmlns:a16="http://schemas.microsoft.com/office/drawing/2014/main" id="{1FCC49C8-440B-9D48-BB52-E0F8898E0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68;p3">
              <a:extLst>
                <a:ext uri="{FF2B5EF4-FFF2-40B4-BE49-F238E27FC236}">
                  <a16:creationId xmlns:a16="http://schemas.microsoft.com/office/drawing/2014/main" id="{129B83E2-ED69-0440-84D5-D367D53F5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69;p3">
              <a:extLst>
                <a:ext uri="{FF2B5EF4-FFF2-40B4-BE49-F238E27FC236}">
                  <a16:creationId xmlns:a16="http://schemas.microsoft.com/office/drawing/2014/main" id="{0C17AE8F-9A8E-0C43-8BCE-D82ED34C3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3" name="Google Shape;70;p3">
            <a:extLst>
              <a:ext uri="{FF2B5EF4-FFF2-40B4-BE49-F238E27FC236}">
                <a16:creationId xmlns:a16="http://schemas.microsoft.com/office/drawing/2014/main" id="{A13221CC-DD94-FD4F-B11A-7EF02A65F246}"/>
              </a:ext>
            </a:extLst>
          </p:cNvPr>
          <p:cNvGrpSpPr>
            <a:grpSpLocks/>
          </p:cNvGrpSpPr>
          <p:nvPr/>
        </p:nvGrpSpPr>
        <p:grpSpPr bwMode="auto">
          <a:xfrm>
            <a:off x="1419225" y="3633788"/>
            <a:ext cx="342900" cy="350837"/>
            <a:chOff x="3951850" y="2985350"/>
            <a:chExt cx="407950" cy="416500"/>
          </a:xfrm>
        </p:grpSpPr>
        <p:sp>
          <p:nvSpPr>
            <p:cNvPr id="24" name="Google Shape;71;p3">
              <a:extLst>
                <a:ext uri="{FF2B5EF4-FFF2-40B4-BE49-F238E27FC236}">
                  <a16:creationId xmlns:a16="http://schemas.microsoft.com/office/drawing/2014/main" id="{82446C50-89B5-B842-9574-06E84E2A9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72;p3">
              <a:extLst>
                <a:ext uri="{FF2B5EF4-FFF2-40B4-BE49-F238E27FC236}">
                  <a16:creationId xmlns:a16="http://schemas.microsoft.com/office/drawing/2014/main" id="{10B58278-DA7D-8043-A110-77936901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73;p3">
              <a:extLst>
                <a:ext uri="{FF2B5EF4-FFF2-40B4-BE49-F238E27FC236}">
                  <a16:creationId xmlns:a16="http://schemas.microsoft.com/office/drawing/2014/main" id="{9296A2D0-A145-B949-A35D-78D4350A6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74;p3">
              <a:extLst>
                <a:ext uri="{FF2B5EF4-FFF2-40B4-BE49-F238E27FC236}">
                  <a16:creationId xmlns:a16="http://schemas.microsoft.com/office/drawing/2014/main" id="{D21B4EB4-E4E8-3749-893D-BA810C641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75;p3">
            <a:extLst>
              <a:ext uri="{FF2B5EF4-FFF2-40B4-BE49-F238E27FC236}">
                <a16:creationId xmlns:a16="http://schemas.microsoft.com/office/drawing/2014/main" id="{C4815A2C-74C4-3D4F-8198-AC4F91221E5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33425" y="3935413"/>
            <a:ext cx="819150" cy="711200"/>
          </a:xfrm>
          <a:prstGeom prst="hexagon">
            <a:avLst>
              <a:gd name="adj" fmla="val 28608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76;p3">
            <a:extLst>
              <a:ext uri="{FF2B5EF4-FFF2-40B4-BE49-F238E27FC236}">
                <a16:creationId xmlns:a16="http://schemas.microsoft.com/office/drawing/2014/main" id="{91900D5D-34C1-9C49-A5D4-4639F7BA87F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38188" y="10160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77;p3">
            <a:extLst>
              <a:ext uri="{FF2B5EF4-FFF2-40B4-BE49-F238E27FC236}">
                <a16:creationId xmlns:a16="http://schemas.microsoft.com/office/drawing/2014/main" id="{EA3D30AE-2B93-6D4D-BA50-34DE83FC8AE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292100" y="4148138"/>
            <a:ext cx="1182688" cy="1023937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78;p3">
            <a:extLst>
              <a:ext uri="{FF2B5EF4-FFF2-40B4-BE49-F238E27FC236}">
                <a16:creationId xmlns:a16="http://schemas.microsoft.com/office/drawing/2014/main" id="{358FBDEE-E0BC-844D-8145-CBD6CAF593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20688" y="-65088"/>
            <a:ext cx="358775" cy="311151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79;p3">
            <a:extLst>
              <a:ext uri="{FF2B5EF4-FFF2-40B4-BE49-F238E27FC236}">
                <a16:creationId xmlns:a16="http://schemas.microsoft.com/office/drawing/2014/main" id="{50E75B8A-3FBD-E040-BD5D-7DDD724E61E1}"/>
              </a:ext>
            </a:extLst>
          </p:cNvPr>
          <p:cNvSpPr>
            <a:spLocks/>
          </p:cNvSpPr>
          <p:nvPr/>
        </p:nvSpPr>
        <p:spPr bwMode="auto">
          <a:xfrm>
            <a:off x="1019175" y="4167188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3" name="Google Shape;80;p3">
            <a:extLst>
              <a:ext uri="{FF2B5EF4-FFF2-40B4-BE49-F238E27FC236}">
                <a16:creationId xmlns:a16="http://schemas.microsoft.com/office/drawing/2014/main" id="{BE3FC6EC-8EB1-D242-92B5-AD2D68072BBA}"/>
              </a:ext>
            </a:extLst>
          </p:cNvPr>
          <p:cNvGrpSpPr>
            <a:grpSpLocks/>
          </p:cNvGrpSpPr>
          <p:nvPr/>
        </p:nvGrpSpPr>
        <p:grpSpPr bwMode="auto">
          <a:xfrm>
            <a:off x="-50800" y="1452563"/>
            <a:ext cx="625475" cy="600075"/>
            <a:chOff x="5241175" y="4959100"/>
            <a:chExt cx="539775" cy="517775"/>
          </a:xfrm>
        </p:grpSpPr>
        <p:sp>
          <p:nvSpPr>
            <p:cNvPr id="34" name="Google Shape;81;p3">
              <a:extLst>
                <a:ext uri="{FF2B5EF4-FFF2-40B4-BE49-F238E27FC236}">
                  <a16:creationId xmlns:a16="http://schemas.microsoft.com/office/drawing/2014/main" id="{8885B91F-6792-CF45-8920-A387A63E6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82;p3">
              <a:extLst>
                <a:ext uri="{FF2B5EF4-FFF2-40B4-BE49-F238E27FC236}">
                  <a16:creationId xmlns:a16="http://schemas.microsoft.com/office/drawing/2014/main" id="{93B6FDE9-0E01-124C-AD8E-723ACD242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83;p3">
              <a:extLst>
                <a:ext uri="{FF2B5EF4-FFF2-40B4-BE49-F238E27FC236}">
                  <a16:creationId xmlns:a16="http://schemas.microsoft.com/office/drawing/2014/main" id="{1FB42A04-06B5-DF40-9F0D-ADD09D09E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84;p3">
              <a:extLst>
                <a:ext uri="{FF2B5EF4-FFF2-40B4-BE49-F238E27FC236}">
                  <a16:creationId xmlns:a16="http://schemas.microsoft.com/office/drawing/2014/main" id="{40100457-0408-DC47-B90A-61AE6E6E1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85;p3">
              <a:extLst>
                <a:ext uri="{FF2B5EF4-FFF2-40B4-BE49-F238E27FC236}">
                  <a16:creationId xmlns:a16="http://schemas.microsoft.com/office/drawing/2014/main" id="{97BD9868-2161-DB46-AB41-7D1C23CBF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86;p3">
              <a:extLst>
                <a:ext uri="{FF2B5EF4-FFF2-40B4-BE49-F238E27FC236}">
                  <a16:creationId xmlns:a16="http://schemas.microsoft.com/office/drawing/2014/main" id="{D9D8D024-5021-6446-A410-BBA87A7AD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Google Shape;87;p3">
            <a:extLst>
              <a:ext uri="{FF2B5EF4-FFF2-40B4-BE49-F238E27FC236}">
                <a16:creationId xmlns:a16="http://schemas.microsoft.com/office/drawing/2014/main" id="{4EFED662-B718-DA47-A651-B6AFBBA2DEBB}"/>
              </a:ext>
            </a:extLst>
          </p:cNvPr>
          <p:cNvSpPr>
            <a:spLocks/>
          </p:cNvSpPr>
          <p:nvPr/>
        </p:nvSpPr>
        <p:spPr bwMode="auto">
          <a:xfrm>
            <a:off x="47625" y="4430713"/>
            <a:ext cx="504825" cy="458787"/>
          </a:xfrm>
          <a:custGeom>
            <a:avLst/>
            <a:gdLst>
              <a:gd name="T0" fmla="*/ 213628 w 16218"/>
              <a:gd name="T1" fmla="*/ 2301 h 14752"/>
              <a:gd name="T2" fmla="*/ 177146 w 16218"/>
              <a:gd name="T3" fmla="*/ 9112 h 14752"/>
              <a:gd name="T4" fmla="*/ 142937 w 16218"/>
              <a:gd name="T5" fmla="*/ 20526 h 14752"/>
              <a:gd name="T6" fmla="*/ 111000 w 16218"/>
              <a:gd name="T7" fmla="*/ 36480 h 14752"/>
              <a:gd name="T8" fmla="*/ 82892 w 16218"/>
              <a:gd name="T9" fmla="*/ 55451 h 14752"/>
              <a:gd name="T10" fmla="*/ 57804 w 16218"/>
              <a:gd name="T11" fmla="*/ 77501 h 14752"/>
              <a:gd name="T12" fmla="*/ 36513 w 16218"/>
              <a:gd name="T13" fmla="*/ 102568 h 14752"/>
              <a:gd name="T14" fmla="*/ 19797 w 16218"/>
              <a:gd name="T15" fmla="*/ 130651 h 14752"/>
              <a:gd name="T16" fmla="*/ 7626 w 16218"/>
              <a:gd name="T17" fmla="*/ 160289 h 14752"/>
              <a:gd name="T18" fmla="*/ 1525 w 16218"/>
              <a:gd name="T19" fmla="*/ 192167 h 14752"/>
              <a:gd name="T20" fmla="*/ 31 w 16218"/>
              <a:gd name="T21" fmla="*/ 225599 h 14752"/>
              <a:gd name="T22" fmla="*/ 6101 w 16218"/>
              <a:gd name="T23" fmla="*/ 259778 h 14752"/>
              <a:gd name="T24" fmla="*/ 17494 w 16218"/>
              <a:gd name="T25" fmla="*/ 292433 h 14752"/>
              <a:gd name="T26" fmla="*/ 34240 w 16218"/>
              <a:gd name="T27" fmla="*/ 322071 h 14752"/>
              <a:gd name="T28" fmla="*/ 57025 w 16218"/>
              <a:gd name="T29" fmla="*/ 349408 h 14752"/>
              <a:gd name="T30" fmla="*/ 83639 w 16218"/>
              <a:gd name="T31" fmla="*/ 373729 h 14752"/>
              <a:gd name="T32" fmla="*/ 63126 w 16218"/>
              <a:gd name="T33" fmla="*/ 408654 h 14752"/>
              <a:gd name="T34" fmla="*/ 36513 w 16218"/>
              <a:gd name="T35" fmla="*/ 436768 h 14752"/>
              <a:gd name="T36" fmla="*/ 15968 w 16218"/>
              <a:gd name="T37" fmla="*/ 450421 h 14752"/>
              <a:gd name="T38" fmla="*/ 3829 w 16218"/>
              <a:gd name="T39" fmla="*/ 457263 h 14752"/>
              <a:gd name="T40" fmla="*/ 53228 w 16218"/>
              <a:gd name="T41" fmla="*/ 458041 h 14752"/>
              <a:gd name="T42" fmla="*/ 90488 w 16218"/>
              <a:gd name="T43" fmla="*/ 449675 h 14752"/>
              <a:gd name="T44" fmla="*/ 130019 w 16218"/>
              <a:gd name="T45" fmla="*/ 431450 h 14752"/>
              <a:gd name="T46" fmla="*/ 166501 w 16218"/>
              <a:gd name="T47" fmla="*/ 415496 h 14752"/>
              <a:gd name="T48" fmla="*/ 202235 w 16218"/>
              <a:gd name="T49" fmla="*/ 423831 h 14752"/>
              <a:gd name="T50" fmla="*/ 239495 w 16218"/>
              <a:gd name="T51" fmla="*/ 428402 h 14752"/>
              <a:gd name="T52" fmla="*/ 291197 w 16218"/>
              <a:gd name="T53" fmla="*/ 426132 h 14752"/>
              <a:gd name="T54" fmla="*/ 327679 w 16218"/>
              <a:gd name="T55" fmla="*/ 418544 h 14752"/>
              <a:gd name="T56" fmla="*/ 361888 w 16218"/>
              <a:gd name="T57" fmla="*/ 407130 h 14752"/>
              <a:gd name="T58" fmla="*/ 393825 w 16218"/>
              <a:gd name="T59" fmla="*/ 391953 h 14752"/>
              <a:gd name="T60" fmla="*/ 421933 w 16218"/>
              <a:gd name="T61" fmla="*/ 372951 h 14752"/>
              <a:gd name="T62" fmla="*/ 447021 w 16218"/>
              <a:gd name="T63" fmla="*/ 350155 h 14752"/>
              <a:gd name="T64" fmla="*/ 468313 w 16218"/>
              <a:gd name="T65" fmla="*/ 325088 h 14752"/>
              <a:gd name="T66" fmla="*/ 485028 w 16218"/>
              <a:gd name="T67" fmla="*/ 297751 h 14752"/>
              <a:gd name="T68" fmla="*/ 497199 w 16218"/>
              <a:gd name="T69" fmla="*/ 267367 h 14752"/>
              <a:gd name="T70" fmla="*/ 503300 w 16218"/>
              <a:gd name="T71" fmla="*/ 236235 h 14752"/>
              <a:gd name="T72" fmla="*/ 504794 w 16218"/>
              <a:gd name="T73" fmla="*/ 202803 h 14752"/>
              <a:gd name="T74" fmla="*/ 499502 w 16218"/>
              <a:gd name="T75" fmla="*/ 170926 h 14752"/>
              <a:gd name="T76" fmla="*/ 489604 w 16218"/>
              <a:gd name="T77" fmla="*/ 140541 h 14752"/>
              <a:gd name="T78" fmla="*/ 474413 w 16218"/>
              <a:gd name="T79" fmla="*/ 111680 h 14752"/>
              <a:gd name="T80" fmla="*/ 454648 w 16218"/>
              <a:gd name="T81" fmla="*/ 85836 h 14752"/>
              <a:gd name="T82" fmla="*/ 431053 w 16218"/>
              <a:gd name="T83" fmla="*/ 62293 h 14752"/>
              <a:gd name="T84" fmla="*/ 403692 w 16218"/>
              <a:gd name="T85" fmla="*/ 42545 h 14752"/>
              <a:gd name="T86" fmla="*/ 372533 w 16218"/>
              <a:gd name="T87" fmla="*/ 25844 h 14752"/>
              <a:gd name="T88" fmla="*/ 339071 w 16218"/>
              <a:gd name="T89" fmla="*/ 12938 h 14752"/>
              <a:gd name="T90" fmla="*/ 303337 w 16218"/>
              <a:gd name="T91" fmla="*/ 3825 h 14752"/>
              <a:gd name="T92" fmla="*/ 265330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1" name="Google Shape;51;p3"/>
          <p:cNvSpPr txBox="1">
            <a:spLocks noGrp="1"/>
          </p:cNvSpPr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11C4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1C4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29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TITLE_1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9;p4">
            <a:extLst>
              <a:ext uri="{FF2B5EF4-FFF2-40B4-BE49-F238E27FC236}">
                <a16:creationId xmlns:a16="http://schemas.microsoft.com/office/drawing/2014/main" id="{2E8019C9-DE0F-6742-8092-9B9BD31E06B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95250" y="619125"/>
            <a:ext cx="1035050" cy="895350"/>
          </a:xfrm>
          <a:custGeom>
            <a:avLst/>
            <a:gdLst>
              <a:gd name="T0" fmla="*/ 258763 w 120000"/>
              <a:gd name="T1" fmla="*/ 0 h 120000"/>
              <a:gd name="T2" fmla="*/ 0 w 120000"/>
              <a:gd name="T3" fmla="*/ 447630 h 120000"/>
              <a:gd name="T4" fmla="*/ 258763 w 120000"/>
              <a:gd name="T5" fmla="*/ 895350 h 120000"/>
              <a:gd name="T6" fmla="*/ 776288 w 120000"/>
              <a:gd name="T7" fmla="*/ 895350 h 120000"/>
              <a:gd name="T8" fmla="*/ 1035050 w 120000"/>
              <a:gd name="T9" fmla="*/ 447630 h 120000"/>
              <a:gd name="T10" fmla="*/ 776288 w 120000"/>
              <a:gd name="T11" fmla="*/ 0 h 120000"/>
              <a:gd name="T12" fmla="*/ 258763 w 120000"/>
              <a:gd name="T13" fmla="*/ 0 h 120000"/>
              <a:gd name="T14" fmla="*/ 331880 w 120000"/>
              <a:gd name="T15" fmla="*/ 126468 h 120000"/>
              <a:gd name="T16" fmla="*/ 703161 w 120000"/>
              <a:gd name="T17" fmla="*/ 126468 h 120000"/>
              <a:gd name="T18" fmla="*/ 888703 w 120000"/>
              <a:gd name="T19" fmla="*/ 447630 h 120000"/>
              <a:gd name="T20" fmla="*/ 703161 w 120000"/>
              <a:gd name="T21" fmla="*/ 768792 h 120000"/>
              <a:gd name="T22" fmla="*/ 331880 w 120000"/>
              <a:gd name="T23" fmla="*/ 768792 h 120000"/>
              <a:gd name="T24" fmla="*/ 146244 w 120000"/>
              <a:gd name="T25" fmla="*/ 447630 h 120000"/>
              <a:gd name="T26" fmla="*/ 331880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90;p4">
            <a:extLst>
              <a:ext uri="{FF2B5EF4-FFF2-40B4-BE49-F238E27FC236}">
                <a16:creationId xmlns:a16="http://schemas.microsoft.com/office/drawing/2014/main" id="{7D1E37B6-FF9B-5F4E-BDD2-8B1C76B31BC0}"/>
              </a:ext>
            </a:extLst>
          </p:cNvPr>
          <p:cNvSpPr/>
          <p:nvPr/>
        </p:nvSpPr>
        <p:spPr>
          <a:xfrm rot="5400000">
            <a:off x="499599" y="1905237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92;p4">
            <a:extLst>
              <a:ext uri="{FF2B5EF4-FFF2-40B4-BE49-F238E27FC236}">
                <a16:creationId xmlns:a16="http://schemas.microsoft.com/office/drawing/2014/main" id="{C909E8C6-A491-B84D-8E78-845DCE42ED2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28114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93;p4">
            <a:extLst>
              <a:ext uri="{FF2B5EF4-FFF2-40B4-BE49-F238E27FC236}">
                <a16:creationId xmlns:a16="http://schemas.microsoft.com/office/drawing/2014/main" id="{437F65A0-FB2C-F04C-B8BC-FB560CD4F3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31924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94;p4">
            <a:extLst>
              <a:ext uri="{FF2B5EF4-FFF2-40B4-BE49-F238E27FC236}">
                <a16:creationId xmlns:a16="http://schemas.microsoft.com/office/drawing/2014/main" id="{A110A027-3BDB-9342-BA94-8183DA287F1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52475" y="120173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95;p4">
            <a:extLst>
              <a:ext uri="{FF2B5EF4-FFF2-40B4-BE49-F238E27FC236}">
                <a16:creationId xmlns:a16="http://schemas.microsoft.com/office/drawing/2014/main" id="{9A9F0E7D-6A66-6944-8B8B-9FB30C5904A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57225" y="4379913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96;p4">
            <a:extLst>
              <a:ext uri="{FF2B5EF4-FFF2-40B4-BE49-F238E27FC236}">
                <a16:creationId xmlns:a16="http://schemas.microsoft.com/office/drawing/2014/main" id="{84402BD7-62E9-2946-967A-D7D9514584DC}"/>
              </a:ext>
            </a:extLst>
          </p:cNvPr>
          <p:cNvGrpSpPr>
            <a:grpSpLocks/>
          </p:cNvGrpSpPr>
          <p:nvPr/>
        </p:nvGrpSpPr>
        <p:grpSpPr bwMode="auto">
          <a:xfrm>
            <a:off x="987425" y="1393825"/>
            <a:ext cx="350838" cy="325438"/>
            <a:chOff x="5975075" y="2327500"/>
            <a:chExt cx="420100" cy="388350"/>
          </a:xfrm>
        </p:grpSpPr>
        <p:sp>
          <p:nvSpPr>
            <p:cNvPr id="10" name="Google Shape;97;p4">
              <a:extLst>
                <a:ext uri="{FF2B5EF4-FFF2-40B4-BE49-F238E27FC236}">
                  <a16:creationId xmlns:a16="http://schemas.microsoft.com/office/drawing/2014/main" id="{2CEA84DD-049E-E24B-8941-AFF17260D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98;p4">
              <a:extLst>
                <a:ext uri="{FF2B5EF4-FFF2-40B4-BE49-F238E27FC236}">
                  <a16:creationId xmlns:a16="http://schemas.microsoft.com/office/drawing/2014/main" id="{BD730A36-64D8-D846-9D6A-6E39A2ADD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99;p4">
            <a:extLst>
              <a:ext uri="{FF2B5EF4-FFF2-40B4-BE49-F238E27FC236}">
                <a16:creationId xmlns:a16="http://schemas.microsoft.com/office/drawing/2014/main" id="{06190CE0-1EEB-1E41-BC9A-E82C8A411F0E}"/>
              </a:ext>
            </a:extLst>
          </p:cNvPr>
          <p:cNvSpPr>
            <a:spLocks/>
          </p:cNvSpPr>
          <p:nvPr/>
        </p:nvSpPr>
        <p:spPr bwMode="auto">
          <a:xfrm>
            <a:off x="203200" y="30226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100;p4">
            <a:extLst>
              <a:ext uri="{FF2B5EF4-FFF2-40B4-BE49-F238E27FC236}">
                <a16:creationId xmlns:a16="http://schemas.microsoft.com/office/drawing/2014/main" id="{D2D61DDA-D5C9-F74C-BAD7-E2987A861F57}"/>
              </a:ext>
            </a:extLst>
          </p:cNvPr>
          <p:cNvGrpSpPr>
            <a:grpSpLocks/>
          </p:cNvGrpSpPr>
          <p:nvPr/>
        </p:nvGrpSpPr>
        <p:grpSpPr bwMode="auto">
          <a:xfrm>
            <a:off x="295275" y="877888"/>
            <a:ext cx="247650" cy="392112"/>
            <a:chOff x="6718575" y="2318625"/>
            <a:chExt cx="256950" cy="407375"/>
          </a:xfrm>
        </p:grpSpPr>
        <p:sp>
          <p:nvSpPr>
            <p:cNvPr id="14" name="Google Shape;101;p4">
              <a:extLst>
                <a:ext uri="{FF2B5EF4-FFF2-40B4-BE49-F238E27FC236}">
                  <a16:creationId xmlns:a16="http://schemas.microsoft.com/office/drawing/2014/main" id="{EB3E2D28-89D3-354F-A7C3-FF3516E77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102;p4">
              <a:extLst>
                <a:ext uri="{FF2B5EF4-FFF2-40B4-BE49-F238E27FC236}">
                  <a16:creationId xmlns:a16="http://schemas.microsoft.com/office/drawing/2014/main" id="{CB75F2F0-68DE-874A-B1D3-3B90409B5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03;p4">
              <a:extLst>
                <a:ext uri="{FF2B5EF4-FFF2-40B4-BE49-F238E27FC236}">
                  <a16:creationId xmlns:a16="http://schemas.microsoft.com/office/drawing/2014/main" id="{73419E0A-6717-914B-B8C5-187B04718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04;p4">
              <a:extLst>
                <a:ext uri="{FF2B5EF4-FFF2-40B4-BE49-F238E27FC236}">
                  <a16:creationId xmlns:a16="http://schemas.microsoft.com/office/drawing/2014/main" id="{C2C07200-9F06-A14C-AFBD-6B881D45C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05;p4">
              <a:extLst>
                <a:ext uri="{FF2B5EF4-FFF2-40B4-BE49-F238E27FC236}">
                  <a16:creationId xmlns:a16="http://schemas.microsoft.com/office/drawing/2014/main" id="{3D9B6E77-2BF5-C642-9E89-F3A0EF30E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06;p4">
              <a:extLst>
                <a:ext uri="{FF2B5EF4-FFF2-40B4-BE49-F238E27FC236}">
                  <a16:creationId xmlns:a16="http://schemas.microsoft.com/office/drawing/2014/main" id="{7DE06728-8817-C443-A22F-F03155597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07;p4">
              <a:extLst>
                <a:ext uri="{FF2B5EF4-FFF2-40B4-BE49-F238E27FC236}">
                  <a16:creationId xmlns:a16="http://schemas.microsoft.com/office/drawing/2014/main" id="{516CDA08-B330-CA43-81CB-CE4D13138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08;p4">
              <a:extLst>
                <a:ext uri="{FF2B5EF4-FFF2-40B4-BE49-F238E27FC236}">
                  <a16:creationId xmlns:a16="http://schemas.microsoft.com/office/drawing/2014/main" id="{F0995704-E8A7-7D48-A1B3-DB0549F9B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109;p4">
            <a:extLst>
              <a:ext uri="{FF2B5EF4-FFF2-40B4-BE49-F238E27FC236}">
                <a16:creationId xmlns:a16="http://schemas.microsoft.com/office/drawing/2014/main" id="{223B306B-EC86-4F42-BEB1-F9DED792458F}"/>
              </a:ext>
            </a:extLst>
          </p:cNvPr>
          <p:cNvGrpSpPr>
            <a:grpSpLocks/>
          </p:cNvGrpSpPr>
          <p:nvPr/>
        </p:nvGrpSpPr>
        <p:grpSpPr bwMode="auto">
          <a:xfrm>
            <a:off x="1228725" y="3309938"/>
            <a:ext cx="342900" cy="350837"/>
            <a:chOff x="3951850" y="2985350"/>
            <a:chExt cx="407950" cy="416500"/>
          </a:xfrm>
        </p:grpSpPr>
        <p:sp>
          <p:nvSpPr>
            <p:cNvPr id="23" name="Google Shape;110;p4">
              <a:extLst>
                <a:ext uri="{FF2B5EF4-FFF2-40B4-BE49-F238E27FC236}">
                  <a16:creationId xmlns:a16="http://schemas.microsoft.com/office/drawing/2014/main" id="{FDA37CB9-81FD-4545-83D7-781CE01D4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11;p4">
              <a:extLst>
                <a:ext uri="{FF2B5EF4-FFF2-40B4-BE49-F238E27FC236}">
                  <a16:creationId xmlns:a16="http://schemas.microsoft.com/office/drawing/2014/main" id="{8FA52EC9-1F25-C947-8D51-B5E404AC7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12;p4">
              <a:extLst>
                <a:ext uri="{FF2B5EF4-FFF2-40B4-BE49-F238E27FC236}">
                  <a16:creationId xmlns:a16="http://schemas.microsoft.com/office/drawing/2014/main" id="{2660826D-AB85-DF43-B183-0A5A6D588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13;p4">
              <a:extLst>
                <a:ext uri="{FF2B5EF4-FFF2-40B4-BE49-F238E27FC236}">
                  <a16:creationId xmlns:a16="http://schemas.microsoft.com/office/drawing/2014/main" id="{DB12CFE3-91AC-2849-8E43-73A00A397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114;p4">
            <a:extLst>
              <a:ext uri="{FF2B5EF4-FFF2-40B4-BE49-F238E27FC236}">
                <a16:creationId xmlns:a16="http://schemas.microsoft.com/office/drawing/2014/main" id="{C0520FE8-680D-644B-B500-3A33DC077FB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42925" y="3611563"/>
            <a:ext cx="819150" cy="711200"/>
          </a:xfrm>
          <a:prstGeom prst="hexagon">
            <a:avLst>
              <a:gd name="adj" fmla="val 28608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8" name="Google Shape;115;p4">
            <a:extLst>
              <a:ext uri="{FF2B5EF4-FFF2-40B4-BE49-F238E27FC236}">
                <a16:creationId xmlns:a16="http://schemas.microsoft.com/office/drawing/2014/main" id="{47F76EFA-32C1-204D-8C22-4C520636664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28663" y="425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116;p4">
            <a:extLst>
              <a:ext uri="{FF2B5EF4-FFF2-40B4-BE49-F238E27FC236}">
                <a16:creationId xmlns:a16="http://schemas.microsoft.com/office/drawing/2014/main" id="{2FDEC08A-E1DB-FE43-A1C5-6E06BC45DAB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14300" y="399573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117;p4">
            <a:extLst>
              <a:ext uri="{FF2B5EF4-FFF2-40B4-BE49-F238E27FC236}">
                <a16:creationId xmlns:a16="http://schemas.microsoft.com/office/drawing/2014/main" id="{5200EEBC-A9BF-674B-854C-0B2F7E38CF5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11163" y="258763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118;p4">
            <a:extLst>
              <a:ext uri="{FF2B5EF4-FFF2-40B4-BE49-F238E27FC236}">
                <a16:creationId xmlns:a16="http://schemas.microsoft.com/office/drawing/2014/main" id="{11977D38-7906-3040-AC9D-22BFB4D388F0}"/>
              </a:ext>
            </a:extLst>
          </p:cNvPr>
          <p:cNvSpPr>
            <a:spLocks/>
          </p:cNvSpPr>
          <p:nvPr/>
        </p:nvSpPr>
        <p:spPr bwMode="auto">
          <a:xfrm>
            <a:off x="828675" y="3843338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2" name="Google Shape;119;p4">
            <a:extLst>
              <a:ext uri="{FF2B5EF4-FFF2-40B4-BE49-F238E27FC236}">
                <a16:creationId xmlns:a16="http://schemas.microsoft.com/office/drawing/2014/main" id="{3AAF827F-80A9-1345-97FA-BD81FCD98071}"/>
              </a:ext>
            </a:extLst>
          </p:cNvPr>
          <p:cNvGrpSpPr>
            <a:grpSpLocks/>
          </p:cNvGrpSpPr>
          <p:nvPr/>
        </p:nvGrpSpPr>
        <p:grpSpPr bwMode="auto">
          <a:xfrm>
            <a:off x="66675" y="1681163"/>
            <a:ext cx="455613" cy="438150"/>
            <a:chOff x="5241175" y="4959100"/>
            <a:chExt cx="539775" cy="517775"/>
          </a:xfrm>
        </p:grpSpPr>
        <p:sp>
          <p:nvSpPr>
            <p:cNvPr id="33" name="Google Shape;120;p4">
              <a:extLst>
                <a:ext uri="{FF2B5EF4-FFF2-40B4-BE49-F238E27FC236}">
                  <a16:creationId xmlns:a16="http://schemas.microsoft.com/office/drawing/2014/main" id="{AD039315-0874-8342-93BA-1DB1F5B13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21;p4">
              <a:extLst>
                <a:ext uri="{FF2B5EF4-FFF2-40B4-BE49-F238E27FC236}">
                  <a16:creationId xmlns:a16="http://schemas.microsoft.com/office/drawing/2014/main" id="{4CE6B304-C172-9348-8796-D55ECE3D9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122;p4">
              <a:extLst>
                <a:ext uri="{FF2B5EF4-FFF2-40B4-BE49-F238E27FC236}">
                  <a16:creationId xmlns:a16="http://schemas.microsoft.com/office/drawing/2014/main" id="{C7BCD061-4C13-CC4F-B0F9-448569899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123;p4">
              <a:extLst>
                <a:ext uri="{FF2B5EF4-FFF2-40B4-BE49-F238E27FC236}">
                  <a16:creationId xmlns:a16="http://schemas.microsoft.com/office/drawing/2014/main" id="{6FEC970D-D9C7-DE4D-B0F6-08076DB56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124;p4">
              <a:extLst>
                <a:ext uri="{FF2B5EF4-FFF2-40B4-BE49-F238E27FC236}">
                  <a16:creationId xmlns:a16="http://schemas.microsoft.com/office/drawing/2014/main" id="{A741BC31-82B6-004B-A1C4-845AC3284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25;p4">
              <a:extLst>
                <a:ext uri="{FF2B5EF4-FFF2-40B4-BE49-F238E27FC236}">
                  <a16:creationId xmlns:a16="http://schemas.microsoft.com/office/drawing/2014/main" id="{A178CE14-BB07-994A-9048-AC86C1E3E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126;p4">
            <a:extLst>
              <a:ext uri="{FF2B5EF4-FFF2-40B4-BE49-F238E27FC236}">
                <a16:creationId xmlns:a16="http://schemas.microsoft.com/office/drawing/2014/main" id="{09C25C82-1442-6C4C-806E-5FD8CDAB1A7E}"/>
              </a:ext>
            </a:extLst>
          </p:cNvPr>
          <p:cNvSpPr>
            <a:spLocks/>
          </p:cNvSpPr>
          <p:nvPr/>
        </p:nvSpPr>
        <p:spPr bwMode="auto">
          <a:xfrm>
            <a:off x="144463" y="421481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0" name="Google Shape;127;p4">
            <a:extLst>
              <a:ext uri="{FF2B5EF4-FFF2-40B4-BE49-F238E27FC236}">
                <a16:creationId xmlns:a16="http://schemas.microsoft.com/office/drawing/2014/main" id="{E61A99BD-CEC8-774E-B730-39BDCCCD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3" y="1928813"/>
            <a:ext cx="19573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</a:p>
        </p:txBody>
      </p:sp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 typeface="Nixie One"/>
              <a:buChar char="◇"/>
              <a:defRPr sz="2400">
                <a:solidFill>
                  <a:srgbClr val="11C4E0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￭"/>
              <a:defRPr sz="2400"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￮"/>
              <a:defRPr sz="2400"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128;p4">
            <a:extLst>
              <a:ext uri="{FF2B5EF4-FFF2-40B4-BE49-F238E27FC236}">
                <a16:creationId xmlns:a16="http://schemas.microsoft.com/office/drawing/2014/main" id="{7DDD4768-8517-5F4E-9971-D79888A0F73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4A71E-E29C-734B-8AB2-92C1C23006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3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_AND_BOD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0;p5">
            <a:extLst>
              <a:ext uri="{FF2B5EF4-FFF2-40B4-BE49-F238E27FC236}">
                <a16:creationId xmlns:a16="http://schemas.microsoft.com/office/drawing/2014/main" id="{E138CCDD-622E-6F49-A718-3E60A7BEEBFB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Google Shape;131;p5">
            <a:extLst>
              <a:ext uri="{FF2B5EF4-FFF2-40B4-BE49-F238E27FC236}">
                <a16:creationId xmlns:a16="http://schemas.microsoft.com/office/drawing/2014/main" id="{F61A6DB7-CD64-5545-9D7E-76C8AC0594D3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Google Shape;134;p5">
            <a:extLst>
              <a:ext uri="{FF2B5EF4-FFF2-40B4-BE49-F238E27FC236}">
                <a16:creationId xmlns:a16="http://schemas.microsoft.com/office/drawing/2014/main" id="{F21E8834-1FF3-3D4A-B66B-E1BBD95D74E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135;p5">
            <a:extLst>
              <a:ext uri="{FF2B5EF4-FFF2-40B4-BE49-F238E27FC236}">
                <a16:creationId xmlns:a16="http://schemas.microsoft.com/office/drawing/2014/main" id="{088DCDE9-C5E5-654D-AFA3-F3E1DFABDA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36;p5">
            <a:extLst>
              <a:ext uri="{FF2B5EF4-FFF2-40B4-BE49-F238E27FC236}">
                <a16:creationId xmlns:a16="http://schemas.microsoft.com/office/drawing/2014/main" id="{6166E8FA-F3E2-E34D-811E-4C1275F52EA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137;p5">
            <a:extLst>
              <a:ext uri="{FF2B5EF4-FFF2-40B4-BE49-F238E27FC236}">
                <a16:creationId xmlns:a16="http://schemas.microsoft.com/office/drawing/2014/main" id="{DD8135D1-D22C-5C42-B56D-D73826871F0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138;p5">
            <a:extLst>
              <a:ext uri="{FF2B5EF4-FFF2-40B4-BE49-F238E27FC236}">
                <a16:creationId xmlns:a16="http://schemas.microsoft.com/office/drawing/2014/main" id="{92CC7D71-97DE-7748-9644-D84CA1F249A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Google Shape;139;p5">
            <a:extLst>
              <a:ext uri="{FF2B5EF4-FFF2-40B4-BE49-F238E27FC236}">
                <a16:creationId xmlns:a16="http://schemas.microsoft.com/office/drawing/2014/main" id="{8A284FEC-244D-C84C-8A97-078B9E406AA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Google Shape;140;p5">
            <a:extLst>
              <a:ext uri="{FF2B5EF4-FFF2-40B4-BE49-F238E27FC236}">
                <a16:creationId xmlns:a16="http://schemas.microsoft.com/office/drawing/2014/main" id="{86B705AE-E604-3743-9CF7-023CC2059E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3" name="Google Shape;141;p5">
            <a:extLst>
              <a:ext uri="{FF2B5EF4-FFF2-40B4-BE49-F238E27FC236}">
                <a16:creationId xmlns:a16="http://schemas.microsoft.com/office/drawing/2014/main" id="{0F83C6C6-94B0-1E44-8323-B2656B43AF9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4" name="Google Shape;142;p5">
            <a:extLst>
              <a:ext uri="{FF2B5EF4-FFF2-40B4-BE49-F238E27FC236}">
                <a16:creationId xmlns:a16="http://schemas.microsoft.com/office/drawing/2014/main" id="{BD59EEB3-7759-8442-8B54-99C75D3BA757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5" name="Google Shape;143;p5">
              <a:extLst>
                <a:ext uri="{FF2B5EF4-FFF2-40B4-BE49-F238E27FC236}">
                  <a16:creationId xmlns:a16="http://schemas.microsoft.com/office/drawing/2014/main" id="{B1B8054E-EB06-FC47-A5CD-4CAFB59FA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44;p5">
              <a:extLst>
                <a:ext uri="{FF2B5EF4-FFF2-40B4-BE49-F238E27FC236}">
                  <a16:creationId xmlns:a16="http://schemas.microsoft.com/office/drawing/2014/main" id="{DA4FBC33-2833-A541-827C-81571BE44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7" name="Google Shape;145;p5">
            <a:extLst>
              <a:ext uri="{FF2B5EF4-FFF2-40B4-BE49-F238E27FC236}">
                <a16:creationId xmlns:a16="http://schemas.microsoft.com/office/drawing/2014/main" id="{90CEE7A3-EBF9-A54A-B5EF-F2B961A2791E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8" name="Google Shape;146;p5">
            <a:extLst>
              <a:ext uri="{FF2B5EF4-FFF2-40B4-BE49-F238E27FC236}">
                <a16:creationId xmlns:a16="http://schemas.microsoft.com/office/drawing/2014/main" id="{D17FD528-C895-904C-8E4E-443D158EFC0C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9" name="Google Shape;147;p5">
            <a:extLst>
              <a:ext uri="{FF2B5EF4-FFF2-40B4-BE49-F238E27FC236}">
                <a16:creationId xmlns:a16="http://schemas.microsoft.com/office/drawing/2014/main" id="{A7B3AB7E-2F7E-C749-9381-43638B9395AC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20" name="Google Shape;148;p5">
              <a:extLst>
                <a:ext uri="{FF2B5EF4-FFF2-40B4-BE49-F238E27FC236}">
                  <a16:creationId xmlns:a16="http://schemas.microsoft.com/office/drawing/2014/main" id="{CADF9D52-4D31-6942-AAAB-C84735E5C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49;p5">
              <a:extLst>
                <a:ext uri="{FF2B5EF4-FFF2-40B4-BE49-F238E27FC236}">
                  <a16:creationId xmlns:a16="http://schemas.microsoft.com/office/drawing/2014/main" id="{E48FE929-F7BD-BC4A-8705-F5D5F0AAE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50;p5">
              <a:extLst>
                <a:ext uri="{FF2B5EF4-FFF2-40B4-BE49-F238E27FC236}">
                  <a16:creationId xmlns:a16="http://schemas.microsoft.com/office/drawing/2014/main" id="{AAB9F4F3-FD97-9E4D-955D-2A1EB3A2C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51;p5">
              <a:extLst>
                <a:ext uri="{FF2B5EF4-FFF2-40B4-BE49-F238E27FC236}">
                  <a16:creationId xmlns:a16="http://schemas.microsoft.com/office/drawing/2014/main" id="{7584F21B-E7F7-5240-9394-6DC34AFC2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52;p5">
              <a:extLst>
                <a:ext uri="{FF2B5EF4-FFF2-40B4-BE49-F238E27FC236}">
                  <a16:creationId xmlns:a16="http://schemas.microsoft.com/office/drawing/2014/main" id="{38ED85CA-C344-E943-BC3C-28343B051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53;p5">
              <a:extLst>
                <a:ext uri="{FF2B5EF4-FFF2-40B4-BE49-F238E27FC236}">
                  <a16:creationId xmlns:a16="http://schemas.microsoft.com/office/drawing/2014/main" id="{25DEAB65-AAE2-0A4D-A603-E3821DAE1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" name="Google Shape;154;p5">
            <a:extLst>
              <a:ext uri="{FF2B5EF4-FFF2-40B4-BE49-F238E27FC236}">
                <a16:creationId xmlns:a16="http://schemas.microsoft.com/office/drawing/2014/main" id="{51744B1D-0863-0A48-8AEE-38F807B0D436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27" name="Google Shape;155;p5">
            <a:extLst>
              <a:ext uri="{FF2B5EF4-FFF2-40B4-BE49-F238E27FC236}">
                <a16:creationId xmlns:a16="http://schemas.microsoft.com/office/drawing/2014/main" id="{3C630643-4A3F-FE47-B1C5-31CDBA305796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28" name="Google Shape;156;p5">
              <a:extLst>
                <a:ext uri="{FF2B5EF4-FFF2-40B4-BE49-F238E27FC236}">
                  <a16:creationId xmlns:a16="http://schemas.microsoft.com/office/drawing/2014/main" id="{19E06585-DFBA-B949-B603-BD18E5F7B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157;p5">
              <a:extLst>
                <a:ext uri="{FF2B5EF4-FFF2-40B4-BE49-F238E27FC236}">
                  <a16:creationId xmlns:a16="http://schemas.microsoft.com/office/drawing/2014/main" id="{214BCC4C-B95C-7B4A-AE4D-CE76ED657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158;p5">
              <a:extLst>
                <a:ext uri="{FF2B5EF4-FFF2-40B4-BE49-F238E27FC236}">
                  <a16:creationId xmlns:a16="http://schemas.microsoft.com/office/drawing/2014/main" id="{5A8745BF-D8B1-FC4B-9023-3AFEF6ECB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159;p5">
              <a:extLst>
                <a:ext uri="{FF2B5EF4-FFF2-40B4-BE49-F238E27FC236}">
                  <a16:creationId xmlns:a16="http://schemas.microsoft.com/office/drawing/2014/main" id="{1B81B533-275D-B847-B7A4-88758B314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160;p5">
              <a:extLst>
                <a:ext uri="{FF2B5EF4-FFF2-40B4-BE49-F238E27FC236}">
                  <a16:creationId xmlns:a16="http://schemas.microsoft.com/office/drawing/2014/main" id="{2B9D134F-CBD0-324B-B9A8-44770E214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161;p5">
              <a:extLst>
                <a:ext uri="{FF2B5EF4-FFF2-40B4-BE49-F238E27FC236}">
                  <a16:creationId xmlns:a16="http://schemas.microsoft.com/office/drawing/2014/main" id="{C5CF4CCA-148A-E74B-A430-150C5992C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62;p5">
              <a:extLst>
                <a:ext uri="{FF2B5EF4-FFF2-40B4-BE49-F238E27FC236}">
                  <a16:creationId xmlns:a16="http://schemas.microsoft.com/office/drawing/2014/main" id="{CA91C147-65F5-7F4F-89BB-421D458D2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163;p5">
              <a:extLst>
                <a:ext uri="{FF2B5EF4-FFF2-40B4-BE49-F238E27FC236}">
                  <a16:creationId xmlns:a16="http://schemas.microsoft.com/office/drawing/2014/main" id="{E422F8CB-176F-F64E-8EF3-25A00AD59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36" name="Google Shape;164;p5">
            <a:extLst>
              <a:ext uri="{FF2B5EF4-FFF2-40B4-BE49-F238E27FC236}">
                <a16:creationId xmlns:a16="http://schemas.microsoft.com/office/drawing/2014/main" id="{4A401D47-2187-2D40-81B3-C221A3E3DB7A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37" name="Google Shape;165;p5">
              <a:extLst>
                <a:ext uri="{FF2B5EF4-FFF2-40B4-BE49-F238E27FC236}">
                  <a16:creationId xmlns:a16="http://schemas.microsoft.com/office/drawing/2014/main" id="{E5DA9913-58D5-2E44-8961-244E47FD4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66;p5">
              <a:extLst>
                <a:ext uri="{FF2B5EF4-FFF2-40B4-BE49-F238E27FC236}">
                  <a16:creationId xmlns:a16="http://schemas.microsoft.com/office/drawing/2014/main" id="{AB7B6A8D-A48D-0345-9EE0-F5C8D1E3F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167;p5">
              <a:extLst>
                <a:ext uri="{FF2B5EF4-FFF2-40B4-BE49-F238E27FC236}">
                  <a16:creationId xmlns:a16="http://schemas.microsoft.com/office/drawing/2014/main" id="{12AE713A-B8C1-B540-A673-F749C2539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168;p5">
              <a:extLst>
                <a:ext uri="{FF2B5EF4-FFF2-40B4-BE49-F238E27FC236}">
                  <a16:creationId xmlns:a16="http://schemas.microsoft.com/office/drawing/2014/main" id="{DEA808F0-840B-D24C-BD1B-6220C201B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1732700" y="603838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3" name="Google Shape;133;p5"/>
          <p:cNvSpPr txBox="1">
            <a:spLocks noGrp="1"/>
          </p:cNvSpPr>
          <p:nvPr>
            <p:ph type="body" idx="1"/>
          </p:nvPr>
        </p:nvSpPr>
        <p:spPr>
          <a:xfrm>
            <a:off x="1730375" y="1514554"/>
            <a:ext cx="4944300" cy="1659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Font typeface="Muli"/>
              <a:buChar char="◇"/>
              <a:defRPr>
                <a:solidFill>
                  <a:srgbClr val="174769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￭"/>
              <a:defRPr>
                <a:latin typeface="Muli"/>
                <a:ea typeface="Muli"/>
                <a:cs typeface="Muli"/>
                <a:sym typeface="Mul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￮"/>
              <a:defRPr>
                <a:latin typeface="Muli"/>
                <a:ea typeface="Muli"/>
                <a:cs typeface="Muli"/>
                <a:sym typeface="Mul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169;p5">
            <a:extLst>
              <a:ext uri="{FF2B5EF4-FFF2-40B4-BE49-F238E27FC236}">
                <a16:creationId xmlns:a16="http://schemas.microsoft.com/office/drawing/2014/main" id="{B618F67C-3C9B-2D47-95AC-C6DD6C0CAFC2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4D74D-04A3-DC41-85BE-66EE1B054D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210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_AND_TWO_COLUMNS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1;p6">
            <a:extLst>
              <a:ext uri="{FF2B5EF4-FFF2-40B4-BE49-F238E27FC236}">
                <a16:creationId xmlns:a16="http://schemas.microsoft.com/office/drawing/2014/main" id="{41FFB75B-0288-7944-A69A-A872576314B0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6" name="Google Shape;172;p6">
            <a:extLst>
              <a:ext uri="{FF2B5EF4-FFF2-40B4-BE49-F238E27FC236}">
                <a16:creationId xmlns:a16="http://schemas.microsoft.com/office/drawing/2014/main" id="{A76C9EB9-855A-6140-B1B7-68938BB904EB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Google Shape;176;p6">
            <a:extLst>
              <a:ext uri="{FF2B5EF4-FFF2-40B4-BE49-F238E27FC236}">
                <a16:creationId xmlns:a16="http://schemas.microsoft.com/office/drawing/2014/main" id="{59FF74E1-BBBD-F94E-89CE-0D559C37E4B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77;p6">
            <a:extLst>
              <a:ext uri="{FF2B5EF4-FFF2-40B4-BE49-F238E27FC236}">
                <a16:creationId xmlns:a16="http://schemas.microsoft.com/office/drawing/2014/main" id="{5BF7A06D-D3E2-474C-AD0A-135426980E3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178;p6">
            <a:extLst>
              <a:ext uri="{FF2B5EF4-FFF2-40B4-BE49-F238E27FC236}">
                <a16:creationId xmlns:a16="http://schemas.microsoft.com/office/drawing/2014/main" id="{0FEFEA74-45EE-884C-86C5-61E606E1E73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179;p6">
            <a:extLst>
              <a:ext uri="{FF2B5EF4-FFF2-40B4-BE49-F238E27FC236}">
                <a16:creationId xmlns:a16="http://schemas.microsoft.com/office/drawing/2014/main" id="{5195C50E-0A63-B544-945B-C349BF200C7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Google Shape;180;p6">
            <a:extLst>
              <a:ext uri="{FF2B5EF4-FFF2-40B4-BE49-F238E27FC236}">
                <a16:creationId xmlns:a16="http://schemas.microsoft.com/office/drawing/2014/main" id="{FCD86709-C7B2-DA4C-98F0-856FD2680D69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2" name="Google Shape;181;p6">
              <a:extLst>
                <a:ext uri="{FF2B5EF4-FFF2-40B4-BE49-F238E27FC236}">
                  <a16:creationId xmlns:a16="http://schemas.microsoft.com/office/drawing/2014/main" id="{A520AE85-A00A-F949-A3F7-D8F06013E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182;p6">
              <a:extLst>
                <a:ext uri="{FF2B5EF4-FFF2-40B4-BE49-F238E27FC236}">
                  <a16:creationId xmlns:a16="http://schemas.microsoft.com/office/drawing/2014/main" id="{37D7FFFF-CAEF-8F48-98B6-D6120CFE1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183;p6">
            <a:extLst>
              <a:ext uri="{FF2B5EF4-FFF2-40B4-BE49-F238E27FC236}">
                <a16:creationId xmlns:a16="http://schemas.microsoft.com/office/drawing/2014/main" id="{D74738A2-3316-584C-BA7E-00924349A3E0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184;p6">
            <a:extLst>
              <a:ext uri="{FF2B5EF4-FFF2-40B4-BE49-F238E27FC236}">
                <a16:creationId xmlns:a16="http://schemas.microsoft.com/office/drawing/2014/main" id="{C34516DD-DC5D-F94F-A328-3FDDF810F209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6" name="Google Shape;185;p6">
              <a:extLst>
                <a:ext uri="{FF2B5EF4-FFF2-40B4-BE49-F238E27FC236}">
                  <a16:creationId xmlns:a16="http://schemas.microsoft.com/office/drawing/2014/main" id="{7EDBA505-3DE9-D84B-9DDF-784B8CB12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86;p6">
              <a:extLst>
                <a:ext uri="{FF2B5EF4-FFF2-40B4-BE49-F238E27FC236}">
                  <a16:creationId xmlns:a16="http://schemas.microsoft.com/office/drawing/2014/main" id="{01594426-1512-0E4F-A7B7-384C05871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87;p6">
              <a:extLst>
                <a:ext uri="{FF2B5EF4-FFF2-40B4-BE49-F238E27FC236}">
                  <a16:creationId xmlns:a16="http://schemas.microsoft.com/office/drawing/2014/main" id="{BE08217E-91F8-BF40-9B06-9FD16F7A9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88;p6">
              <a:extLst>
                <a:ext uri="{FF2B5EF4-FFF2-40B4-BE49-F238E27FC236}">
                  <a16:creationId xmlns:a16="http://schemas.microsoft.com/office/drawing/2014/main" id="{6F76AFAA-3B6B-034C-9EB0-A8B216B2D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89;p6">
              <a:extLst>
                <a:ext uri="{FF2B5EF4-FFF2-40B4-BE49-F238E27FC236}">
                  <a16:creationId xmlns:a16="http://schemas.microsoft.com/office/drawing/2014/main" id="{EB8D9BA0-0AE1-7346-9CB0-D427D4E41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90;p6">
              <a:extLst>
                <a:ext uri="{FF2B5EF4-FFF2-40B4-BE49-F238E27FC236}">
                  <a16:creationId xmlns:a16="http://schemas.microsoft.com/office/drawing/2014/main" id="{0863FB54-08EA-DA4D-AFA2-A09BE67E8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91;p6">
              <a:extLst>
                <a:ext uri="{FF2B5EF4-FFF2-40B4-BE49-F238E27FC236}">
                  <a16:creationId xmlns:a16="http://schemas.microsoft.com/office/drawing/2014/main" id="{E1B87A8C-3CBB-7A43-8E71-85AB2DC45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92;p6">
              <a:extLst>
                <a:ext uri="{FF2B5EF4-FFF2-40B4-BE49-F238E27FC236}">
                  <a16:creationId xmlns:a16="http://schemas.microsoft.com/office/drawing/2014/main" id="{2BD41041-73A5-B646-96D6-DF2169E92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193;p6">
            <a:extLst>
              <a:ext uri="{FF2B5EF4-FFF2-40B4-BE49-F238E27FC236}">
                <a16:creationId xmlns:a16="http://schemas.microsoft.com/office/drawing/2014/main" id="{B8547634-4148-BE40-8F97-36D29E72311E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5" name="Google Shape;194;p6">
              <a:extLst>
                <a:ext uri="{FF2B5EF4-FFF2-40B4-BE49-F238E27FC236}">
                  <a16:creationId xmlns:a16="http://schemas.microsoft.com/office/drawing/2014/main" id="{E3C4887A-5FA7-A44C-AA79-EBD3427FF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95;p6">
              <a:extLst>
                <a:ext uri="{FF2B5EF4-FFF2-40B4-BE49-F238E27FC236}">
                  <a16:creationId xmlns:a16="http://schemas.microsoft.com/office/drawing/2014/main" id="{B6CE96BD-878D-AA48-9965-44E0C5DF8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96;p6">
              <a:extLst>
                <a:ext uri="{FF2B5EF4-FFF2-40B4-BE49-F238E27FC236}">
                  <a16:creationId xmlns:a16="http://schemas.microsoft.com/office/drawing/2014/main" id="{926802AE-E5EC-FC43-B67D-B30716264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197;p6">
              <a:extLst>
                <a:ext uri="{FF2B5EF4-FFF2-40B4-BE49-F238E27FC236}">
                  <a16:creationId xmlns:a16="http://schemas.microsoft.com/office/drawing/2014/main" id="{9318849E-3FE9-1B48-94BB-317C77086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9" name="Google Shape;198;p6">
            <a:extLst>
              <a:ext uri="{FF2B5EF4-FFF2-40B4-BE49-F238E27FC236}">
                <a16:creationId xmlns:a16="http://schemas.microsoft.com/office/drawing/2014/main" id="{CA619073-D9BA-3043-A4D7-68B6FADFBFA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199;p6">
            <a:extLst>
              <a:ext uri="{FF2B5EF4-FFF2-40B4-BE49-F238E27FC236}">
                <a16:creationId xmlns:a16="http://schemas.microsoft.com/office/drawing/2014/main" id="{59E9083F-9F5F-C046-9D6B-FA074C1E737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200;p6">
            <a:extLst>
              <a:ext uri="{FF2B5EF4-FFF2-40B4-BE49-F238E27FC236}">
                <a16:creationId xmlns:a16="http://schemas.microsoft.com/office/drawing/2014/main" id="{8985A702-8E12-6042-8DE5-FADC1144194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201;p6">
            <a:extLst>
              <a:ext uri="{FF2B5EF4-FFF2-40B4-BE49-F238E27FC236}">
                <a16:creationId xmlns:a16="http://schemas.microsoft.com/office/drawing/2014/main" id="{4246E0C7-73FC-3845-9CDE-508EFDE02FD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3" name="Google Shape;202;p6">
            <a:extLst>
              <a:ext uri="{FF2B5EF4-FFF2-40B4-BE49-F238E27FC236}">
                <a16:creationId xmlns:a16="http://schemas.microsoft.com/office/drawing/2014/main" id="{B16DDA5F-397D-2D41-8311-CC97086697AC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4" name="Google Shape;203;p6">
            <a:extLst>
              <a:ext uri="{FF2B5EF4-FFF2-40B4-BE49-F238E27FC236}">
                <a16:creationId xmlns:a16="http://schemas.microsoft.com/office/drawing/2014/main" id="{A8F8A72D-323D-3246-834C-9D018639C85D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35" name="Google Shape;204;p6">
              <a:extLst>
                <a:ext uri="{FF2B5EF4-FFF2-40B4-BE49-F238E27FC236}">
                  <a16:creationId xmlns:a16="http://schemas.microsoft.com/office/drawing/2014/main" id="{098340F6-0179-4644-88F3-F097EDD33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05;p6">
              <a:extLst>
                <a:ext uri="{FF2B5EF4-FFF2-40B4-BE49-F238E27FC236}">
                  <a16:creationId xmlns:a16="http://schemas.microsoft.com/office/drawing/2014/main" id="{A6969CD1-2A7E-FE4E-8CEB-940B079D8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06;p6">
              <a:extLst>
                <a:ext uri="{FF2B5EF4-FFF2-40B4-BE49-F238E27FC236}">
                  <a16:creationId xmlns:a16="http://schemas.microsoft.com/office/drawing/2014/main" id="{FE2FC84A-B9C6-6641-87B0-BB6073DC4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07;p6">
              <a:extLst>
                <a:ext uri="{FF2B5EF4-FFF2-40B4-BE49-F238E27FC236}">
                  <a16:creationId xmlns:a16="http://schemas.microsoft.com/office/drawing/2014/main" id="{CE589205-A533-5A4A-9C75-F4D2DEBC4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208;p6">
              <a:extLst>
                <a:ext uri="{FF2B5EF4-FFF2-40B4-BE49-F238E27FC236}">
                  <a16:creationId xmlns:a16="http://schemas.microsoft.com/office/drawing/2014/main" id="{78C1A089-2D51-8045-A557-ED83654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209;p6">
              <a:extLst>
                <a:ext uri="{FF2B5EF4-FFF2-40B4-BE49-F238E27FC236}">
                  <a16:creationId xmlns:a16="http://schemas.microsoft.com/office/drawing/2014/main" id="{66E2E594-E8B3-8844-8BA8-16463989E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1" name="Google Shape;210;p6">
            <a:extLst>
              <a:ext uri="{FF2B5EF4-FFF2-40B4-BE49-F238E27FC236}">
                <a16:creationId xmlns:a16="http://schemas.microsoft.com/office/drawing/2014/main" id="{F5856D91-ADC3-DB4B-ABD1-3A86438B8196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1730375" y="624700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1735678" y="1603438"/>
            <a:ext cx="2667300" cy="266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4510432" y="1603438"/>
            <a:ext cx="2667300" cy="266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Google Shape;211;p6">
            <a:extLst>
              <a:ext uri="{FF2B5EF4-FFF2-40B4-BE49-F238E27FC236}">
                <a16:creationId xmlns:a16="http://schemas.microsoft.com/office/drawing/2014/main" id="{057DDF5C-6FBB-E14E-8F66-64C7B96F5BC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6DA9-326F-DA42-8C35-93160561F8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615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_AND_TWO_COLUMNS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13;p7">
            <a:extLst>
              <a:ext uri="{FF2B5EF4-FFF2-40B4-BE49-F238E27FC236}">
                <a16:creationId xmlns:a16="http://schemas.microsoft.com/office/drawing/2014/main" id="{EC0FAA73-E2CF-E941-B338-4A52A67CE681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Google Shape;218;p7">
            <a:extLst>
              <a:ext uri="{FF2B5EF4-FFF2-40B4-BE49-F238E27FC236}">
                <a16:creationId xmlns:a16="http://schemas.microsoft.com/office/drawing/2014/main" id="{A3AB5E0F-89DB-0940-865B-6FC8B7B7B9D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219;p7">
            <a:extLst>
              <a:ext uri="{FF2B5EF4-FFF2-40B4-BE49-F238E27FC236}">
                <a16:creationId xmlns:a16="http://schemas.microsoft.com/office/drawing/2014/main" id="{D4BA95E3-205A-4640-96E7-540BFE262A4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220;p7">
            <a:extLst>
              <a:ext uri="{FF2B5EF4-FFF2-40B4-BE49-F238E27FC236}">
                <a16:creationId xmlns:a16="http://schemas.microsoft.com/office/drawing/2014/main" id="{1241BE87-D898-234B-9FA7-8D623C575297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221;p7">
            <a:extLst>
              <a:ext uri="{FF2B5EF4-FFF2-40B4-BE49-F238E27FC236}">
                <a16:creationId xmlns:a16="http://schemas.microsoft.com/office/drawing/2014/main" id="{82A27554-C51A-B44F-A635-B6FE7B49D0E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Google Shape;222;p7">
            <a:extLst>
              <a:ext uri="{FF2B5EF4-FFF2-40B4-BE49-F238E27FC236}">
                <a16:creationId xmlns:a16="http://schemas.microsoft.com/office/drawing/2014/main" id="{CF3C6D39-EB3B-FE4C-A6E7-A98F390B233D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2" name="Google Shape;223;p7">
              <a:extLst>
                <a:ext uri="{FF2B5EF4-FFF2-40B4-BE49-F238E27FC236}">
                  <a16:creationId xmlns:a16="http://schemas.microsoft.com/office/drawing/2014/main" id="{9F79077C-C5C9-F64B-B8E5-95290F9C2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224;p7">
              <a:extLst>
                <a:ext uri="{FF2B5EF4-FFF2-40B4-BE49-F238E27FC236}">
                  <a16:creationId xmlns:a16="http://schemas.microsoft.com/office/drawing/2014/main" id="{3A6808A1-C13E-1A4B-8250-5D544AB22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225;p7">
            <a:extLst>
              <a:ext uri="{FF2B5EF4-FFF2-40B4-BE49-F238E27FC236}">
                <a16:creationId xmlns:a16="http://schemas.microsoft.com/office/drawing/2014/main" id="{42D5B7A1-F425-1F4A-B303-AF9AD72C06F7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226;p7">
            <a:extLst>
              <a:ext uri="{FF2B5EF4-FFF2-40B4-BE49-F238E27FC236}">
                <a16:creationId xmlns:a16="http://schemas.microsoft.com/office/drawing/2014/main" id="{31C06224-D396-2E42-B119-D7073D0A9FFD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6" name="Google Shape;227;p7">
              <a:extLst>
                <a:ext uri="{FF2B5EF4-FFF2-40B4-BE49-F238E27FC236}">
                  <a16:creationId xmlns:a16="http://schemas.microsoft.com/office/drawing/2014/main" id="{721E6ED1-68E9-1742-AA93-35D196E99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28;p7">
              <a:extLst>
                <a:ext uri="{FF2B5EF4-FFF2-40B4-BE49-F238E27FC236}">
                  <a16:creationId xmlns:a16="http://schemas.microsoft.com/office/drawing/2014/main" id="{BAFC0A0F-6026-0C40-BEFA-047099F0B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29;p7">
              <a:extLst>
                <a:ext uri="{FF2B5EF4-FFF2-40B4-BE49-F238E27FC236}">
                  <a16:creationId xmlns:a16="http://schemas.microsoft.com/office/drawing/2014/main" id="{EA71C5DC-1CC2-4D4C-8AB8-22EC21670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30;p7">
              <a:extLst>
                <a:ext uri="{FF2B5EF4-FFF2-40B4-BE49-F238E27FC236}">
                  <a16:creationId xmlns:a16="http://schemas.microsoft.com/office/drawing/2014/main" id="{3D60EAE0-F8A4-5342-8C5D-C2D9ABC01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31;p7">
              <a:extLst>
                <a:ext uri="{FF2B5EF4-FFF2-40B4-BE49-F238E27FC236}">
                  <a16:creationId xmlns:a16="http://schemas.microsoft.com/office/drawing/2014/main" id="{8C1BAA36-B835-8041-AD28-B70335C86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32;p7">
              <a:extLst>
                <a:ext uri="{FF2B5EF4-FFF2-40B4-BE49-F238E27FC236}">
                  <a16:creationId xmlns:a16="http://schemas.microsoft.com/office/drawing/2014/main" id="{9232880C-3201-AA49-AF4C-EAC0CCAFC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33;p7">
              <a:extLst>
                <a:ext uri="{FF2B5EF4-FFF2-40B4-BE49-F238E27FC236}">
                  <a16:creationId xmlns:a16="http://schemas.microsoft.com/office/drawing/2014/main" id="{1784EFE7-9649-CC4D-94DE-69563EB9B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234;p7">
              <a:extLst>
                <a:ext uri="{FF2B5EF4-FFF2-40B4-BE49-F238E27FC236}">
                  <a16:creationId xmlns:a16="http://schemas.microsoft.com/office/drawing/2014/main" id="{1FAD57D6-7AB4-BA43-BC26-2CC059A35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235;p7">
            <a:extLst>
              <a:ext uri="{FF2B5EF4-FFF2-40B4-BE49-F238E27FC236}">
                <a16:creationId xmlns:a16="http://schemas.microsoft.com/office/drawing/2014/main" id="{08308DC4-E7AB-1D4B-84FC-07168BF51623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5" name="Google Shape;236;p7">
              <a:extLst>
                <a:ext uri="{FF2B5EF4-FFF2-40B4-BE49-F238E27FC236}">
                  <a16:creationId xmlns:a16="http://schemas.microsoft.com/office/drawing/2014/main" id="{D92D279E-C66F-D149-ABB8-6E0D16138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37;p7">
              <a:extLst>
                <a:ext uri="{FF2B5EF4-FFF2-40B4-BE49-F238E27FC236}">
                  <a16:creationId xmlns:a16="http://schemas.microsoft.com/office/drawing/2014/main" id="{83C8F7BB-623A-4A48-81B4-3C15A4746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238;p7">
              <a:extLst>
                <a:ext uri="{FF2B5EF4-FFF2-40B4-BE49-F238E27FC236}">
                  <a16:creationId xmlns:a16="http://schemas.microsoft.com/office/drawing/2014/main" id="{B932E025-C648-484F-9143-970B38BEC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239;p7">
              <a:extLst>
                <a:ext uri="{FF2B5EF4-FFF2-40B4-BE49-F238E27FC236}">
                  <a16:creationId xmlns:a16="http://schemas.microsoft.com/office/drawing/2014/main" id="{8A8F4D97-28C0-414B-B6FA-6EA655C0A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14" name="Google Shape;214;p7"/>
          <p:cNvSpPr txBox="1">
            <a:spLocks noGrp="1"/>
          </p:cNvSpPr>
          <p:nvPr>
            <p:ph type="title"/>
          </p:nvPr>
        </p:nvSpPr>
        <p:spPr>
          <a:xfrm>
            <a:off x="1750591" y="618902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5" name="Google Shape;215;p7"/>
          <p:cNvSpPr txBox="1">
            <a:spLocks noGrp="1"/>
          </p:cNvSpPr>
          <p:nvPr>
            <p:ph type="body" idx="1"/>
          </p:nvPr>
        </p:nvSpPr>
        <p:spPr>
          <a:xfrm>
            <a:off x="1750591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Google Shape;216;p7"/>
          <p:cNvSpPr txBox="1">
            <a:spLocks noGrp="1"/>
          </p:cNvSpPr>
          <p:nvPr>
            <p:ph type="body" idx="2"/>
          </p:nvPr>
        </p:nvSpPr>
        <p:spPr>
          <a:xfrm>
            <a:off x="4038863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Google Shape;217;p7"/>
          <p:cNvSpPr txBox="1">
            <a:spLocks noGrp="1"/>
          </p:cNvSpPr>
          <p:nvPr>
            <p:ph type="body" idx="3"/>
          </p:nvPr>
        </p:nvSpPr>
        <p:spPr>
          <a:xfrm>
            <a:off x="6327136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Google Shape;240;p7">
            <a:extLst>
              <a:ext uri="{FF2B5EF4-FFF2-40B4-BE49-F238E27FC236}">
                <a16:creationId xmlns:a16="http://schemas.microsoft.com/office/drawing/2014/main" id="{7E55939B-F1DB-E34B-BA6F-FA7D5789DAE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CC485-D225-CF4E-AFE3-F3649729C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860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2;p8">
            <a:extLst>
              <a:ext uri="{FF2B5EF4-FFF2-40B4-BE49-F238E27FC236}">
                <a16:creationId xmlns:a16="http://schemas.microsoft.com/office/drawing/2014/main" id="{0B11964C-E233-E84B-92DF-ED6DE23EDD8C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243;p8">
            <a:extLst>
              <a:ext uri="{FF2B5EF4-FFF2-40B4-BE49-F238E27FC236}">
                <a16:creationId xmlns:a16="http://schemas.microsoft.com/office/drawing/2014/main" id="{F5B9E239-7247-F145-B8A6-7F6BB65F1045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245;p8">
            <a:extLst>
              <a:ext uri="{FF2B5EF4-FFF2-40B4-BE49-F238E27FC236}">
                <a16:creationId xmlns:a16="http://schemas.microsoft.com/office/drawing/2014/main" id="{016E9756-709E-DD42-82A6-1B44D94CBC7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246;p8">
            <a:extLst>
              <a:ext uri="{FF2B5EF4-FFF2-40B4-BE49-F238E27FC236}">
                <a16:creationId xmlns:a16="http://schemas.microsoft.com/office/drawing/2014/main" id="{1DFAEE87-13D0-CF4B-8E86-B88E761E3DE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247;p8">
            <a:extLst>
              <a:ext uri="{FF2B5EF4-FFF2-40B4-BE49-F238E27FC236}">
                <a16:creationId xmlns:a16="http://schemas.microsoft.com/office/drawing/2014/main" id="{8F832F87-FB33-9449-8D34-62C470089A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248;p8">
            <a:extLst>
              <a:ext uri="{FF2B5EF4-FFF2-40B4-BE49-F238E27FC236}">
                <a16:creationId xmlns:a16="http://schemas.microsoft.com/office/drawing/2014/main" id="{3E22B04F-A816-B744-9AA8-6023C395BE7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249;p8">
            <a:extLst>
              <a:ext uri="{FF2B5EF4-FFF2-40B4-BE49-F238E27FC236}">
                <a16:creationId xmlns:a16="http://schemas.microsoft.com/office/drawing/2014/main" id="{974763A3-4D88-4947-8EE5-D61CDD624104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0" name="Google Shape;250;p8">
              <a:extLst>
                <a:ext uri="{FF2B5EF4-FFF2-40B4-BE49-F238E27FC236}">
                  <a16:creationId xmlns:a16="http://schemas.microsoft.com/office/drawing/2014/main" id="{9535B3D0-AF84-B64E-A83B-3821BE101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251;p8">
              <a:extLst>
                <a:ext uri="{FF2B5EF4-FFF2-40B4-BE49-F238E27FC236}">
                  <a16:creationId xmlns:a16="http://schemas.microsoft.com/office/drawing/2014/main" id="{FB03FC72-D63D-894D-BBFF-008B1F401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252;p8">
            <a:extLst>
              <a:ext uri="{FF2B5EF4-FFF2-40B4-BE49-F238E27FC236}">
                <a16:creationId xmlns:a16="http://schemas.microsoft.com/office/drawing/2014/main" id="{3FC3C085-C916-2F46-82B3-4FE480523869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253;p8">
            <a:extLst>
              <a:ext uri="{FF2B5EF4-FFF2-40B4-BE49-F238E27FC236}">
                <a16:creationId xmlns:a16="http://schemas.microsoft.com/office/drawing/2014/main" id="{5749DFA2-37B8-BF45-A8EA-9B8E0BAA324A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4" name="Google Shape;254;p8">
              <a:extLst>
                <a:ext uri="{FF2B5EF4-FFF2-40B4-BE49-F238E27FC236}">
                  <a16:creationId xmlns:a16="http://schemas.microsoft.com/office/drawing/2014/main" id="{C45803AA-4583-E945-A40E-13ED3919B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255;p8">
              <a:extLst>
                <a:ext uri="{FF2B5EF4-FFF2-40B4-BE49-F238E27FC236}">
                  <a16:creationId xmlns:a16="http://schemas.microsoft.com/office/drawing/2014/main" id="{A018A9B0-DFEB-9B43-AC05-E4E249B25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56;p8">
              <a:extLst>
                <a:ext uri="{FF2B5EF4-FFF2-40B4-BE49-F238E27FC236}">
                  <a16:creationId xmlns:a16="http://schemas.microsoft.com/office/drawing/2014/main" id="{94F7A4E7-206C-4247-BCCF-74E8F8BBE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57;p8">
              <a:extLst>
                <a:ext uri="{FF2B5EF4-FFF2-40B4-BE49-F238E27FC236}">
                  <a16:creationId xmlns:a16="http://schemas.microsoft.com/office/drawing/2014/main" id="{CD3AACA3-1731-9E46-82F7-1F1D7C24C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8;p8">
              <a:extLst>
                <a:ext uri="{FF2B5EF4-FFF2-40B4-BE49-F238E27FC236}">
                  <a16:creationId xmlns:a16="http://schemas.microsoft.com/office/drawing/2014/main" id="{3F48E08A-0277-3F40-B45C-64F3FE829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59;p8">
              <a:extLst>
                <a:ext uri="{FF2B5EF4-FFF2-40B4-BE49-F238E27FC236}">
                  <a16:creationId xmlns:a16="http://schemas.microsoft.com/office/drawing/2014/main" id="{874B7A92-F178-E847-BBE7-D374D7B9B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60;p8">
              <a:extLst>
                <a:ext uri="{FF2B5EF4-FFF2-40B4-BE49-F238E27FC236}">
                  <a16:creationId xmlns:a16="http://schemas.microsoft.com/office/drawing/2014/main" id="{B1D4DC65-D34C-034D-8FC1-2E3FB05D5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61;p8">
              <a:extLst>
                <a:ext uri="{FF2B5EF4-FFF2-40B4-BE49-F238E27FC236}">
                  <a16:creationId xmlns:a16="http://schemas.microsoft.com/office/drawing/2014/main" id="{660D8089-01FD-7A4C-8A8A-9C32A2C06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262;p8">
            <a:extLst>
              <a:ext uri="{FF2B5EF4-FFF2-40B4-BE49-F238E27FC236}">
                <a16:creationId xmlns:a16="http://schemas.microsoft.com/office/drawing/2014/main" id="{EB90FD47-69D8-224A-BBB7-EE8575A9E89B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3" name="Google Shape;263;p8">
              <a:extLst>
                <a:ext uri="{FF2B5EF4-FFF2-40B4-BE49-F238E27FC236}">
                  <a16:creationId xmlns:a16="http://schemas.microsoft.com/office/drawing/2014/main" id="{319382C7-0E92-2045-A4AD-FD6767B25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264;p8">
              <a:extLst>
                <a:ext uri="{FF2B5EF4-FFF2-40B4-BE49-F238E27FC236}">
                  <a16:creationId xmlns:a16="http://schemas.microsoft.com/office/drawing/2014/main" id="{F49AA946-0A48-0045-9C24-D942F99F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265;p8">
              <a:extLst>
                <a:ext uri="{FF2B5EF4-FFF2-40B4-BE49-F238E27FC236}">
                  <a16:creationId xmlns:a16="http://schemas.microsoft.com/office/drawing/2014/main" id="{F9F6FD9E-FE4B-D64C-8FD8-A085B24A5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66;p8">
              <a:extLst>
                <a:ext uri="{FF2B5EF4-FFF2-40B4-BE49-F238E27FC236}">
                  <a16:creationId xmlns:a16="http://schemas.microsoft.com/office/drawing/2014/main" id="{016B1EE6-221F-6947-AF7E-D03F97E29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267;p8">
            <a:extLst>
              <a:ext uri="{FF2B5EF4-FFF2-40B4-BE49-F238E27FC236}">
                <a16:creationId xmlns:a16="http://schemas.microsoft.com/office/drawing/2014/main" id="{9CFB199E-4118-084A-9F86-621FA7F0572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8" name="Google Shape;268;p8">
            <a:extLst>
              <a:ext uri="{FF2B5EF4-FFF2-40B4-BE49-F238E27FC236}">
                <a16:creationId xmlns:a16="http://schemas.microsoft.com/office/drawing/2014/main" id="{7253E377-9919-2942-BFCE-36CFE84B2CA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269;p8">
            <a:extLst>
              <a:ext uri="{FF2B5EF4-FFF2-40B4-BE49-F238E27FC236}">
                <a16:creationId xmlns:a16="http://schemas.microsoft.com/office/drawing/2014/main" id="{B5298EB5-3567-A440-9758-D88DC0373E5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270;p8">
            <a:extLst>
              <a:ext uri="{FF2B5EF4-FFF2-40B4-BE49-F238E27FC236}">
                <a16:creationId xmlns:a16="http://schemas.microsoft.com/office/drawing/2014/main" id="{EEF044E3-DA67-B64E-B3AA-64CE775E57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271;p8">
            <a:extLst>
              <a:ext uri="{FF2B5EF4-FFF2-40B4-BE49-F238E27FC236}">
                <a16:creationId xmlns:a16="http://schemas.microsoft.com/office/drawing/2014/main" id="{744F87F3-FBEC-CB42-ADF2-C73404955303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2" name="Google Shape;272;p8">
            <a:extLst>
              <a:ext uri="{FF2B5EF4-FFF2-40B4-BE49-F238E27FC236}">
                <a16:creationId xmlns:a16="http://schemas.microsoft.com/office/drawing/2014/main" id="{A2869B74-CF73-C242-BE06-A06F4D3D5309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33" name="Google Shape;273;p8">
              <a:extLst>
                <a:ext uri="{FF2B5EF4-FFF2-40B4-BE49-F238E27FC236}">
                  <a16:creationId xmlns:a16="http://schemas.microsoft.com/office/drawing/2014/main" id="{8824665E-663B-E04A-808B-5426844B4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274;p8">
              <a:extLst>
                <a:ext uri="{FF2B5EF4-FFF2-40B4-BE49-F238E27FC236}">
                  <a16:creationId xmlns:a16="http://schemas.microsoft.com/office/drawing/2014/main" id="{BF371E4A-07DD-3149-B471-4C87FA956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275;p8">
              <a:extLst>
                <a:ext uri="{FF2B5EF4-FFF2-40B4-BE49-F238E27FC236}">
                  <a16:creationId xmlns:a16="http://schemas.microsoft.com/office/drawing/2014/main" id="{1530F5A6-D06C-2A4A-8395-A3C8356E6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76;p8">
              <a:extLst>
                <a:ext uri="{FF2B5EF4-FFF2-40B4-BE49-F238E27FC236}">
                  <a16:creationId xmlns:a16="http://schemas.microsoft.com/office/drawing/2014/main" id="{C09A3A28-30A1-CB40-B094-5666C0B7B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77;p8">
              <a:extLst>
                <a:ext uri="{FF2B5EF4-FFF2-40B4-BE49-F238E27FC236}">
                  <a16:creationId xmlns:a16="http://schemas.microsoft.com/office/drawing/2014/main" id="{0893236A-9E82-2C4A-9656-D8D2E69BF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78;p8">
              <a:extLst>
                <a:ext uri="{FF2B5EF4-FFF2-40B4-BE49-F238E27FC236}">
                  <a16:creationId xmlns:a16="http://schemas.microsoft.com/office/drawing/2014/main" id="{7479058F-FEB4-1048-B632-FE5E54100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279;p8">
            <a:extLst>
              <a:ext uri="{FF2B5EF4-FFF2-40B4-BE49-F238E27FC236}">
                <a16:creationId xmlns:a16="http://schemas.microsoft.com/office/drawing/2014/main" id="{28EC0128-B8AA-7A47-B901-3EAC46F26E33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44" name="Google Shape;244;p8"/>
          <p:cNvSpPr txBox="1">
            <a:spLocks noGrp="1"/>
          </p:cNvSpPr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1C4E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0" name="Google Shape;280;p8">
            <a:extLst>
              <a:ext uri="{FF2B5EF4-FFF2-40B4-BE49-F238E27FC236}">
                <a16:creationId xmlns:a16="http://schemas.microsoft.com/office/drawing/2014/main" id="{6F6FEA0B-B3B6-BA42-9735-66998E346F8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7B000-A734-FC42-9127-C622F517ED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4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2;p10">
            <a:extLst>
              <a:ext uri="{FF2B5EF4-FFF2-40B4-BE49-F238E27FC236}">
                <a16:creationId xmlns:a16="http://schemas.microsoft.com/office/drawing/2014/main" id="{7EE616D0-4F2A-784E-B4C5-590D43FEC9F4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8218488" y="4121150"/>
            <a:ext cx="685800" cy="593725"/>
          </a:xfrm>
          <a:custGeom>
            <a:avLst/>
            <a:gdLst>
              <a:gd name="T0" fmla="*/ 171450 w 120000"/>
              <a:gd name="T1" fmla="*/ 0 h 120000"/>
              <a:gd name="T2" fmla="*/ 0 w 120000"/>
              <a:gd name="T3" fmla="*/ 296833 h 120000"/>
              <a:gd name="T4" fmla="*/ 171450 w 120000"/>
              <a:gd name="T5" fmla="*/ 593725 h 120000"/>
              <a:gd name="T6" fmla="*/ 514350 w 120000"/>
              <a:gd name="T7" fmla="*/ 593725 h 120000"/>
              <a:gd name="T8" fmla="*/ 685800 w 120000"/>
              <a:gd name="T9" fmla="*/ 296833 h 120000"/>
              <a:gd name="T10" fmla="*/ 514350 w 120000"/>
              <a:gd name="T11" fmla="*/ 0 h 120000"/>
              <a:gd name="T12" fmla="*/ 171450 w 120000"/>
              <a:gd name="T13" fmla="*/ 0 h 120000"/>
              <a:gd name="T14" fmla="*/ 219896 w 120000"/>
              <a:gd name="T15" fmla="*/ 83864 h 120000"/>
              <a:gd name="T16" fmla="*/ 465898 w 120000"/>
              <a:gd name="T17" fmla="*/ 83864 h 120000"/>
              <a:gd name="T18" fmla="*/ 588834 w 120000"/>
              <a:gd name="T19" fmla="*/ 296833 h 120000"/>
              <a:gd name="T20" fmla="*/ 465898 w 120000"/>
              <a:gd name="T21" fmla="*/ 509802 h 120000"/>
              <a:gd name="T22" fmla="*/ 219896 w 120000"/>
              <a:gd name="T23" fmla="*/ 509802 h 120000"/>
              <a:gd name="T24" fmla="*/ 96898 w 120000"/>
              <a:gd name="T25" fmla="*/ 296833 h 120000"/>
              <a:gd name="T26" fmla="*/ 219896 w 120000"/>
              <a:gd name="T27" fmla="*/ 83864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3" name="Google Shape;323;p10">
            <a:extLst>
              <a:ext uri="{FF2B5EF4-FFF2-40B4-BE49-F238E27FC236}">
                <a16:creationId xmlns:a16="http://schemas.microsoft.com/office/drawing/2014/main" id="{C21B7D8D-C6EC-3142-AC88-89CA025F0B4F}"/>
              </a:ext>
            </a:extLst>
          </p:cNvPr>
          <p:cNvSpPr/>
          <p:nvPr/>
        </p:nvSpPr>
        <p:spPr>
          <a:xfrm rot="5400000">
            <a:off x="388487" y="105212"/>
            <a:ext cx="944100" cy="1090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4" name="Google Shape;324;p10">
            <a:extLst>
              <a:ext uri="{FF2B5EF4-FFF2-40B4-BE49-F238E27FC236}">
                <a16:creationId xmlns:a16="http://schemas.microsoft.com/office/drawing/2014/main" id="{6B304660-A0E1-1445-BEDF-8CBC12A305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847725"/>
            <a:ext cx="674688" cy="584200"/>
          </a:xfrm>
          <a:prstGeom prst="hexagon">
            <a:avLst>
              <a:gd name="adj" fmla="val 28701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Google Shape;325;p10">
            <a:extLst>
              <a:ext uri="{FF2B5EF4-FFF2-40B4-BE49-F238E27FC236}">
                <a16:creationId xmlns:a16="http://schemas.microsoft.com/office/drawing/2014/main" id="{9D17B2CE-8B69-0C48-A288-B5B33709323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3238" y="1162050"/>
            <a:ext cx="352425" cy="304800"/>
          </a:xfrm>
          <a:prstGeom prst="hexagon">
            <a:avLst>
              <a:gd name="adj" fmla="val 2870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326;p10">
            <a:extLst>
              <a:ext uri="{FF2B5EF4-FFF2-40B4-BE49-F238E27FC236}">
                <a16:creationId xmlns:a16="http://schemas.microsoft.com/office/drawing/2014/main" id="{6E16EFBE-FEFE-7D44-89DE-8A59553F2E8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208088" y="-131763"/>
            <a:ext cx="674687" cy="584201"/>
          </a:xfrm>
          <a:prstGeom prst="hexagon">
            <a:avLst>
              <a:gd name="adj" fmla="val 28701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327;p10">
            <a:extLst>
              <a:ext uri="{FF2B5EF4-FFF2-40B4-BE49-F238E27FC236}">
                <a16:creationId xmlns:a16="http://schemas.microsoft.com/office/drawing/2014/main" id="{6F8FD0EF-39A5-B341-9C73-F07ADDA1C3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47650" y="49213"/>
            <a:ext cx="295275" cy="255587"/>
          </a:xfrm>
          <a:prstGeom prst="hexagon">
            <a:avLst>
              <a:gd name="adj" fmla="val 28684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328;p10">
            <a:extLst>
              <a:ext uri="{FF2B5EF4-FFF2-40B4-BE49-F238E27FC236}">
                <a16:creationId xmlns:a16="http://schemas.microsoft.com/office/drawing/2014/main" id="{A65DC50C-A854-3040-8C68-53B175EC49E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63000" y="4486275"/>
            <a:ext cx="542925" cy="469900"/>
          </a:xfrm>
          <a:prstGeom prst="hexagon">
            <a:avLst>
              <a:gd name="adj" fmla="val 28703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329;p10">
            <a:extLst>
              <a:ext uri="{FF2B5EF4-FFF2-40B4-BE49-F238E27FC236}">
                <a16:creationId xmlns:a16="http://schemas.microsoft.com/office/drawing/2014/main" id="{9B67E803-E620-5C46-91A3-305EA3FBB81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523288" y="4741863"/>
            <a:ext cx="284162" cy="244475"/>
          </a:xfrm>
          <a:prstGeom prst="hexagon">
            <a:avLst>
              <a:gd name="adj" fmla="val 28827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330;p10">
            <a:extLst>
              <a:ext uri="{FF2B5EF4-FFF2-40B4-BE49-F238E27FC236}">
                <a16:creationId xmlns:a16="http://schemas.microsoft.com/office/drawing/2014/main" id="{E89F5672-A45F-9E4F-988D-94415E6D833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323263" y="3627438"/>
            <a:ext cx="542925" cy="469900"/>
          </a:xfrm>
          <a:prstGeom prst="hexagon">
            <a:avLst>
              <a:gd name="adj" fmla="val 28687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Google Shape;331;p10">
            <a:extLst>
              <a:ext uri="{FF2B5EF4-FFF2-40B4-BE49-F238E27FC236}">
                <a16:creationId xmlns:a16="http://schemas.microsoft.com/office/drawing/2014/main" id="{BDDA064D-C0AE-DA4D-9CBC-CD4B0C0AD33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63000" y="4010025"/>
            <a:ext cx="238125" cy="206375"/>
          </a:xfrm>
          <a:prstGeom prst="hexagon">
            <a:avLst>
              <a:gd name="adj" fmla="val 28659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Google Shape;332;p10">
            <a:extLst>
              <a:ext uri="{FF2B5EF4-FFF2-40B4-BE49-F238E27FC236}">
                <a16:creationId xmlns:a16="http://schemas.microsoft.com/office/drawing/2014/main" id="{6AF666E3-1D0E-1F43-B2CA-474298A1AF4F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F9CA7-62CE-4642-A092-5D412AD74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23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80D9-BA13-8540-B1CE-F24677B2E3BE}" type="datetimeFigureOut">
              <a:rPr lang="en-US" smtClean="0"/>
              <a:t>3/8/23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8147-15D8-6A41-A70E-8F3DD873F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23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E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DDDEAC33-2815-8F4A-B32D-6092D8AD246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731963" y="1735138"/>
            <a:ext cx="4945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B708BD7A-E83F-DD47-B2CC-169FBF00DD9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731963" y="2255838"/>
            <a:ext cx="4945062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A6072998-B5BC-5D43-BA18-C473CC785277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14288" y="4786313"/>
            <a:ext cx="54768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</a:lstStyle>
          <a:p>
            <a:pPr>
              <a:defRPr/>
            </a:pPr>
            <a:fld id="{A78A4597-48F4-4046-A534-E5F3393F98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slidescarnival.com/?utm_source=template" TargetMode="External"/><Relationship Id="rId7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C00207-F2E5-5E4F-8A6F-29FF21CF89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LA6 – Implementing </a:t>
            </a:r>
            <a:br>
              <a:rPr lang="en-US" dirty="0"/>
            </a:br>
            <a:r>
              <a:rPr lang="en-US" dirty="0"/>
              <a:t>		Functions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9BE6A8F-7ACD-3944-96D9-ABFDCE52C8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 256 – Dickinson College</a:t>
            </a:r>
          </a:p>
          <a:p>
            <a:r>
              <a:rPr lang="en-US" dirty="0"/>
              <a:t>Prof. </a:t>
            </a:r>
            <a:r>
              <a:rPr lang="en-US" dirty="0" err="1"/>
              <a:t>Braught</a:t>
            </a:r>
            <a:endParaRPr lang="en-US" dirty="0"/>
          </a:p>
          <a:p>
            <a:r>
              <a:rPr lang="en-US"/>
              <a:t>Spring 2023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16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8607A51-124D-6642-846B-BA6685C4E5E9}"/>
              </a:ext>
            </a:extLst>
          </p:cNvPr>
          <p:cNvSpPr/>
          <p:nvPr/>
        </p:nvSpPr>
        <p:spPr>
          <a:xfrm>
            <a:off x="915193" y="3473768"/>
            <a:ext cx="2339615" cy="284480"/>
          </a:xfrm>
          <a:prstGeom prst="roundRect">
            <a:avLst/>
          </a:prstGeom>
          <a:solidFill>
            <a:srgbClr val="FFFF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35A56D-8219-DE46-8785-29D2E7E5E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399" y="129395"/>
            <a:ext cx="4944300" cy="645300"/>
          </a:xfrm>
        </p:spPr>
        <p:txBody>
          <a:bodyPr/>
          <a:lstStyle/>
          <a:p>
            <a:r>
              <a:rPr lang="en-US" dirty="0"/>
              <a:t>Function Implementation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53AEB-1F13-4A48-A8AB-4DA24B633C7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96C7DDF9-5DF4-6940-B83C-4A4EA085D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224" y="2218952"/>
            <a:ext cx="404132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SUM</a:t>
            </a:r>
            <a:r>
              <a:rPr lang="en-US" sz="1600" dirty="0">
                <a:latin typeface="Courier" pitchFamily="-110" charset="0"/>
              </a:rPr>
              <a:t>:	</a:t>
            </a:r>
          </a:p>
          <a:p>
            <a:r>
              <a:rPr lang="en-US" sz="1600" dirty="0">
                <a:latin typeface="Courier" pitchFamily="-110" charset="0"/>
              </a:rPr>
              <a:t>	</a:t>
            </a: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endParaRPr lang="en-US" sz="1600" dirty="0">
              <a:solidFill>
                <a:srgbClr val="009051"/>
              </a:solidFill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RET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2BC055-1626-634C-9DAB-0BAE29719FDE}"/>
              </a:ext>
            </a:extLst>
          </p:cNvPr>
          <p:cNvGrpSpPr/>
          <p:nvPr/>
        </p:nvGrpSpPr>
        <p:grpSpPr>
          <a:xfrm>
            <a:off x="7346779" y="2315993"/>
            <a:ext cx="1689654" cy="1442255"/>
            <a:chOff x="7191335" y="2935162"/>
            <a:chExt cx="1689654" cy="1442255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5B902A05-4115-E841-9A99-76415881F416}"/>
                </a:ext>
              </a:extLst>
            </p:cNvPr>
            <p:cNvSpPr/>
            <p:nvPr/>
          </p:nvSpPr>
          <p:spPr>
            <a:xfrm>
              <a:off x="7191335" y="2943269"/>
              <a:ext cx="1689654" cy="143414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390D11-2487-2E4C-BF67-E6F4175227E3}"/>
                </a:ext>
              </a:extLst>
            </p:cNvPr>
            <p:cNvSpPr txBox="1"/>
            <p:nvPr/>
          </p:nvSpPr>
          <p:spPr>
            <a:xfrm>
              <a:off x="7508918" y="2935162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18" name="Text Box 5">
              <a:extLst>
                <a:ext uri="{FF2B5EF4-FFF2-40B4-BE49-F238E27FC236}">
                  <a16:creationId xmlns:a16="http://schemas.microsoft.com/office/drawing/2014/main" id="{81F8DEB8-9AD3-7F4D-B45B-AA62C12ECF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255" y="3280384"/>
              <a:ext cx="1674734" cy="1088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R0: 15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R1: 23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R2: 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R3: 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R14: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76A3EBE-A1FC-EA4F-9E58-DA0983883313}"/>
              </a:ext>
            </a:extLst>
          </p:cNvPr>
          <p:cNvGrpSpPr/>
          <p:nvPr/>
        </p:nvGrpSpPr>
        <p:grpSpPr>
          <a:xfrm>
            <a:off x="6474061" y="3860186"/>
            <a:ext cx="2573748" cy="1160081"/>
            <a:chOff x="6431106" y="3411919"/>
            <a:chExt cx="2573748" cy="1160081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394FD47D-10F5-6C45-A789-7265681FD828}"/>
                </a:ext>
              </a:extLst>
            </p:cNvPr>
            <p:cNvSpPr/>
            <p:nvPr/>
          </p:nvSpPr>
          <p:spPr>
            <a:xfrm>
              <a:off x="6431106" y="3423471"/>
              <a:ext cx="2573748" cy="1148529"/>
            </a:xfrm>
            <a:prstGeom prst="roundRect">
              <a:avLst>
                <a:gd name="adj" fmla="val 7731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8FECB94-6A29-9D48-8174-1AA9AD683284}"/>
                </a:ext>
              </a:extLst>
            </p:cNvPr>
            <p:cNvSpPr txBox="1"/>
            <p:nvPr/>
          </p:nvSpPr>
          <p:spPr>
            <a:xfrm>
              <a:off x="6431106" y="3731248"/>
              <a:ext cx="95186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STDIN:</a:t>
              </a:r>
            </a:p>
            <a:p>
              <a:endParaRPr lang="en-US" dirty="0"/>
            </a:p>
            <a:p>
              <a:r>
                <a:rPr lang="en-US" dirty="0"/>
                <a:t>STDOUT: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424B076-B594-E141-A522-A7DD0617C693}"/>
                </a:ext>
              </a:extLst>
            </p:cNvPr>
            <p:cNvSpPr txBox="1"/>
            <p:nvPr/>
          </p:nvSpPr>
          <p:spPr>
            <a:xfrm>
              <a:off x="7333862" y="373124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77734A3-D7B1-C14F-A3EF-EA5567F94432}"/>
                </a:ext>
              </a:extLst>
            </p:cNvPr>
            <p:cNvSpPr txBox="1"/>
            <p:nvPr/>
          </p:nvSpPr>
          <p:spPr>
            <a:xfrm>
              <a:off x="7234385" y="3411919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Console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03302A1-C31E-2742-AADC-74622CC92C61}"/>
                </a:ext>
              </a:extLst>
            </p:cNvPr>
            <p:cNvSpPr txBox="1"/>
            <p:nvPr/>
          </p:nvSpPr>
          <p:spPr>
            <a:xfrm>
              <a:off x="7333862" y="415402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5A0592E-69A9-1C4D-AAFD-7FD949CFFEEC}"/>
              </a:ext>
            </a:extLst>
          </p:cNvPr>
          <p:cNvGrpSpPr/>
          <p:nvPr/>
        </p:nvGrpSpPr>
        <p:grpSpPr>
          <a:xfrm>
            <a:off x="6474061" y="235618"/>
            <a:ext cx="2527204" cy="2000376"/>
            <a:chOff x="6526117" y="3069767"/>
            <a:chExt cx="2527204" cy="200037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18D3CCC-DB66-3C4B-B0F9-37BC3D74D8C3}"/>
                </a:ext>
              </a:extLst>
            </p:cNvPr>
            <p:cNvGrpSpPr/>
            <p:nvPr/>
          </p:nvGrpSpPr>
          <p:grpSpPr>
            <a:xfrm>
              <a:off x="7641771" y="3069767"/>
              <a:ext cx="1411550" cy="2000376"/>
              <a:chOff x="7191335" y="2604942"/>
              <a:chExt cx="1689654" cy="2000376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8FB17AC8-333E-B54B-9F38-2A3D0D604CDB}"/>
                  </a:ext>
                </a:extLst>
              </p:cNvPr>
              <p:cNvSpPr/>
              <p:nvPr/>
            </p:nvSpPr>
            <p:spPr>
              <a:xfrm>
                <a:off x="7191335" y="2604942"/>
                <a:ext cx="1689654" cy="1961761"/>
              </a:xfrm>
              <a:prstGeom prst="roundRect">
                <a:avLst>
                  <a:gd name="adj" fmla="val 5935"/>
                </a:avLst>
              </a:prstGeom>
              <a:solidFill>
                <a:srgbClr val="8B32FD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DEA6227-DCFB-7A42-9D80-BC7F6B52FE55}"/>
                  </a:ext>
                </a:extLst>
              </p:cNvPr>
              <p:cNvSpPr txBox="1"/>
              <p:nvPr/>
            </p:nvSpPr>
            <p:spPr>
              <a:xfrm>
                <a:off x="7613470" y="2604943"/>
                <a:ext cx="8350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u="sng" dirty="0">
                    <a:solidFill>
                      <a:schemeClr val="bg1"/>
                    </a:solidFill>
                  </a:rPr>
                  <a:t>Stack</a:t>
                </a:r>
              </a:p>
            </p:txBody>
          </p:sp>
          <p:sp>
            <p:nvSpPr>
              <p:cNvPr id="32" name="Text Box 5">
                <a:extLst>
                  <a:ext uri="{FF2B5EF4-FFF2-40B4-BE49-F238E27FC236}">
                    <a16:creationId xmlns:a16="http://schemas.microsoft.com/office/drawing/2014/main" id="{2776BE93-F7E8-7D49-95C8-B3F914A6EA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6255" y="2925819"/>
                <a:ext cx="1674734" cy="1679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420: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…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496: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500: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504: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508: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512: 23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516: 15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1496B9C-723B-F549-9717-F5F88A89C0D0}"/>
                </a:ext>
              </a:extLst>
            </p:cNvPr>
            <p:cNvSpPr txBox="1"/>
            <p:nvPr/>
          </p:nvSpPr>
          <p:spPr>
            <a:xfrm>
              <a:off x="6526117" y="4576071"/>
              <a:ext cx="513282" cy="307777"/>
            </a:xfrm>
            <a:custGeom>
              <a:avLst/>
              <a:gdLst>
                <a:gd name="connsiteX0" fmla="*/ 0 w 513282"/>
                <a:gd name="connsiteY0" fmla="*/ 0 h 307777"/>
                <a:gd name="connsiteX1" fmla="*/ 513282 w 513282"/>
                <a:gd name="connsiteY1" fmla="*/ 0 h 307777"/>
                <a:gd name="connsiteX2" fmla="*/ 513282 w 513282"/>
                <a:gd name="connsiteY2" fmla="*/ 307777 h 307777"/>
                <a:gd name="connsiteX3" fmla="*/ 0 w 513282"/>
                <a:gd name="connsiteY3" fmla="*/ 307777 h 307777"/>
                <a:gd name="connsiteX4" fmla="*/ 0 w 513282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282" h="307777" fill="none" extrusionOk="0">
                  <a:moveTo>
                    <a:pt x="0" y="0"/>
                  </a:moveTo>
                  <a:cubicBezTo>
                    <a:pt x="213625" y="17456"/>
                    <a:pt x="327541" y="6701"/>
                    <a:pt x="513282" y="0"/>
                  </a:cubicBezTo>
                  <a:cubicBezTo>
                    <a:pt x="514357" y="65319"/>
                    <a:pt x="519378" y="221266"/>
                    <a:pt x="513282" y="307777"/>
                  </a:cubicBezTo>
                  <a:cubicBezTo>
                    <a:pt x="287736" y="322216"/>
                    <a:pt x="214660" y="284261"/>
                    <a:pt x="0" y="307777"/>
                  </a:cubicBezTo>
                  <a:cubicBezTo>
                    <a:pt x="2767" y="204164"/>
                    <a:pt x="12086" y="70684"/>
                    <a:pt x="0" y="0"/>
                  </a:cubicBezTo>
                  <a:close/>
                </a:path>
                <a:path w="513282" h="307777" stroke="0" extrusionOk="0">
                  <a:moveTo>
                    <a:pt x="0" y="0"/>
                  </a:moveTo>
                  <a:cubicBezTo>
                    <a:pt x="105985" y="-24576"/>
                    <a:pt x="367983" y="-11445"/>
                    <a:pt x="513282" y="0"/>
                  </a:cubicBezTo>
                  <a:cubicBezTo>
                    <a:pt x="524834" y="71188"/>
                    <a:pt x="511403" y="212063"/>
                    <a:pt x="513282" y="307777"/>
                  </a:cubicBezTo>
                  <a:cubicBezTo>
                    <a:pt x="374751" y="300194"/>
                    <a:pt x="191834" y="292775"/>
                    <a:pt x="0" y="307777"/>
                  </a:cubicBezTo>
                  <a:cubicBezTo>
                    <a:pt x="-4373" y="202567"/>
                    <a:pt x="-4244" y="137624"/>
                    <a:pt x="0" y="0"/>
                  </a:cubicBezTo>
                  <a:close/>
                </a:path>
              </a:pathLst>
            </a:custGeom>
            <a:solidFill>
              <a:srgbClr val="03A895"/>
            </a:solidFill>
            <a:ln w="38100">
              <a:solidFill>
                <a:srgbClr val="03A895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R13</a:t>
              </a:r>
            </a:p>
          </p:txBody>
        </p:sp>
        <p:cxnSp>
          <p:nvCxnSpPr>
            <p:cNvPr id="29" name="Curved Connector 28">
              <a:extLst>
                <a:ext uri="{FF2B5EF4-FFF2-40B4-BE49-F238E27FC236}">
                  <a16:creationId xmlns:a16="http://schemas.microsoft.com/office/drawing/2014/main" id="{441AFA58-E8E1-7748-9F53-91489DB3372B}"/>
                </a:ext>
              </a:extLst>
            </p:cNvPr>
            <p:cNvCxnSpPr>
              <a:cxnSpLocks/>
              <a:stCxn id="28" idx="3"/>
            </p:cNvCxnSpPr>
            <p:nvPr/>
          </p:nvCxnSpPr>
          <p:spPr>
            <a:xfrm flipV="1">
              <a:off x="7039399" y="4490229"/>
              <a:ext cx="614836" cy="239731"/>
            </a:xfrm>
            <a:prstGeom prst="curvedConnector3">
              <a:avLst/>
            </a:prstGeom>
            <a:ln w="254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4A5D558-4940-C744-967E-2D1984E88A9E}"/>
              </a:ext>
            </a:extLst>
          </p:cNvPr>
          <p:cNvCxnSpPr>
            <a:cxnSpLocks/>
          </p:cNvCxnSpPr>
          <p:nvPr/>
        </p:nvCxnSpPr>
        <p:spPr>
          <a:xfrm flipH="1">
            <a:off x="3271040" y="1741922"/>
            <a:ext cx="18184" cy="33207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41D7285-D0DA-5346-ABA2-B68167E3E934}"/>
              </a:ext>
            </a:extLst>
          </p:cNvPr>
          <p:cNvGrpSpPr/>
          <p:nvPr/>
        </p:nvGrpSpPr>
        <p:grpSpPr>
          <a:xfrm>
            <a:off x="4223004" y="1077421"/>
            <a:ext cx="2096471" cy="2477143"/>
            <a:chOff x="4702136" y="1757334"/>
            <a:chExt cx="2096471" cy="247714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2C7A39F-88A7-AF4F-9739-E0B3F1409D1A}"/>
                </a:ext>
              </a:extLst>
            </p:cNvPr>
            <p:cNvSpPr txBox="1"/>
            <p:nvPr/>
          </p:nvSpPr>
          <p:spPr>
            <a:xfrm>
              <a:off x="4702136" y="2603261"/>
              <a:ext cx="209647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How does the function get the argument values for its parameters?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66AF9462-28B3-3541-9104-1AF0C2F81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24757" y="1757334"/>
              <a:ext cx="649191" cy="682714"/>
            </a:xfrm>
            <a:prstGeom prst="rect">
              <a:avLst/>
            </a:prstGeom>
          </p:spPr>
        </p:pic>
      </p:grpSp>
      <p:sp>
        <p:nvSpPr>
          <p:cNvPr id="5" name="Text Box 5">
            <a:extLst>
              <a:ext uri="{FF2B5EF4-FFF2-40B4-BE49-F238E27FC236}">
                <a16:creationId xmlns:a16="http://schemas.microsoft.com/office/drawing/2014/main" id="{94C5D2E1-D5A6-0A45-A02C-61AF8E6F0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05" y="1761351"/>
            <a:ext cx="391168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7030A0"/>
                </a:solidFill>
                <a:latin typeface="Courier" pitchFamily="-110" charset="0"/>
              </a:rPr>
              <a:t>.</a:t>
            </a:r>
            <a:r>
              <a:rPr lang="en-US" sz="1600" dirty="0" err="1">
                <a:solidFill>
                  <a:srgbClr val="7030A0"/>
                </a:solidFill>
                <a:latin typeface="Courier" pitchFamily="-110" charset="0"/>
              </a:rPr>
              <a:t>stacksize</a:t>
            </a:r>
            <a:r>
              <a:rPr lang="en-US" sz="1600" dirty="0">
                <a:solidFill>
                  <a:srgbClr val="7030A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100</a:t>
            </a:r>
          </a:p>
          <a:p>
            <a:endParaRPr lang="en-US" sz="1600" dirty="0">
              <a:solidFill>
                <a:srgbClr val="800000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MAIN</a:t>
            </a:r>
            <a:r>
              <a:rPr lang="en-US" sz="1600" dirty="0">
                <a:latin typeface="Courier" pitchFamily="-110" charset="0"/>
              </a:rPr>
              <a:t>: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R0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STDIN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*x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STDIN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*y</a:t>
            </a:r>
          </a:p>
          <a:p>
            <a:r>
              <a:rPr lang="en-US" sz="1600" dirty="0">
                <a:latin typeface="Courier" pitchFamily="-110" charset="0"/>
              </a:rPr>
              <a:t>	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R0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pass x</a:t>
            </a:r>
            <a:endParaRPr lang="en-US" sz="1600" dirty="0">
              <a:solidFill>
                <a:srgbClr val="009051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pass y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CALL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SUM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R15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R15</a:t>
            </a:r>
          </a:p>
          <a:p>
            <a:endParaRPr lang="en-US" sz="1600" dirty="0">
              <a:solidFill>
                <a:srgbClr val="800000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STORE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R14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STDOUT</a:t>
            </a:r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HALT</a:t>
            </a:r>
          </a:p>
        </p:txBody>
      </p:sp>
    </p:spTree>
    <p:extLst>
      <p:ext uri="{BB962C8B-B14F-4D97-AF65-F5344CB8AC3E}">
        <p14:creationId xmlns:p14="http://schemas.microsoft.com/office/powerpoint/2010/main" val="2081692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8607A51-124D-6642-846B-BA6685C4E5E9}"/>
              </a:ext>
            </a:extLst>
          </p:cNvPr>
          <p:cNvSpPr/>
          <p:nvPr/>
        </p:nvSpPr>
        <p:spPr>
          <a:xfrm>
            <a:off x="915193" y="3473768"/>
            <a:ext cx="2339615" cy="284480"/>
          </a:xfrm>
          <a:prstGeom prst="roundRect">
            <a:avLst/>
          </a:prstGeom>
          <a:solidFill>
            <a:srgbClr val="FFFF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35A56D-8219-DE46-8785-29D2E7E5E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399" y="129395"/>
            <a:ext cx="4944300" cy="645300"/>
          </a:xfrm>
        </p:spPr>
        <p:txBody>
          <a:bodyPr/>
          <a:lstStyle/>
          <a:p>
            <a:r>
              <a:rPr lang="en-US" dirty="0"/>
              <a:t>Function Implementation </a:t>
            </a:r>
            <a:r>
              <a:rPr lang="en-US" i="1" dirty="0"/>
              <a:t>(partial)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53AEB-1F13-4A48-A8AB-4DA24B633C7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2BC055-1626-634C-9DAB-0BAE29719FDE}"/>
              </a:ext>
            </a:extLst>
          </p:cNvPr>
          <p:cNvGrpSpPr/>
          <p:nvPr/>
        </p:nvGrpSpPr>
        <p:grpSpPr>
          <a:xfrm>
            <a:off x="7346779" y="2315993"/>
            <a:ext cx="1689654" cy="1442255"/>
            <a:chOff x="7191335" y="2935162"/>
            <a:chExt cx="1689654" cy="1442255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5B902A05-4115-E841-9A99-76415881F416}"/>
                </a:ext>
              </a:extLst>
            </p:cNvPr>
            <p:cNvSpPr/>
            <p:nvPr/>
          </p:nvSpPr>
          <p:spPr>
            <a:xfrm>
              <a:off x="7191335" y="2943269"/>
              <a:ext cx="1689654" cy="143414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390D11-2487-2E4C-BF67-E6F4175227E3}"/>
                </a:ext>
              </a:extLst>
            </p:cNvPr>
            <p:cNvSpPr txBox="1"/>
            <p:nvPr/>
          </p:nvSpPr>
          <p:spPr>
            <a:xfrm>
              <a:off x="7508918" y="2935162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18" name="Text Box 5">
              <a:extLst>
                <a:ext uri="{FF2B5EF4-FFF2-40B4-BE49-F238E27FC236}">
                  <a16:creationId xmlns:a16="http://schemas.microsoft.com/office/drawing/2014/main" id="{81F8DEB8-9AD3-7F4D-B45B-AA62C12ECF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255" y="3280384"/>
              <a:ext cx="1674734" cy="1088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R0: 15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R1: 23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R2: 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R3: 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R14: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76A3EBE-A1FC-EA4F-9E58-DA0983883313}"/>
              </a:ext>
            </a:extLst>
          </p:cNvPr>
          <p:cNvGrpSpPr/>
          <p:nvPr/>
        </p:nvGrpSpPr>
        <p:grpSpPr>
          <a:xfrm>
            <a:off x="6474061" y="3860186"/>
            <a:ext cx="2573748" cy="1160081"/>
            <a:chOff x="6431106" y="3411919"/>
            <a:chExt cx="2573748" cy="1160081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394FD47D-10F5-6C45-A789-7265681FD828}"/>
                </a:ext>
              </a:extLst>
            </p:cNvPr>
            <p:cNvSpPr/>
            <p:nvPr/>
          </p:nvSpPr>
          <p:spPr>
            <a:xfrm>
              <a:off x="6431106" y="3423471"/>
              <a:ext cx="2573748" cy="1148529"/>
            </a:xfrm>
            <a:prstGeom prst="roundRect">
              <a:avLst>
                <a:gd name="adj" fmla="val 7731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8FECB94-6A29-9D48-8174-1AA9AD683284}"/>
                </a:ext>
              </a:extLst>
            </p:cNvPr>
            <p:cNvSpPr txBox="1"/>
            <p:nvPr/>
          </p:nvSpPr>
          <p:spPr>
            <a:xfrm>
              <a:off x="6431106" y="3731248"/>
              <a:ext cx="95186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STDIN:</a:t>
              </a:r>
            </a:p>
            <a:p>
              <a:endParaRPr lang="en-US" dirty="0"/>
            </a:p>
            <a:p>
              <a:r>
                <a:rPr lang="en-US" dirty="0"/>
                <a:t>STDOUT: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424B076-B594-E141-A522-A7DD0617C693}"/>
                </a:ext>
              </a:extLst>
            </p:cNvPr>
            <p:cNvSpPr txBox="1"/>
            <p:nvPr/>
          </p:nvSpPr>
          <p:spPr>
            <a:xfrm>
              <a:off x="7333862" y="373124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77734A3-D7B1-C14F-A3EF-EA5567F94432}"/>
                </a:ext>
              </a:extLst>
            </p:cNvPr>
            <p:cNvSpPr txBox="1"/>
            <p:nvPr/>
          </p:nvSpPr>
          <p:spPr>
            <a:xfrm>
              <a:off x="7234385" y="3411919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Console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03302A1-C31E-2742-AADC-74622CC92C61}"/>
                </a:ext>
              </a:extLst>
            </p:cNvPr>
            <p:cNvSpPr txBox="1"/>
            <p:nvPr/>
          </p:nvSpPr>
          <p:spPr>
            <a:xfrm>
              <a:off x="7333862" y="415402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5A0592E-69A9-1C4D-AAFD-7FD949CFFEEC}"/>
              </a:ext>
            </a:extLst>
          </p:cNvPr>
          <p:cNvGrpSpPr/>
          <p:nvPr/>
        </p:nvGrpSpPr>
        <p:grpSpPr>
          <a:xfrm>
            <a:off x="6474061" y="235618"/>
            <a:ext cx="2527204" cy="2000376"/>
            <a:chOff x="6526117" y="3069767"/>
            <a:chExt cx="2527204" cy="200037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18D3CCC-DB66-3C4B-B0F9-37BC3D74D8C3}"/>
                </a:ext>
              </a:extLst>
            </p:cNvPr>
            <p:cNvGrpSpPr/>
            <p:nvPr/>
          </p:nvGrpSpPr>
          <p:grpSpPr>
            <a:xfrm>
              <a:off x="7641771" y="3069767"/>
              <a:ext cx="1411550" cy="2000376"/>
              <a:chOff x="7191335" y="2604942"/>
              <a:chExt cx="1689654" cy="2000376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8FB17AC8-333E-B54B-9F38-2A3D0D604CDB}"/>
                  </a:ext>
                </a:extLst>
              </p:cNvPr>
              <p:cNvSpPr/>
              <p:nvPr/>
            </p:nvSpPr>
            <p:spPr>
              <a:xfrm>
                <a:off x="7191335" y="2604942"/>
                <a:ext cx="1689654" cy="1961761"/>
              </a:xfrm>
              <a:prstGeom prst="roundRect">
                <a:avLst>
                  <a:gd name="adj" fmla="val 5935"/>
                </a:avLst>
              </a:prstGeom>
              <a:solidFill>
                <a:srgbClr val="8B32FD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DEA6227-DCFB-7A42-9D80-BC7F6B52FE55}"/>
                  </a:ext>
                </a:extLst>
              </p:cNvPr>
              <p:cNvSpPr txBox="1"/>
              <p:nvPr/>
            </p:nvSpPr>
            <p:spPr>
              <a:xfrm>
                <a:off x="7613470" y="2604943"/>
                <a:ext cx="8350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u="sng" dirty="0">
                    <a:solidFill>
                      <a:schemeClr val="bg1"/>
                    </a:solidFill>
                  </a:rPr>
                  <a:t>Stack</a:t>
                </a:r>
              </a:p>
            </p:txBody>
          </p:sp>
          <p:sp>
            <p:nvSpPr>
              <p:cNvPr id="32" name="Text Box 5">
                <a:extLst>
                  <a:ext uri="{FF2B5EF4-FFF2-40B4-BE49-F238E27FC236}">
                    <a16:creationId xmlns:a16="http://schemas.microsoft.com/office/drawing/2014/main" id="{2776BE93-F7E8-7D49-95C8-B3F914A6EA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6255" y="2925819"/>
                <a:ext cx="1674734" cy="1679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420: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…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496: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500: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504: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508: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512: 23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516: 15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1496B9C-723B-F549-9717-F5F88A89C0D0}"/>
                </a:ext>
              </a:extLst>
            </p:cNvPr>
            <p:cNvSpPr txBox="1"/>
            <p:nvPr/>
          </p:nvSpPr>
          <p:spPr>
            <a:xfrm>
              <a:off x="6526117" y="4576071"/>
              <a:ext cx="513282" cy="307777"/>
            </a:xfrm>
            <a:custGeom>
              <a:avLst/>
              <a:gdLst>
                <a:gd name="connsiteX0" fmla="*/ 0 w 513282"/>
                <a:gd name="connsiteY0" fmla="*/ 0 h 307777"/>
                <a:gd name="connsiteX1" fmla="*/ 513282 w 513282"/>
                <a:gd name="connsiteY1" fmla="*/ 0 h 307777"/>
                <a:gd name="connsiteX2" fmla="*/ 513282 w 513282"/>
                <a:gd name="connsiteY2" fmla="*/ 307777 h 307777"/>
                <a:gd name="connsiteX3" fmla="*/ 0 w 513282"/>
                <a:gd name="connsiteY3" fmla="*/ 307777 h 307777"/>
                <a:gd name="connsiteX4" fmla="*/ 0 w 513282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282" h="307777" fill="none" extrusionOk="0">
                  <a:moveTo>
                    <a:pt x="0" y="0"/>
                  </a:moveTo>
                  <a:cubicBezTo>
                    <a:pt x="213625" y="17456"/>
                    <a:pt x="327541" y="6701"/>
                    <a:pt x="513282" y="0"/>
                  </a:cubicBezTo>
                  <a:cubicBezTo>
                    <a:pt x="514357" y="65319"/>
                    <a:pt x="519378" y="221266"/>
                    <a:pt x="513282" y="307777"/>
                  </a:cubicBezTo>
                  <a:cubicBezTo>
                    <a:pt x="287736" y="322216"/>
                    <a:pt x="214660" y="284261"/>
                    <a:pt x="0" y="307777"/>
                  </a:cubicBezTo>
                  <a:cubicBezTo>
                    <a:pt x="2767" y="204164"/>
                    <a:pt x="12086" y="70684"/>
                    <a:pt x="0" y="0"/>
                  </a:cubicBezTo>
                  <a:close/>
                </a:path>
                <a:path w="513282" h="307777" stroke="0" extrusionOk="0">
                  <a:moveTo>
                    <a:pt x="0" y="0"/>
                  </a:moveTo>
                  <a:cubicBezTo>
                    <a:pt x="105985" y="-24576"/>
                    <a:pt x="367983" y="-11445"/>
                    <a:pt x="513282" y="0"/>
                  </a:cubicBezTo>
                  <a:cubicBezTo>
                    <a:pt x="524834" y="71188"/>
                    <a:pt x="511403" y="212063"/>
                    <a:pt x="513282" y="307777"/>
                  </a:cubicBezTo>
                  <a:cubicBezTo>
                    <a:pt x="374751" y="300194"/>
                    <a:pt x="191834" y="292775"/>
                    <a:pt x="0" y="307777"/>
                  </a:cubicBezTo>
                  <a:cubicBezTo>
                    <a:pt x="-4373" y="202567"/>
                    <a:pt x="-4244" y="137624"/>
                    <a:pt x="0" y="0"/>
                  </a:cubicBezTo>
                  <a:close/>
                </a:path>
              </a:pathLst>
            </a:custGeom>
            <a:solidFill>
              <a:srgbClr val="03A895"/>
            </a:solidFill>
            <a:ln w="38100">
              <a:solidFill>
                <a:srgbClr val="03A895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R13</a:t>
              </a:r>
            </a:p>
          </p:txBody>
        </p:sp>
        <p:cxnSp>
          <p:nvCxnSpPr>
            <p:cNvPr id="29" name="Curved Connector 28">
              <a:extLst>
                <a:ext uri="{FF2B5EF4-FFF2-40B4-BE49-F238E27FC236}">
                  <a16:creationId xmlns:a16="http://schemas.microsoft.com/office/drawing/2014/main" id="{441AFA58-E8E1-7748-9F53-91489DB3372B}"/>
                </a:ext>
              </a:extLst>
            </p:cNvPr>
            <p:cNvCxnSpPr>
              <a:cxnSpLocks/>
              <a:stCxn id="28" idx="3"/>
            </p:cNvCxnSpPr>
            <p:nvPr/>
          </p:nvCxnSpPr>
          <p:spPr>
            <a:xfrm flipV="1">
              <a:off x="7039399" y="4490229"/>
              <a:ext cx="614836" cy="239731"/>
            </a:xfrm>
            <a:prstGeom prst="curvedConnector3">
              <a:avLst/>
            </a:prstGeom>
            <a:ln w="254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4A5D558-4940-C744-967E-2D1984E88A9E}"/>
              </a:ext>
            </a:extLst>
          </p:cNvPr>
          <p:cNvCxnSpPr>
            <a:cxnSpLocks/>
          </p:cNvCxnSpPr>
          <p:nvPr/>
        </p:nvCxnSpPr>
        <p:spPr>
          <a:xfrm flipH="1">
            <a:off x="3271040" y="1741922"/>
            <a:ext cx="18184" cy="33207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5">
            <a:extLst>
              <a:ext uri="{FF2B5EF4-FFF2-40B4-BE49-F238E27FC236}">
                <a16:creationId xmlns:a16="http://schemas.microsoft.com/office/drawing/2014/main" id="{34339B71-1FE4-354F-8638-1C75FB7B7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224" y="2218952"/>
            <a:ext cx="404132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SUM</a:t>
            </a:r>
            <a:r>
              <a:rPr lang="en-US" sz="1600" dirty="0">
                <a:latin typeface="Courier" pitchFamily="-110" charset="0"/>
              </a:rPr>
              <a:t>: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R13 +8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get a</a:t>
            </a: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R3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R13 +4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get b</a:t>
            </a: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ADD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R3  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z=</a:t>
            </a:r>
            <a:r>
              <a:rPr lang="en-US" sz="1600" dirty="0" err="1">
                <a:solidFill>
                  <a:srgbClr val="808000"/>
                </a:solidFill>
                <a:latin typeface="Courier" pitchFamily="-111" charset="0"/>
              </a:rPr>
              <a:t>a+b</a:t>
            </a:r>
            <a:endParaRPr lang="en-US" sz="1600" dirty="0">
              <a:solidFill>
                <a:srgbClr val="009051"/>
              </a:solidFill>
              <a:latin typeface="Courier" pitchFamily="-110" charset="0"/>
            </a:endParaRP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MOV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R14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 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return z</a:t>
            </a:r>
            <a:endParaRPr lang="en-US" sz="1600" dirty="0">
              <a:solidFill>
                <a:srgbClr val="009051"/>
              </a:solidFill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RET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94C5D2E1-D5A6-0A45-A02C-61AF8E6F0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05" y="1761351"/>
            <a:ext cx="391168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7030A0"/>
                </a:solidFill>
                <a:latin typeface="Courier" pitchFamily="-110" charset="0"/>
              </a:rPr>
              <a:t>.</a:t>
            </a:r>
            <a:r>
              <a:rPr lang="en-US" sz="1600" dirty="0" err="1">
                <a:solidFill>
                  <a:srgbClr val="7030A0"/>
                </a:solidFill>
                <a:latin typeface="Courier" pitchFamily="-110" charset="0"/>
              </a:rPr>
              <a:t>stacksize</a:t>
            </a:r>
            <a:r>
              <a:rPr lang="en-US" sz="1600" dirty="0">
                <a:solidFill>
                  <a:srgbClr val="7030A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100</a:t>
            </a:r>
          </a:p>
          <a:p>
            <a:endParaRPr lang="en-US" sz="1600" dirty="0">
              <a:solidFill>
                <a:srgbClr val="800000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MAIN</a:t>
            </a:r>
            <a:r>
              <a:rPr lang="en-US" sz="1600" dirty="0">
                <a:latin typeface="Courier" pitchFamily="-110" charset="0"/>
              </a:rPr>
              <a:t>: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R0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STDIN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*x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STDIN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*y</a:t>
            </a:r>
          </a:p>
          <a:p>
            <a:r>
              <a:rPr lang="en-US" sz="1600" dirty="0">
                <a:latin typeface="Courier" pitchFamily="-110" charset="0"/>
              </a:rPr>
              <a:t>	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R0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pass x</a:t>
            </a:r>
            <a:endParaRPr lang="en-US" sz="1600" dirty="0">
              <a:solidFill>
                <a:srgbClr val="009051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pass y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CALL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SUM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R15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R15</a:t>
            </a:r>
          </a:p>
          <a:p>
            <a:endParaRPr lang="en-US" sz="1600" dirty="0">
              <a:solidFill>
                <a:srgbClr val="800000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STORE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R14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STDOUT</a:t>
            </a:r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HALT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B2B5D2-7185-E742-890C-89FE5A97EC29}"/>
              </a:ext>
            </a:extLst>
          </p:cNvPr>
          <p:cNvSpPr txBox="1"/>
          <p:nvPr/>
        </p:nvSpPr>
        <p:spPr>
          <a:xfrm>
            <a:off x="4174001" y="873942"/>
            <a:ext cx="23051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ourier" pitchFamily="-110" charset="0"/>
              </a:rPr>
              <a:t>int sum(</a:t>
            </a:r>
            <a:r>
              <a:rPr lang="en-US" sz="1800" dirty="0" err="1">
                <a:latin typeface="Courier" pitchFamily="-110" charset="0"/>
              </a:rPr>
              <a:t>a,b</a:t>
            </a:r>
            <a:r>
              <a:rPr lang="en-US" sz="1800" dirty="0">
                <a:latin typeface="Courier" pitchFamily="-110" charset="0"/>
              </a:rPr>
              <a:t>) {</a:t>
            </a:r>
          </a:p>
          <a:p>
            <a:r>
              <a:rPr lang="en-US" sz="1800" dirty="0">
                <a:latin typeface="Courier" pitchFamily="-110" charset="0"/>
              </a:rPr>
              <a:t>  z = a + b</a:t>
            </a:r>
          </a:p>
          <a:p>
            <a:r>
              <a:rPr lang="en-US" sz="1800" dirty="0">
                <a:latin typeface="Courier" pitchFamily="-110" charset="0"/>
              </a:rPr>
              <a:t>  return z</a:t>
            </a:r>
          </a:p>
          <a:p>
            <a:r>
              <a:rPr lang="en-US" sz="1800" dirty="0">
                <a:latin typeface="Courier" pitchFamily="-110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97415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8607A51-124D-6642-846B-BA6685C4E5E9}"/>
              </a:ext>
            </a:extLst>
          </p:cNvPr>
          <p:cNvSpPr/>
          <p:nvPr/>
        </p:nvSpPr>
        <p:spPr>
          <a:xfrm>
            <a:off x="915193" y="3473768"/>
            <a:ext cx="2339615" cy="284480"/>
          </a:xfrm>
          <a:prstGeom prst="roundRect">
            <a:avLst/>
          </a:prstGeom>
          <a:solidFill>
            <a:srgbClr val="FFFF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35A56D-8219-DE46-8785-29D2E7E5E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399" y="129395"/>
            <a:ext cx="4944300" cy="645300"/>
          </a:xfrm>
        </p:spPr>
        <p:txBody>
          <a:bodyPr/>
          <a:lstStyle/>
          <a:p>
            <a:r>
              <a:rPr lang="en-US" dirty="0"/>
              <a:t>Function Implementation</a:t>
            </a:r>
            <a:r>
              <a:rPr lang="en-US" i="1" dirty="0"/>
              <a:t> (partial)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53AEB-1F13-4A48-A8AB-4DA24B633C7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2BC055-1626-634C-9DAB-0BAE29719FDE}"/>
              </a:ext>
            </a:extLst>
          </p:cNvPr>
          <p:cNvGrpSpPr/>
          <p:nvPr/>
        </p:nvGrpSpPr>
        <p:grpSpPr>
          <a:xfrm>
            <a:off x="7346779" y="2315993"/>
            <a:ext cx="1689654" cy="1442255"/>
            <a:chOff x="7191335" y="2935162"/>
            <a:chExt cx="1689654" cy="1442255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5B902A05-4115-E841-9A99-76415881F416}"/>
                </a:ext>
              </a:extLst>
            </p:cNvPr>
            <p:cNvSpPr/>
            <p:nvPr/>
          </p:nvSpPr>
          <p:spPr>
            <a:xfrm>
              <a:off x="7191335" y="2943269"/>
              <a:ext cx="1689654" cy="143414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390D11-2487-2E4C-BF67-E6F4175227E3}"/>
                </a:ext>
              </a:extLst>
            </p:cNvPr>
            <p:cNvSpPr txBox="1"/>
            <p:nvPr/>
          </p:nvSpPr>
          <p:spPr>
            <a:xfrm>
              <a:off x="7508918" y="2935162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18" name="Text Box 5">
              <a:extLst>
                <a:ext uri="{FF2B5EF4-FFF2-40B4-BE49-F238E27FC236}">
                  <a16:creationId xmlns:a16="http://schemas.microsoft.com/office/drawing/2014/main" id="{81F8DEB8-9AD3-7F4D-B45B-AA62C12ECF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255" y="3280384"/>
              <a:ext cx="1674734" cy="1088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R0: 15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R1: 23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R2: 15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R3: 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R14: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76A3EBE-A1FC-EA4F-9E58-DA0983883313}"/>
              </a:ext>
            </a:extLst>
          </p:cNvPr>
          <p:cNvGrpSpPr/>
          <p:nvPr/>
        </p:nvGrpSpPr>
        <p:grpSpPr>
          <a:xfrm>
            <a:off x="6474061" y="3860186"/>
            <a:ext cx="2573748" cy="1160081"/>
            <a:chOff x="6431106" y="3411919"/>
            <a:chExt cx="2573748" cy="1160081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394FD47D-10F5-6C45-A789-7265681FD828}"/>
                </a:ext>
              </a:extLst>
            </p:cNvPr>
            <p:cNvSpPr/>
            <p:nvPr/>
          </p:nvSpPr>
          <p:spPr>
            <a:xfrm>
              <a:off x="6431106" y="3423471"/>
              <a:ext cx="2573748" cy="1148529"/>
            </a:xfrm>
            <a:prstGeom prst="roundRect">
              <a:avLst>
                <a:gd name="adj" fmla="val 7731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8FECB94-6A29-9D48-8174-1AA9AD683284}"/>
                </a:ext>
              </a:extLst>
            </p:cNvPr>
            <p:cNvSpPr txBox="1"/>
            <p:nvPr/>
          </p:nvSpPr>
          <p:spPr>
            <a:xfrm>
              <a:off x="6431106" y="3731248"/>
              <a:ext cx="95186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STDIN:</a:t>
              </a:r>
            </a:p>
            <a:p>
              <a:endParaRPr lang="en-US" dirty="0"/>
            </a:p>
            <a:p>
              <a:r>
                <a:rPr lang="en-US" dirty="0"/>
                <a:t>STDOUT: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424B076-B594-E141-A522-A7DD0617C693}"/>
                </a:ext>
              </a:extLst>
            </p:cNvPr>
            <p:cNvSpPr txBox="1"/>
            <p:nvPr/>
          </p:nvSpPr>
          <p:spPr>
            <a:xfrm>
              <a:off x="7333862" y="373124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77734A3-D7B1-C14F-A3EF-EA5567F94432}"/>
                </a:ext>
              </a:extLst>
            </p:cNvPr>
            <p:cNvSpPr txBox="1"/>
            <p:nvPr/>
          </p:nvSpPr>
          <p:spPr>
            <a:xfrm>
              <a:off x="7234385" y="3411919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Console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03302A1-C31E-2742-AADC-74622CC92C61}"/>
                </a:ext>
              </a:extLst>
            </p:cNvPr>
            <p:cNvSpPr txBox="1"/>
            <p:nvPr/>
          </p:nvSpPr>
          <p:spPr>
            <a:xfrm>
              <a:off x="7333862" y="415402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5A0592E-69A9-1C4D-AAFD-7FD949CFFEEC}"/>
              </a:ext>
            </a:extLst>
          </p:cNvPr>
          <p:cNvGrpSpPr/>
          <p:nvPr/>
        </p:nvGrpSpPr>
        <p:grpSpPr>
          <a:xfrm>
            <a:off x="6474061" y="235618"/>
            <a:ext cx="2527204" cy="2000376"/>
            <a:chOff x="6526117" y="3069767"/>
            <a:chExt cx="2527204" cy="200037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18D3CCC-DB66-3C4B-B0F9-37BC3D74D8C3}"/>
                </a:ext>
              </a:extLst>
            </p:cNvPr>
            <p:cNvGrpSpPr/>
            <p:nvPr/>
          </p:nvGrpSpPr>
          <p:grpSpPr>
            <a:xfrm>
              <a:off x="7641771" y="3069767"/>
              <a:ext cx="1411550" cy="2000376"/>
              <a:chOff x="7191335" y="2604942"/>
              <a:chExt cx="1689654" cy="2000376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8FB17AC8-333E-B54B-9F38-2A3D0D604CDB}"/>
                  </a:ext>
                </a:extLst>
              </p:cNvPr>
              <p:cNvSpPr/>
              <p:nvPr/>
            </p:nvSpPr>
            <p:spPr>
              <a:xfrm>
                <a:off x="7191335" y="2604942"/>
                <a:ext cx="1689654" cy="1961761"/>
              </a:xfrm>
              <a:prstGeom prst="roundRect">
                <a:avLst>
                  <a:gd name="adj" fmla="val 5935"/>
                </a:avLst>
              </a:prstGeom>
              <a:solidFill>
                <a:srgbClr val="8B32FD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DEA6227-DCFB-7A42-9D80-BC7F6B52FE55}"/>
                  </a:ext>
                </a:extLst>
              </p:cNvPr>
              <p:cNvSpPr txBox="1"/>
              <p:nvPr/>
            </p:nvSpPr>
            <p:spPr>
              <a:xfrm>
                <a:off x="7613470" y="2604943"/>
                <a:ext cx="8350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u="sng" dirty="0">
                    <a:solidFill>
                      <a:schemeClr val="bg1"/>
                    </a:solidFill>
                  </a:rPr>
                  <a:t>Stack</a:t>
                </a:r>
              </a:p>
            </p:txBody>
          </p:sp>
          <p:sp>
            <p:nvSpPr>
              <p:cNvPr id="32" name="Text Box 5">
                <a:extLst>
                  <a:ext uri="{FF2B5EF4-FFF2-40B4-BE49-F238E27FC236}">
                    <a16:creationId xmlns:a16="http://schemas.microsoft.com/office/drawing/2014/main" id="{2776BE93-F7E8-7D49-95C8-B3F914A6EA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6255" y="2925819"/>
                <a:ext cx="1674734" cy="1679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420: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…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496: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500: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504: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508: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512: 23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516: 15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1496B9C-723B-F549-9717-F5F88A89C0D0}"/>
                </a:ext>
              </a:extLst>
            </p:cNvPr>
            <p:cNvSpPr txBox="1"/>
            <p:nvPr/>
          </p:nvSpPr>
          <p:spPr>
            <a:xfrm>
              <a:off x="6526117" y="4576071"/>
              <a:ext cx="513282" cy="307777"/>
            </a:xfrm>
            <a:custGeom>
              <a:avLst/>
              <a:gdLst>
                <a:gd name="connsiteX0" fmla="*/ 0 w 513282"/>
                <a:gd name="connsiteY0" fmla="*/ 0 h 307777"/>
                <a:gd name="connsiteX1" fmla="*/ 513282 w 513282"/>
                <a:gd name="connsiteY1" fmla="*/ 0 h 307777"/>
                <a:gd name="connsiteX2" fmla="*/ 513282 w 513282"/>
                <a:gd name="connsiteY2" fmla="*/ 307777 h 307777"/>
                <a:gd name="connsiteX3" fmla="*/ 0 w 513282"/>
                <a:gd name="connsiteY3" fmla="*/ 307777 h 307777"/>
                <a:gd name="connsiteX4" fmla="*/ 0 w 513282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282" h="307777" fill="none" extrusionOk="0">
                  <a:moveTo>
                    <a:pt x="0" y="0"/>
                  </a:moveTo>
                  <a:cubicBezTo>
                    <a:pt x="213625" y="17456"/>
                    <a:pt x="327541" y="6701"/>
                    <a:pt x="513282" y="0"/>
                  </a:cubicBezTo>
                  <a:cubicBezTo>
                    <a:pt x="514357" y="65319"/>
                    <a:pt x="519378" y="221266"/>
                    <a:pt x="513282" y="307777"/>
                  </a:cubicBezTo>
                  <a:cubicBezTo>
                    <a:pt x="287736" y="322216"/>
                    <a:pt x="214660" y="284261"/>
                    <a:pt x="0" y="307777"/>
                  </a:cubicBezTo>
                  <a:cubicBezTo>
                    <a:pt x="2767" y="204164"/>
                    <a:pt x="12086" y="70684"/>
                    <a:pt x="0" y="0"/>
                  </a:cubicBezTo>
                  <a:close/>
                </a:path>
                <a:path w="513282" h="307777" stroke="0" extrusionOk="0">
                  <a:moveTo>
                    <a:pt x="0" y="0"/>
                  </a:moveTo>
                  <a:cubicBezTo>
                    <a:pt x="105985" y="-24576"/>
                    <a:pt x="367983" y="-11445"/>
                    <a:pt x="513282" y="0"/>
                  </a:cubicBezTo>
                  <a:cubicBezTo>
                    <a:pt x="524834" y="71188"/>
                    <a:pt x="511403" y="212063"/>
                    <a:pt x="513282" y="307777"/>
                  </a:cubicBezTo>
                  <a:cubicBezTo>
                    <a:pt x="374751" y="300194"/>
                    <a:pt x="191834" y="292775"/>
                    <a:pt x="0" y="307777"/>
                  </a:cubicBezTo>
                  <a:cubicBezTo>
                    <a:pt x="-4373" y="202567"/>
                    <a:pt x="-4244" y="137624"/>
                    <a:pt x="0" y="0"/>
                  </a:cubicBezTo>
                  <a:close/>
                </a:path>
              </a:pathLst>
            </a:custGeom>
            <a:solidFill>
              <a:srgbClr val="03A895"/>
            </a:solidFill>
            <a:ln w="38100">
              <a:solidFill>
                <a:srgbClr val="03A895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R13</a:t>
              </a:r>
            </a:p>
          </p:txBody>
        </p:sp>
        <p:cxnSp>
          <p:nvCxnSpPr>
            <p:cNvPr id="29" name="Curved Connector 28">
              <a:extLst>
                <a:ext uri="{FF2B5EF4-FFF2-40B4-BE49-F238E27FC236}">
                  <a16:creationId xmlns:a16="http://schemas.microsoft.com/office/drawing/2014/main" id="{441AFA58-E8E1-7748-9F53-91489DB3372B}"/>
                </a:ext>
              </a:extLst>
            </p:cNvPr>
            <p:cNvCxnSpPr>
              <a:cxnSpLocks/>
              <a:stCxn id="28" idx="3"/>
            </p:cNvCxnSpPr>
            <p:nvPr/>
          </p:nvCxnSpPr>
          <p:spPr>
            <a:xfrm flipV="1">
              <a:off x="7039399" y="4490229"/>
              <a:ext cx="614836" cy="239731"/>
            </a:xfrm>
            <a:prstGeom prst="curvedConnector3">
              <a:avLst/>
            </a:prstGeom>
            <a:ln w="254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4A5D558-4940-C744-967E-2D1984E88A9E}"/>
              </a:ext>
            </a:extLst>
          </p:cNvPr>
          <p:cNvCxnSpPr>
            <a:cxnSpLocks/>
          </p:cNvCxnSpPr>
          <p:nvPr/>
        </p:nvCxnSpPr>
        <p:spPr>
          <a:xfrm flipH="1">
            <a:off x="3271040" y="1741922"/>
            <a:ext cx="18184" cy="33207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57CB32C1-B08E-D245-B0DF-7BE926C58FCC}"/>
              </a:ext>
            </a:extLst>
          </p:cNvPr>
          <p:cNvSpPr/>
          <p:nvPr/>
        </p:nvSpPr>
        <p:spPr>
          <a:xfrm>
            <a:off x="4112235" y="2255700"/>
            <a:ext cx="3070485" cy="284480"/>
          </a:xfrm>
          <a:prstGeom prst="roundRect">
            <a:avLst/>
          </a:prstGeom>
          <a:solidFill>
            <a:srgbClr val="FFFF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94C5D2E1-D5A6-0A45-A02C-61AF8E6F0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05" y="1761351"/>
            <a:ext cx="391168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7030A0"/>
                </a:solidFill>
                <a:latin typeface="Courier" pitchFamily="-110" charset="0"/>
              </a:rPr>
              <a:t>.</a:t>
            </a:r>
            <a:r>
              <a:rPr lang="en-US" sz="1600" dirty="0" err="1">
                <a:solidFill>
                  <a:srgbClr val="7030A0"/>
                </a:solidFill>
                <a:latin typeface="Courier" pitchFamily="-110" charset="0"/>
              </a:rPr>
              <a:t>stacksize</a:t>
            </a:r>
            <a:r>
              <a:rPr lang="en-US" sz="1600" dirty="0">
                <a:solidFill>
                  <a:srgbClr val="7030A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100</a:t>
            </a:r>
          </a:p>
          <a:p>
            <a:endParaRPr lang="en-US" sz="1600" dirty="0">
              <a:solidFill>
                <a:srgbClr val="800000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MAIN</a:t>
            </a:r>
            <a:r>
              <a:rPr lang="en-US" sz="1600" dirty="0">
                <a:latin typeface="Courier" pitchFamily="-110" charset="0"/>
              </a:rPr>
              <a:t>: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R0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STDIN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*x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STDIN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*y</a:t>
            </a:r>
          </a:p>
          <a:p>
            <a:r>
              <a:rPr lang="en-US" sz="1600" dirty="0">
                <a:latin typeface="Courier" pitchFamily="-110" charset="0"/>
              </a:rPr>
              <a:t>	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R0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pass x</a:t>
            </a:r>
            <a:endParaRPr lang="en-US" sz="1600" dirty="0">
              <a:solidFill>
                <a:srgbClr val="009051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pass y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CALL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SUM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R15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R15</a:t>
            </a:r>
          </a:p>
          <a:p>
            <a:endParaRPr lang="en-US" sz="1600" dirty="0">
              <a:solidFill>
                <a:srgbClr val="800000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STORE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R14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STDOUT</a:t>
            </a:r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HALT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785D75C-4D2D-224C-9812-AA1F2100D373}"/>
              </a:ext>
            </a:extLst>
          </p:cNvPr>
          <p:cNvSpPr txBox="1"/>
          <p:nvPr/>
        </p:nvSpPr>
        <p:spPr>
          <a:xfrm>
            <a:off x="4174001" y="873942"/>
            <a:ext cx="23051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ourier" pitchFamily="-110" charset="0"/>
              </a:rPr>
              <a:t>int sum(</a:t>
            </a:r>
            <a:r>
              <a:rPr lang="en-US" sz="1800" dirty="0" err="1">
                <a:latin typeface="Courier" pitchFamily="-110" charset="0"/>
              </a:rPr>
              <a:t>a,b</a:t>
            </a:r>
            <a:r>
              <a:rPr lang="en-US" sz="1800" dirty="0">
                <a:latin typeface="Courier" pitchFamily="-110" charset="0"/>
              </a:rPr>
              <a:t>) {</a:t>
            </a:r>
          </a:p>
          <a:p>
            <a:r>
              <a:rPr lang="en-US" sz="1800" dirty="0">
                <a:latin typeface="Courier" pitchFamily="-110" charset="0"/>
              </a:rPr>
              <a:t>  z = a + b</a:t>
            </a:r>
          </a:p>
          <a:p>
            <a:r>
              <a:rPr lang="en-US" sz="1800" dirty="0">
                <a:latin typeface="Courier" pitchFamily="-110" charset="0"/>
              </a:rPr>
              <a:t>  return z</a:t>
            </a:r>
          </a:p>
          <a:p>
            <a:r>
              <a:rPr lang="en-US" sz="1800" dirty="0">
                <a:latin typeface="Courier" pitchFamily="-110" charset="0"/>
              </a:rPr>
              <a:t>}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B0FAAAD6-145A-008B-F2CF-DAB48C10B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224" y="2218952"/>
            <a:ext cx="404132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SUM</a:t>
            </a:r>
            <a:r>
              <a:rPr lang="en-US" sz="1600" dirty="0">
                <a:latin typeface="Courier" pitchFamily="-110" charset="0"/>
              </a:rPr>
              <a:t>: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R13 +8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get a</a:t>
            </a: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R3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R13 +4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get b</a:t>
            </a: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ADD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R3  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z=</a:t>
            </a:r>
            <a:r>
              <a:rPr lang="en-US" sz="1600" dirty="0" err="1">
                <a:solidFill>
                  <a:srgbClr val="808000"/>
                </a:solidFill>
                <a:latin typeface="Courier" pitchFamily="-111" charset="0"/>
              </a:rPr>
              <a:t>a+b</a:t>
            </a:r>
            <a:endParaRPr lang="en-US" sz="1600" dirty="0">
              <a:solidFill>
                <a:srgbClr val="009051"/>
              </a:solidFill>
              <a:latin typeface="Courier" pitchFamily="-110" charset="0"/>
            </a:endParaRP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MOV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R14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 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return z</a:t>
            </a:r>
            <a:endParaRPr lang="en-US" sz="1600" dirty="0">
              <a:solidFill>
                <a:srgbClr val="009051"/>
              </a:solidFill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RET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27A76EB-AD88-7071-B898-43FC3CA62E3B}"/>
              </a:ext>
            </a:extLst>
          </p:cNvPr>
          <p:cNvSpPr/>
          <p:nvPr/>
        </p:nvSpPr>
        <p:spPr>
          <a:xfrm>
            <a:off x="7425925" y="3053349"/>
            <a:ext cx="1032275" cy="282230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18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8607A51-124D-6642-846B-BA6685C4E5E9}"/>
              </a:ext>
            </a:extLst>
          </p:cNvPr>
          <p:cNvSpPr/>
          <p:nvPr/>
        </p:nvSpPr>
        <p:spPr>
          <a:xfrm>
            <a:off x="915193" y="3473768"/>
            <a:ext cx="2339615" cy="284480"/>
          </a:xfrm>
          <a:prstGeom prst="roundRect">
            <a:avLst/>
          </a:prstGeom>
          <a:solidFill>
            <a:srgbClr val="FFFF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35A56D-8219-DE46-8785-29D2E7E5E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399" y="129395"/>
            <a:ext cx="4944300" cy="645300"/>
          </a:xfrm>
        </p:spPr>
        <p:txBody>
          <a:bodyPr/>
          <a:lstStyle/>
          <a:p>
            <a:r>
              <a:rPr lang="en-US" dirty="0"/>
              <a:t>Function Implementation </a:t>
            </a:r>
            <a:r>
              <a:rPr lang="en-US" i="1" dirty="0"/>
              <a:t>(partial)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53AEB-1F13-4A48-A8AB-4DA24B633C7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2BC055-1626-634C-9DAB-0BAE29719FDE}"/>
              </a:ext>
            </a:extLst>
          </p:cNvPr>
          <p:cNvGrpSpPr/>
          <p:nvPr/>
        </p:nvGrpSpPr>
        <p:grpSpPr>
          <a:xfrm>
            <a:off x="7346779" y="2315993"/>
            <a:ext cx="1689654" cy="1442255"/>
            <a:chOff x="7191335" y="2935162"/>
            <a:chExt cx="1689654" cy="1442255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5B902A05-4115-E841-9A99-76415881F416}"/>
                </a:ext>
              </a:extLst>
            </p:cNvPr>
            <p:cNvSpPr/>
            <p:nvPr/>
          </p:nvSpPr>
          <p:spPr>
            <a:xfrm>
              <a:off x="7191335" y="2943269"/>
              <a:ext cx="1689654" cy="143414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390D11-2487-2E4C-BF67-E6F4175227E3}"/>
                </a:ext>
              </a:extLst>
            </p:cNvPr>
            <p:cNvSpPr txBox="1"/>
            <p:nvPr/>
          </p:nvSpPr>
          <p:spPr>
            <a:xfrm>
              <a:off x="7508918" y="2935162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18" name="Text Box 5">
              <a:extLst>
                <a:ext uri="{FF2B5EF4-FFF2-40B4-BE49-F238E27FC236}">
                  <a16:creationId xmlns:a16="http://schemas.microsoft.com/office/drawing/2014/main" id="{81F8DEB8-9AD3-7F4D-B45B-AA62C12ECF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255" y="3280384"/>
              <a:ext cx="1674734" cy="1088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R0: 15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R1: 23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R2: 15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R3: 23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R14: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76A3EBE-A1FC-EA4F-9E58-DA0983883313}"/>
              </a:ext>
            </a:extLst>
          </p:cNvPr>
          <p:cNvGrpSpPr/>
          <p:nvPr/>
        </p:nvGrpSpPr>
        <p:grpSpPr>
          <a:xfrm>
            <a:off x="6474061" y="3860186"/>
            <a:ext cx="2573748" cy="1160081"/>
            <a:chOff x="6431106" y="3411919"/>
            <a:chExt cx="2573748" cy="1160081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394FD47D-10F5-6C45-A789-7265681FD828}"/>
                </a:ext>
              </a:extLst>
            </p:cNvPr>
            <p:cNvSpPr/>
            <p:nvPr/>
          </p:nvSpPr>
          <p:spPr>
            <a:xfrm>
              <a:off x="6431106" y="3423471"/>
              <a:ext cx="2573748" cy="1148529"/>
            </a:xfrm>
            <a:prstGeom prst="roundRect">
              <a:avLst>
                <a:gd name="adj" fmla="val 7731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8FECB94-6A29-9D48-8174-1AA9AD683284}"/>
                </a:ext>
              </a:extLst>
            </p:cNvPr>
            <p:cNvSpPr txBox="1"/>
            <p:nvPr/>
          </p:nvSpPr>
          <p:spPr>
            <a:xfrm>
              <a:off x="6431106" y="3731248"/>
              <a:ext cx="95186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STDIN:</a:t>
              </a:r>
            </a:p>
            <a:p>
              <a:endParaRPr lang="en-US" dirty="0"/>
            </a:p>
            <a:p>
              <a:r>
                <a:rPr lang="en-US" dirty="0"/>
                <a:t>STDOUT: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424B076-B594-E141-A522-A7DD0617C693}"/>
                </a:ext>
              </a:extLst>
            </p:cNvPr>
            <p:cNvSpPr txBox="1"/>
            <p:nvPr/>
          </p:nvSpPr>
          <p:spPr>
            <a:xfrm>
              <a:off x="7333862" y="373124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77734A3-D7B1-C14F-A3EF-EA5567F94432}"/>
                </a:ext>
              </a:extLst>
            </p:cNvPr>
            <p:cNvSpPr txBox="1"/>
            <p:nvPr/>
          </p:nvSpPr>
          <p:spPr>
            <a:xfrm>
              <a:off x="7234385" y="3411919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Console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03302A1-C31E-2742-AADC-74622CC92C61}"/>
                </a:ext>
              </a:extLst>
            </p:cNvPr>
            <p:cNvSpPr txBox="1"/>
            <p:nvPr/>
          </p:nvSpPr>
          <p:spPr>
            <a:xfrm>
              <a:off x="7333862" y="415402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5A0592E-69A9-1C4D-AAFD-7FD949CFFEEC}"/>
              </a:ext>
            </a:extLst>
          </p:cNvPr>
          <p:cNvGrpSpPr/>
          <p:nvPr/>
        </p:nvGrpSpPr>
        <p:grpSpPr>
          <a:xfrm>
            <a:off x="6474061" y="235618"/>
            <a:ext cx="2527204" cy="2000376"/>
            <a:chOff x="6526117" y="3069767"/>
            <a:chExt cx="2527204" cy="200037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18D3CCC-DB66-3C4B-B0F9-37BC3D74D8C3}"/>
                </a:ext>
              </a:extLst>
            </p:cNvPr>
            <p:cNvGrpSpPr/>
            <p:nvPr/>
          </p:nvGrpSpPr>
          <p:grpSpPr>
            <a:xfrm>
              <a:off x="7641771" y="3069767"/>
              <a:ext cx="1411550" cy="2000376"/>
              <a:chOff x="7191335" y="2604942"/>
              <a:chExt cx="1689654" cy="2000376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8FB17AC8-333E-B54B-9F38-2A3D0D604CDB}"/>
                  </a:ext>
                </a:extLst>
              </p:cNvPr>
              <p:cNvSpPr/>
              <p:nvPr/>
            </p:nvSpPr>
            <p:spPr>
              <a:xfrm>
                <a:off x="7191335" y="2604942"/>
                <a:ext cx="1689654" cy="1961761"/>
              </a:xfrm>
              <a:prstGeom prst="roundRect">
                <a:avLst>
                  <a:gd name="adj" fmla="val 5935"/>
                </a:avLst>
              </a:prstGeom>
              <a:solidFill>
                <a:srgbClr val="8B32FD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DEA6227-DCFB-7A42-9D80-BC7F6B52FE55}"/>
                  </a:ext>
                </a:extLst>
              </p:cNvPr>
              <p:cNvSpPr txBox="1"/>
              <p:nvPr/>
            </p:nvSpPr>
            <p:spPr>
              <a:xfrm>
                <a:off x="7613470" y="2604943"/>
                <a:ext cx="8350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u="sng" dirty="0">
                    <a:solidFill>
                      <a:schemeClr val="bg1"/>
                    </a:solidFill>
                  </a:rPr>
                  <a:t>Stack</a:t>
                </a:r>
              </a:p>
            </p:txBody>
          </p:sp>
          <p:sp>
            <p:nvSpPr>
              <p:cNvPr id="32" name="Text Box 5">
                <a:extLst>
                  <a:ext uri="{FF2B5EF4-FFF2-40B4-BE49-F238E27FC236}">
                    <a16:creationId xmlns:a16="http://schemas.microsoft.com/office/drawing/2014/main" id="{2776BE93-F7E8-7D49-95C8-B3F914A6EA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6255" y="2925819"/>
                <a:ext cx="1674734" cy="1679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420: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…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496: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500: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504: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508: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512: 23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516: 15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1496B9C-723B-F549-9717-F5F88A89C0D0}"/>
                </a:ext>
              </a:extLst>
            </p:cNvPr>
            <p:cNvSpPr txBox="1"/>
            <p:nvPr/>
          </p:nvSpPr>
          <p:spPr>
            <a:xfrm>
              <a:off x="6526117" y="4576071"/>
              <a:ext cx="513282" cy="307777"/>
            </a:xfrm>
            <a:custGeom>
              <a:avLst/>
              <a:gdLst>
                <a:gd name="connsiteX0" fmla="*/ 0 w 513282"/>
                <a:gd name="connsiteY0" fmla="*/ 0 h 307777"/>
                <a:gd name="connsiteX1" fmla="*/ 513282 w 513282"/>
                <a:gd name="connsiteY1" fmla="*/ 0 h 307777"/>
                <a:gd name="connsiteX2" fmla="*/ 513282 w 513282"/>
                <a:gd name="connsiteY2" fmla="*/ 307777 h 307777"/>
                <a:gd name="connsiteX3" fmla="*/ 0 w 513282"/>
                <a:gd name="connsiteY3" fmla="*/ 307777 h 307777"/>
                <a:gd name="connsiteX4" fmla="*/ 0 w 513282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282" h="307777" fill="none" extrusionOk="0">
                  <a:moveTo>
                    <a:pt x="0" y="0"/>
                  </a:moveTo>
                  <a:cubicBezTo>
                    <a:pt x="213625" y="17456"/>
                    <a:pt x="327541" y="6701"/>
                    <a:pt x="513282" y="0"/>
                  </a:cubicBezTo>
                  <a:cubicBezTo>
                    <a:pt x="514357" y="65319"/>
                    <a:pt x="519378" y="221266"/>
                    <a:pt x="513282" y="307777"/>
                  </a:cubicBezTo>
                  <a:cubicBezTo>
                    <a:pt x="287736" y="322216"/>
                    <a:pt x="214660" y="284261"/>
                    <a:pt x="0" y="307777"/>
                  </a:cubicBezTo>
                  <a:cubicBezTo>
                    <a:pt x="2767" y="204164"/>
                    <a:pt x="12086" y="70684"/>
                    <a:pt x="0" y="0"/>
                  </a:cubicBezTo>
                  <a:close/>
                </a:path>
                <a:path w="513282" h="307777" stroke="0" extrusionOk="0">
                  <a:moveTo>
                    <a:pt x="0" y="0"/>
                  </a:moveTo>
                  <a:cubicBezTo>
                    <a:pt x="105985" y="-24576"/>
                    <a:pt x="367983" y="-11445"/>
                    <a:pt x="513282" y="0"/>
                  </a:cubicBezTo>
                  <a:cubicBezTo>
                    <a:pt x="524834" y="71188"/>
                    <a:pt x="511403" y="212063"/>
                    <a:pt x="513282" y="307777"/>
                  </a:cubicBezTo>
                  <a:cubicBezTo>
                    <a:pt x="374751" y="300194"/>
                    <a:pt x="191834" y="292775"/>
                    <a:pt x="0" y="307777"/>
                  </a:cubicBezTo>
                  <a:cubicBezTo>
                    <a:pt x="-4373" y="202567"/>
                    <a:pt x="-4244" y="137624"/>
                    <a:pt x="0" y="0"/>
                  </a:cubicBezTo>
                  <a:close/>
                </a:path>
              </a:pathLst>
            </a:custGeom>
            <a:solidFill>
              <a:srgbClr val="03A895"/>
            </a:solidFill>
            <a:ln w="38100">
              <a:solidFill>
                <a:srgbClr val="03A895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R13</a:t>
              </a:r>
            </a:p>
          </p:txBody>
        </p:sp>
        <p:cxnSp>
          <p:nvCxnSpPr>
            <p:cNvPr id="29" name="Curved Connector 28">
              <a:extLst>
                <a:ext uri="{FF2B5EF4-FFF2-40B4-BE49-F238E27FC236}">
                  <a16:creationId xmlns:a16="http://schemas.microsoft.com/office/drawing/2014/main" id="{441AFA58-E8E1-7748-9F53-91489DB3372B}"/>
                </a:ext>
              </a:extLst>
            </p:cNvPr>
            <p:cNvCxnSpPr>
              <a:cxnSpLocks/>
              <a:stCxn id="28" idx="3"/>
            </p:cNvCxnSpPr>
            <p:nvPr/>
          </p:nvCxnSpPr>
          <p:spPr>
            <a:xfrm flipV="1">
              <a:off x="7039399" y="4490229"/>
              <a:ext cx="614836" cy="239731"/>
            </a:xfrm>
            <a:prstGeom prst="curvedConnector3">
              <a:avLst/>
            </a:prstGeom>
            <a:ln w="254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4A5D558-4940-C744-967E-2D1984E88A9E}"/>
              </a:ext>
            </a:extLst>
          </p:cNvPr>
          <p:cNvCxnSpPr>
            <a:cxnSpLocks/>
          </p:cNvCxnSpPr>
          <p:nvPr/>
        </p:nvCxnSpPr>
        <p:spPr>
          <a:xfrm flipH="1">
            <a:off x="3271040" y="1741922"/>
            <a:ext cx="18184" cy="33207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57CB32C1-B08E-D245-B0DF-7BE926C58FCC}"/>
              </a:ext>
            </a:extLst>
          </p:cNvPr>
          <p:cNvSpPr/>
          <p:nvPr/>
        </p:nvSpPr>
        <p:spPr>
          <a:xfrm>
            <a:off x="4112235" y="2489380"/>
            <a:ext cx="3070485" cy="284480"/>
          </a:xfrm>
          <a:prstGeom prst="roundRect">
            <a:avLst/>
          </a:prstGeom>
          <a:solidFill>
            <a:srgbClr val="FFFF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94C5D2E1-D5A6-0A45-A02C-61AF8E6F0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05" y="1761351"/>
            <a:ext cx="391168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7030A0"/>
                </a:solidFill>
                <a:latin typeface="Courier" pitchFamily="-110" charset="0"/>
              </a:rPr>
              <a:t>.</a:t>
            </a:r>
            <a:r>
              <a:rPr lang="en-US" sz="1600" dirty="0" err="1">
                <a:solidFill>
                  <a:srgbClr val="7030A0"/>
                </a:solidFill>
                <a:latin typeface="Courier" pitchFamily="-110" charset="0"/>
              </a:rPr>
              <a:t>stacksize</a:t>
            </a:r>
            <a:r>
              <a:rPr lang="en-US" sz="1600" dirty="0">
                <a:solidFill>
                  <a:srgbClr val="7030A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100</a:t>
            </a:r>
          </a:p>
          <a:p>
            <a:endParaRPr lang="en-US" sz="1600" dirty="0">
              <a:solidFill>
                <a:srgbClr val="800000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MAIN</a:t>
            </a:r>
            <a:r>
              <a:rPr lang="en-US" sz="1600" dirty="0">
                <a:latin typeface="Courier" pitchFamily="-110" charset="0"/>
              </a:rPr>
              <a:t>: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R0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STDIN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*x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STDIN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*y</a:t>
            </a:r>
          </a:p>
          <a:p>
            <a:r>
              <a:rPr lang="en-US" sz="1600" dirty="0">
                <a:latin typeface="Courier" pitchFamily="-110" charset="0"/>
              </a:rPr>
              <a:t>	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R0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pass x</a:t>
            </a:r>
            <a:endParaRPr lang="en-US" sz="1600" dirty="0">
              <a:solidFill>
                <a:srgbClr val="009051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pass y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CALL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SUM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R15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R15</a:t>
            </a:r>
          </a:p>
          <a:p>
            <a:endParaRPr lang="en-US" sz="1600" dirty="0">
              <a:solidFill>
                <a:srgbClr val="800000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STORE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R14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STDOUT</a:t>
            </a:r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HALT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69F3DC8-68D6-6F49-BCD6-E858B2E62920}"/>
              </a:ext>
            </a:extLst>
          </p:cNvPr>
          <p:cNvSpPr txBox="1"/>
          <p:nvPr/>
        </p:nvSpPr>
        <p:spPr>
          <a:xfrm>
            <a:off x="4174001" y="873942"/>
            <a:ext cx="23051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ourier" pitchFamily="-110" charset="0"/>
              </a:rPr>
              <a:t>int sum(</a:t>
            </a:r>
            <a:r>
              <a:rPr lang="en-US" sz="1800" dirty="0" err="1">
                <a:latin typeface="Courier" pitchFamily="-110" charset="0"/>
              </a:rPr>
              <a:t>a,b</a:t>
            </a:r>
            <a:r>
              <a:rPr lang="en-US" sz="1800" dirty="0">
                <a:latin typeface="Courier" pitchFamily="-110" charset="0"/>
              </a:rPr>
              <a:t>) {</a:t>
            </a:r>
          </a:p>
          <a:p>
            <a:r>
              <a:rPr lang="en-US" sz="1800" dirty="0">
                <a:latin typeface="Courier" pitchFamily="-110" charset="0"/>
              </a:rPr>
              <a:t>  z = a + b</a:t>
            </a:r>
          </a:p>
          <a:p>
            <a:r>
              <a:rPr lang="en-US" sz="1800" dirty="0">
                <a:latin typeface="Courier" pitchFamily="-110" charset="0"/>
              </a:rPr>
              <a:t>  return z</a:t>
            </a:r>
          </a:p>
          <a:p>
            <a:r>
              <a:rPr lang="en-US" sz="1800" dirty="0">
                <a:latin typeface="Courier" pitchFamily="-110" charset="0"/>
              </a:rPr>
              <a:t>}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9D3DAEC2-33A2-C7CA-52A6-159EB1864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224" y="2218952"/>
            <a:ext cx="404132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SUM</a:t>
            </a:r>
            <a:r>
              <a:rPr lang="en-US" sz="1600" dirty="0">
                <a:latin typeface="Courier" pitchFamily="-110" charset="0"/>
              </a:rPr>
              <a:t>: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R13 +8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get a</a:t>
            </a: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R3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R13 +4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get b</a:t>
            </a: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ADD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R3  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z=</a:t>
            </a:r>
            <a:r>
              <a:rPr lang="en-US" sz="1600" dirty="0" err="1">
                <a:solidFill>
                  <a:srgbClr val="808000"/>
                </a:solidFill>
                <a:latin typeface="Courier" pitchFamily="-111" charset="0"/>
              </a:rPr>
              <a:t>a+b</a:t>
            </a:r>
            <a:endParaRPr lang="en-US" sz="1600" dirty="0">
              <a:solidFill>
                <a:srgbClr val="009051"/>
              </a:solidFill>
              <a:latin typeface="Courier" pitchFamily="-110" charset="0"/>
            </a:endParaRP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MOV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R14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 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return z</a:t>
            </a:r>
            <a:endParaRPr lang="en-US" sz="1600" dirty="0">
              <a:solidFill>
                <a:srgbClr val="009051"/>
              </a:solidFill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RET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00925F3-1A9C-E76C-5DA5-ED225320DB1A}"/>
              </a:ext>
            </a:extLst>
          </p:cNvPr>
          <p:cNvSpPr/>
          <p:nvPr/>
        </p:nvSpPr>
        <p:spPr>
          <a:xfrm>
            <a:off x="7425925" y="3219605"/>
            <a:ext cx="1032275" cy="282230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728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8607A51-124D-6642-846B-BA6685C4E5E9}"/>
              </a:ext>
            </a:extLst>
          </p:cNvPr>
          <p:cNvSpPr/>
          <p:nvPr/>
        </p:nvSpPr>
        <p:spPr>
          <a:xfrm>
            <a:off x="915193" y="3473768"/>
            <a:ext cx="2339615" cy="284480"/>
          </a:xfrm>
          <a:prstGeom prst="roundRect">
            <a:avLst/>
          </a:prstGeom>
          <a:solidFill>
            <a:srgbClr val="FFFF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35A56D-8219-DE46-8785-29D2E7E5E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399" y="129395"/>
            <a:ext cx="4944300" cy="645300"/>
          </a:xfrm>
        </p:spPr>
        <p:txBody>
          <a:bodyPr/>
          <a:lstStyle/>
          <a:p>
            <a:r>
              <a:rPr lang="en-US" dirty="0"/>
              <a:t>Function Implementation </a:t>
            </a:r>
            <a:r>
              <a:rPr lang="en-US" i="1" dirty="0"/>
              <a:t>(partial)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53AEB-1F13-4A48-A8AB-4DA24B633C7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2BC055-1626-634C-9DAB-0BAE29719FDE}"/>
              </a:ext>
            </a:extLst>
          </p:cNvPr>
          <p:cNvGrpSpPr/>
          <p:nvPr/>
        </p:nvGrpSpPr>
        <p:grpSpPr>
          <a:xfrm>
            <a:off x="7346779" y="2315993"/>
            <a:ext cx="1689654" cy="1442255"/>
            <a:chOff x="7191335" y="2935162"/>
            <a:chExt cx="1689654" cy="1442255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5B902A05-4115-E841-9A99-76415881F416}"/>
                </a:ext>
              </a:extLst>
            </p:cNvPr>
            <p:cNvSpPr/>
            <p:nvPr/>
          </p:nvSpPr>
          <p:spPr>
            <a:xfrm>
              <a:off x="7191335" y="2943269"/>
              <a:ext cx="1689654" cy="143414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390D11-2487-2E4C-BF67-E6F4175227E3}"/>
                </a:ext>
              </a:extLst>
            </p:cNvPr>
            <p:cNvSpPr txBox="1"/>
            <p:nvPr/>
          </p:nvSpPr>
          <p:spPr>
            <a:xfrm>
              <a:off x="7508918" y="2935162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18" name="Text Box 5">
              <a:extLst>
                <a:ext uri="{FF2B5EF4-FFF2-40B4-BE49-F238E27FC236}">
                  <a16:creationId xmlns:a16="http://schemas.microsoft.com/office/drawing/2014/main" id="{81F8DEB8-9AD3-7F4D-B45B-AA62C12ECF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255" y="3280384"/>
              <a:ext cx="1674734" cy="1088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R0: 15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R1: 23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R2: 38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R3: 23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R14: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76A3EBE-A1FC-EA4F-9E58-DA0983883313}"/>
              </a:ext>
            </a:extLst>
          </p:cNvPr>
          <p:cNvGrpSpPr/>
          <p:nvPr/>
        </p:nvGrpSpPr>
        <p:grpSpPr>
          <a:xfrm>
            <a:off x="6474061" y="3860186"/>
            <a:ext cx="2573748" cy="1160081"/>
            <a:chOff x="6431106" y="3411919"/>
            <a:chExt cx="2573748" cy="1160081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394FD47D-10F5-6C45-A789-7265681FD828}"/>
                </a:ext>
              </a:extLst>
            </p:cNvPr>
            <p:cNvSpPr/>
            <p:nvPr/>
          </p:nvSpPr>
          <p:spPr>
            <a:xfrm>
              <a:off x="6431106" y="3423471"/>
              <a:ext cx="2573748" cy="1148529"/>
            </a:xfrm>
            <a:prstGeom prst="roundRect">
              <a:avLst>
                <a:gd name="adj" fmla="val 7731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8FECB94-6A29-9D48-8174-1AA9AD683284}"/>
                </a:ext>
              </a:extLst>
            </p:cNvPr>
            <p:cNvSpPr txBox="1"/>
            <p:nvPr/>
          </p:nvSpPr>
          <p:spPr>
            <a:xfrm>
              <a:off x="6431106" y="3731248"/>
              <a:ext cx="95186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STDIN:</a:t>
              </a:r>
            </a:p>
            <a:p>
              <a:endParaRPr lang="en-US" dirty="0"/>
            </a:p>
            <a:p>
              <a:r>
                <a:rPr lang="en-US" dirty="0"/>
                <a:t>STDOUT: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424B076-B594-E141-A522-A7DD0617C693}"/>
                </a:ext>
              </a:extLst>
            </p:cNvPr>
            <p:cNvSpPr txBox="1"/>
            <p:nvPr/>
          </p:nvSpPr>
          <p:spPr>
            <a:xfrm>
              <a:off x="7333862" y="373124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77734A3-D7B1-C14F-A3EF-EA5567F94432}"/>
                </a:ext>
              </a:extLst>
            </p:cNvPr>
            <p:cNvSpPr txBox="1"/>
            <p:nvPr/>
          </p:nvSpPr>
          <p:spPr>
            <a:xfrm>
              <a:off x="7234385" y="3411919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Console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03302A1-C31E-2742-AADC-74622CC92C61}"/>
                </a:ext>
              </a:extLst>
            </p:cNvPr>
            <p:cNvSpPr txBox="1"/>
            <p:nvPr/>
          </p:nvSpPr>
          <p:spPr>
            <a:xfrm>
              <a:off x="7333862" y="415402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5A0592E-69A9-1C4D-AAFD-7FD949CFFEEC}"/>
              </a:ext>
            </a:extLst>
          </p:cNvPr>
          <p:cNvGrpSpPr/>
          <p:nvPr/>
        </p:nvGrpSpPr>
        <p:grpSpPr>
          <a:xfrm>
            <a:off x="6474061" y="235618"/>
            <a:ext cx="2527204" cy="2000376"/>
            <a:chOff x="6526117" y="3069767"/>
            <a:chExt cx="2527204" cy="200037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18D3CCC-DB66-3C4B-B0F9-37BC3D74D8C3}"/>
                </a:ext>
              </a:extLst>
            </p:cNvPr>
            <p:cNvGrpSpPr/>
            <p:nvPr/>
          </p:nvGrpSpPr>
          <p:grpSpPr>
            <a:xfrm>
              <a:off x="7641771" y="3069767"/>
              <a:ext cx="1411550" cy="2000376"/>
              <a:chOff x="7191335" y="2604942"/>
              <a:chExt cx="1689654" cy="2000376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8FB17AC8-333E-B54B-9F38-2A3D0D604CDB}"/>
                  </a:ext>
                </a:extLst>
              </p:cNvPr>
              <p:cNvSpPr/>
              <p:nvPr/>
            </p:nvSpPr>
            <p:spPr>
              <a:xfrm>
                <a:off x="7191335" y="2604942"/>
                <a:ext cx="1689654" cy="1961761"/>
              </a:xfrm>
              <a:prstGeom prst="roundRect">
                <a:avLst>
                  <a:gd name="adj" fmla="val 5935"/>
                </a:avLst>
              </a:prstGeom>
              <a:solidFill>
                <a:srgbClr val="8B32FD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DEA6227-DCFB-7A42-9D80-BC7F6B52FE55}"/>
                  </a:ext>
                </a:extLst>
              </p:cNvPr>
              <p:cNvSpPr txBox="1"/>
              <p:nvPr/>
            </p:nvSpPr>
            <p:spPr>
              <a:xfrm>
                <a:off x="7613470" y="2604943"/>
                <a:ext cx="8350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u="sng" dirty="0">
                    <a:solidFill>
                      <a:schemeClr val="bg1"/>
                    </a:solidFill>
                  </a:rPr>
                  <a:t>Stack</a:t>
                </a:r>
              </a:p>
            </p:txBody>
          </p:sp>
          <p:sp>
            <p:nvSpPr>
              <p:cNvPr id="32" name="Text Box 5">
                <a:extLst>
                  <a:ext uri="{FF2B5EF4-FFF2-40B4-BE49-F238E27FC236}">
                    <a16:creationId xmlns:a16="http://schemas.microsoft.com/office/drawing/2014/main" id="{2776BE93-F7E8-7D49-95C8-B3F914A6EA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6255" y="2925819"/>
                <a:ext cx="1674734" cy="1679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420: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…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496: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500: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504: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508: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512: 23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516: 15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1496B9C-723B-F549-9717-F5F88A89C0D0}"/>
                </a:ext>
              </a:extLst>
            </p:cNvPr>
            <p:cNvSpPr txBox="1"/>
            <p:nvPr/>
          </p:nvSpPr>
          <p:spPr>
            <a:xfrm>
              <a:off x="6526117" y="4576071"/>
              <a:ext cx="513282" cy="307777"/>
            </a:xfrm>
            <a:custGeom>
              <a:avLst/>
              <a:gdLst>
                <a:gd name="connsiteX0" fmla="*/ 0 w 513282"/>
                <a:gd name="connsiteY0" fmla="*/ 0 h 307777"/>
                <a:gd name="connsiteX1" fmla="*/ 513282 w 513282"/>
                <a:gd name="connsiteY1" fmla="*/ 0 h 307777"/>
                <a:gd name="connsiteX2" fmla="*/ 513282 w 513282"/>
                <a:gd name="connsiteY2" fmla="*/ 307777 h 307777"/>
                <a:gd name="connsiteX3" fmla="*/ 0 w 513282"/>
                <a:gd name="connsiteY3" fmla="*/ 307777 h 307777"/>
                <a:gd name="connsiteX4" fmla="*/ 0 w 513282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282" h="307777" fill="none" extrusionOk="0">
                  <a:moveTo>
                    <a:pt x="0" y="0"/>
                  </a:moveTo>
                  <a:cubicBezTo>
                    <a:pt x="213625" y="17456"/>
                    <a:pt x="327541" y="6701"/>
                    <a:pt x="513282" y="0"/>
                  </a:cubicBezTo>
                  <a:cubicBezTo>
                    <a:pt x="514357" y="65319"/>
                    <a:pt x="519378" y="221266"/>
                    <a:pt x="513282" y="307777"/>
                  </a:cubicBezTo>
                  <a:cubicBezTo>
                    <a:pt x="287736" y="322216"/>
                    <a:pt x="214660" y="284261"/>
                    <a:pt x="0" y="307777"/>
                  </a:cubicBezTo>
                  <a:cubicBezTo>
                    <a:pt x="2767" y="204164"/>
                    <a:pt x="12086" y="70684"/>
                    <a:pt x="0" y="0"/>
                  </a:cubicBezTo>
                  <a:close/>
                </a:path>
                <a:path w="513282" h="307777" stroke="0" extrusionOk="0">
                  <a:moveTo>
                    <a:pt x="0" y="0"/>
                  </a:moveTo>
                  <a:cubicBezTo>
                    <a:pt x="105985" y="-24576"/>
                    <a:pt x="367983" y="-11445"/>
                    <a:pt x="513282" y="0"/>
                  </a:cubicBezTo>
                  <a:cubicBezTo>
                    <a:pt x="524834" y="71188"/>
                    <a:pt x="511403" y="212063"/>
                    <a:pt x="513282" y="307777"/>
                  </a:cubicBezTo>
                  <a:cubicBezTo>
                    <a:pt x="374751" y="300194"/>
                    <a:pt x="191834" y="292775"/>
                    <a:pt x="0" y="307777"/>
                  </a:cubicBezTo>
                  <a:cubicBezTo>
                    <a:pt x="-4373" y="202567"/>
                    <a:pt x="-4244" y="137624"/>
                    <a:pt x="0" y="0"/>
                  </a:cubicBezTo>
                  <a:close/>
                </a:path>
              </a:pathLst>
            </a:custGeom>
            <a:solidFill>
              <a:srgbClr val="03A895"/>
            </a:solidFill>
            <a:ln w="38100">
              <a:solidFill>
                <a:srgbClr val="03A895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R13</a:t>
              </a:r>
            </a:p>
          </p:txBody>
        </p:sp>
        <p:cxnSp>
          <p:nvCxnSpPr>
            <p:cNvPr id="29" name="Curved Connector 28">
              <a:extLst>
                <a:ext uri="{FF2B5EF4-FFF2-40B4-BE49-F238E27FC236}">
                  <a16:creationId xmlns:a16="http://schemas.microsoft.com/office/drawing/2014/main" id="{441AFA58-E8E1-7748-9F53-91489DB3372B}"/>
                </a:ext>
              </a:extLst>
            </p:cNvPr>
            <p:cNvCxnSpPr>
              <a:cxnSpLocks/>
              <a:stCxn id="28" idx="3"/>
            </p:cNvCxnSpPr>
            <p:nvPr/>
          </p:nvCxnSpPr>
          <p:spPr>
            <a:xfrm flipV="1">
              <a:off x="7039399" y="4490229"/>
              <a:ext cx="614836" cy="239731"/>
            </a:xfrm>
            <a:prstGeom prst="curvedConnector3">
              <a:avLst/>
            </a:prstGeom>
            <a:ln w="254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4A5D558-4940-C744-967E-2D1984E88A9E}"/>
              </a:ext>
            </a:extLst>
          </p:cNvPr>
          <p:cNvCxnSpPr>
            <a:cxnSpLocks/>
          </p:cNvCxnSpPr>
          <p:nvPr/>
        </p:nvCxnSpPr>
        <p:spPr>
          <a:xfrm flipH="1">
            <a:off x="3271040" y="1741922"/>
            <a:ext cx="18184" cy="33207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57CB32C1-B08E-D245-B0DF-7BE926C58FCC}"/>
              </a:ext>
            </a:extLst>
          </p:cNvPr>
          <p:cNvSpPr/>
          <p:nvPr/>
        </p:nvSpPr>
        <p:spPr>
          <a:xfrm>
            <a:off x="4112236" y="2977060"/>
            <a:ext cx="1886054" cy="284480"/>
          </a:xfrm>
          <a:prstGeom prst="roundRect">
            <a:avLst/>
          </a:prstGeom>
          <a:solidFill>
            <a:srgbClr val="FFFF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94C5D2E1-D5A6-0A45-A02C-61AF8E6F0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05" y="1761351"/>
            <a:ext cx="391168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7030A0"/>
                </a:solidFill>
                <a:latin typeface="Courier" pitchFamily="-110" charset="0"/>
              </a:rPr>
              <a:t>.</a:t>
            </a:r>
            <a:r>
              <a:rPr lang="en-US" sz="1600" dirty="0" err="1">
                <a:solidFill>
                  <a:srgbClr val="7030A0"/>
                </a:solidFill>
                <a:latin typeface="Courier" pitchFamily="-110" charset="0"/>
              </a:rPr>
              <a:t>stacksize</a:t>
            </a:r>
            <a:r>
              <a:rPr lang="en-US" sz="1600" dirty="0">
                <a:solidFill>
                  <a:srgbClr val="7030A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100</a:t>
            </a:r>
          </a:p>
          <a:p>
            <a:endParaRPr lang="en-US" sz="1600" dirty="0">
              <a:solidFill>
                <a:srgbClr val="800000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MAIN</a:t>
            </a:r>
            <a:r>
              <a:rPr lang="en-US" sz="1600" dirty="0">
                <a:latin typeface="Courier" pitchFamily="-110" charset="0"/>
              </a:rPr>
              <a:t>: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R0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STDIN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*x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STDIN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*y</a:t>
            </a:r>
          </a:p>
          <a:p>
            <a:r>
              <a:rPr lang="en-US" sz="1600" dirty="0">
                <a:latin typeface="Courier" pitchFamily="-110" charset="0"/>
              </a:rPr>
              <a:t>	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R0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pass x</a:t>
            </a:r>
            <a:endParaRPr lang="en-US" sz="1600" dirty="0">
              <a:solidFill>
                <a:srgbClr val="009051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pass y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CALL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SUM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R15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R15</a:t>
            </a:r>
          </a:p>
          <a:p>
            <a:endParaRPr lang="en-US" sz="1600" dirty="0">
              <a:solidFill>
                <a:srgbClr val="800000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STORE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R14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STDOUT</a:t>
            </a:r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HALT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B3DC8EA-2F48-3A4E-816A-16C4C3FF4A2C}"/>
              </a:ext>
            </a:extLst>
          </p:cNvPr>
          <p:cNvSpPr txBox="1"/>
          <p:nvPr/>
        </p:nvSpPr>
        <p:spPr>
          <a:xfrm>
            <a:off x="4174001" y="873942"/>
            <a:ext cx="23051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ourier" pitchFamily="-110" charset="0"/>
              </a:rPr>
              <a:t>int sum(</a:t>
            </a:r>
            <a:r>
              <a:rPr lang="en-US" sz="1800" dirty="0" err="1">
                <a:latin typeface="Courier" pitchFamily="-110" charset="0"/>
              </a:rPr>
              <a:t>a,b</a:t>
            </a:r>
            <a:r>
              <a:rPr lang="en-US" sz="1800" dirty="0">
                <a:latin typeface="Courier" pitchFamily="-110" charset="0"/>
              </a:rPr>
              <a:t>) {</a:t>
            </a:r>
          </a:p>
          <a:p>
            <a:r>
              <a:rPr lang="en-US" sz="1800" dirty="0">
                <a:latin typeface="Courier" pitchFamily="-110" charset="0"/>
              </a:rPr>
              <a:t>  z = a + b</a:t>
            </a:r>
          </a:p>
          <a:p>
            <a:r>
              <a:rPr lang="en-US" sz="1800" dirty="0">
                <a:latin typeface="Courier" pitchFamily="-110" charset="0"/>
              </a:rPr>
              <a:t>  return z</a:t>
            </a:r>
          </a:p>
          <a:p>
            <a:r>
              <a:rPr lang="en-US" sz="1800" dirty="0">
                <a:latin typeface="Courier" pitchFamily="-110" charset="0"/>
              </a:rPr>
              <a:t>}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C8972131-A57C-F86F-638C-B96075736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224" y="2218952"/>
            <a:ext cx="404132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SUM</a:t>
            </a:r>
            <a:r>
              <a:rPr lang="en-US" sz="1600" dirty="0">
                <a:latin typeface="Courier" pitchFamily="-110" charset="0"/>
              </a:rPr>
              <a:t>: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R13 +8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get a</a:t>
            </a: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R3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R13 +4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get b</a:t>
            </a: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ADD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R3  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z=</a:t>
            </a:r>
            <a:r>
              <a:rPr lang="en-US" sz="1600" dirty="0" err="1">
                <a:solidFill>
                  <a:srgbClr val="808000"/>
                </a:solidFill>
                <a:latin typeface="Courier" pitchFamily="-111" charset="0"/>
              </a:rPr>
              <a:t>a+b</a:t>
            </a:r>
            <a:endParaRPr lang="en-US" sz="1600" dirty="0">
              <a:solidFill>
                <a:srgbClr val="009051"/>
              </a:solidFill>
              <a:latin typeface="Courier" pitchFamily="-110" charset="0"/>
            </a:endParaRP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MOV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R14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 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return z</a:t>
            </a:r>
            <a:endParaRPr lang="en-US" sz="1600" dirty="0">
              <a:solidFill>
                <a:srgbClr val="009051"/>
              </a:solidFill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RET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2F4E6B1-D9C4-D92F-403F-67D64FD19B37}"/>
              </a:ext>
            </a:extLst>
          </p:cNvPr>
          <p:cNvSpPr/>
          <p:nvPr/>
        </p:nvSpPr>
        <p:spPr>
          <a:xfrm>
            <a:off x="7425925" y="3053349"/>
            <a:ext cx="1032275" cy="282230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334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8607A51-124D-6642-846B-BA6685C4E5E9}"/>
              </a:ext>
            </a:extLst>
          </p:cNvPr>
          <p:cNvSpPr/>
          <p:nvPr/>
        </p:nvSpPr>
        <p:spPr>
          <a:xfrm>
            <a:off x="915193" y="3473768"/>
            <a:ext cx="2339615" cy="284480"/>
          </a:xfrm>
          <a:prstGeom prst="roundRect">
            <a:avLst/>
          </a:prstGeom>
          <a:solidFill>
            <a:srgbClr val="FFFF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35A56D-8219-DE46-8785-29D2E7E5E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399" y="129395"/>
            <a:ext cx="4944300" cy="645300"/>
          </a:xfrm>
        </p:spPr>
        <p:txBody>
          <a:bodyPr/>
          <a:lstStyle/>
          <a:p>
            <a:r>
              <a:rPr lang="en-US" dirty="0"/>
              <a:t>Function Implementation </a:t>
            </a:r>
            <a:r>
              <a:rPr lang="en-US" i="1" dirty="0"/>
              <a:t>(partial)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53AEB-1F13-4A48-A8AB-4DA24B633C7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2BC055-1626-634C-9DAB-0BAE29719FDE}"/>
              </a:ext>
            </a:extLst>
          </p:cNvPr>
          <p:cNvGrpSpPr/>
          <p:nvPr/>
        </p:nvGrpSpPr>
        <p:grpSpPr>
          <a:xfrm>
            <a:off x="7346779" y="2315993"/>
            <a:ext cx="1689654" cy="1442255"/>
            <a:chOff x="7191335" y="2935162"/>
            <a:chExt cx="1689654" cy="1442255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5B902A05-4115-E841-9A99-76415881F416}"/>
                </a:ext>
              </a:extLst>
            </p:cNvPr>
            <p:cNvSpPr/>
            <p:nvPr/>
          </p:nvSpPr>
          <p:spPr>
            <a:xfrm>
              <a:off x="7191335" y="2943269"/>
              <a:ext cx="1689654" cy="143414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390D11-2487-2E4C-BF67-E6F4175227E3}"/>
                </a:ext>
              </a:extLst>
            </p:cNvPr>
            <p:cNvSpPr txBox="1"/>
            <p:nvPr/>
          </p:nvSpPr>
          <p:spPr>
            <a:xfrm>
              <a:off x="7508918" y="2935162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18" name="Text Box 5">
              <a:extLst>
                <a:ext uri="{FF2B5EF4-FFF2-40B4-BE49-F238E27FC236}">
                  <a16:creationId xmlns:a16="http://schemas.microsoft.com/office/drawing/2014/main" id="{81F8DEB8-9AD3-7F4D-B45B-AA62C12ECF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255" y="3280384"/>
              <a:ext cx="1674734" cy="1088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R0: 15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R1: 23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R2: 38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R3: 23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R14: 38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76A3EBE-A1FC-EA4F-9E58-DA0983883313}"/>
              </a:ext>
            </a:extLst>
          </p:cNvPr>
          <p:cNvGrpSpPr/>
          <p:nvPr/>
        </p:nvGrpSpPr>
        <p:grpSpPr>
          <a:xfrm>
            <a:off x="6474061" y="3860186"/>
            <a:ext cx="2573748" cy="1160081"/>
            <a:chOff x="6431106" y="3411919"/>
            <a:chExt cx="2573748" cy="1160081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394FD47D-10F5-6C45-A789-7265681FD828}"/>
                </a:ext>
              </a:extLst>
            </p:cNvPr>
            <p:cNvSpPr/>
            <p:nvPr/>
          </p:nvSpPr>
          <p:spPr>
            <a:xfrm>
              <a:off x="6431106" y="3423471"/>
              <a:ext cx="2573748" cy="1148529"/>
            </a:xfrm>
            <a:prstGeom prst="roundRect">
              <a:avLst>
                <a:gd name="adj" fmla="val 7731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8FECB94-6A29-9D48-8174-1AA9AD683284}"/>
                </a:ext>
              </a:extLst>
            </p:cNvPr>
            <p:cNvSpPr txBox="1"/>
            <p:nvPr/>
          </p:nvSpPr>
          <p:spPr>
            <a:xfrm>
              <a:off x="6431106" y="3731248"/>
              <a:ext cx="95186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STDIN:</a:t>
              </a:r>
            </a:p>
            <a:p>
              <a:endParaRPr lang="en-US" dirty="0"/>
            </a:p>
            <a:p>
              <a:r>
                <a:rPr lang="en-US" dirty="0"/>
                <a:t>STDOUT: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424B076-B594-E141-A522-A7DD0617C693}"/>
                </a:ext>
              </a:extLst>
            </p:cNvPr>
            <p:cNvSpPr txBox="1"/>
            <p:nvPr/>
          </p:nvSpPr>
          <p:spPr>
            <a:xfrm>
              <a:off x="7333862" y="373124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77734A3-D7B1-C14F-A3EF-EA5567F94432}"/>
                </a:ext>
              </a:extLst>
            </p:cNvPr>
            <p:cNvSpPr txBox="1"/>
            <p:nvPr/>
          </p:nvSpPr>
          <p:spPr>
            <a:xfrm>
              <a:off x="7234385" y="3411919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Console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03302A1-C31E-2742-AADC-74622CC92C61}"/>
                </a:ext>
              </a:extLst>
            </p:cNvPr>
            <p:cNvSpPr txBox="1"/>
            <p:nvPr/>
          </p:nvSpPr>
          <p:spPr>
            <a:xfrm>
              <a:off x="7333862" y="415402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5A0592E-69A9-1C4D-AAFD-7FD949CFFEEC}"/>
              </a:ext>
            </a:extLst>
          </p:cNvPr>
          <p:cNvGrpSpPr/>
          <p:nvPr/>
        </p:nvGrpSpPr>
        <p:grpSpPr>
          <a:xfrm>
            <a:off x="6474061" y="235618"/>
            <a:ext cx="2527204" cy="2000376"/>
            <a:chOff x="6526117" y="3069767"/>
            <a:chExt cx="2527204" cy="200037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18D3CCC-DB66-3C4B-B0F9-37BC3D74D8C3}"/>
                </a:ext>
              </a:extLst>
            </p:cNvPr>
            <p:cNvGrpSpPr/>
            <p:nvPr/>
          </p:nvGrpSpPr>
          <p:grpSpPr>
            <a:xfrm>
              <a:off x="7641771" y="3069767"/>
              <a:ext cx="1411550" cy="2000376"/>
              <a:chOff x="7191335" y="2604942"/>
              <a:chExt cx="1689654" cy="2000376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8FB17AC8-333E-B54B-9F38-2A3D0D604CDB}"/>
                  </a:ext>
                </a:extLst>
              </p:cNvPr>
              <p:cNvSpPr/>
              <p:nvPr/>
            </p:nvSpPr>
            <p:spPr>
              <a:xfrm>
                <a:off x="7191335" y="2604942"/>
                <a:ext cx="1689654" cy="1961761"/>
              </a:xfrm>
              <a:prstGeom prst="roundRect">
                <a:avLst>
                  <a:gd name="adj" fmla="val 5935"/>
                </a:avLst>
              </a:prstGeom>
              <a:solidFill>
                <a:srgbClr val="8B32FD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DEA6227-DCFB-7A42-9D80-BC7F6B52FE55}"/>
                  </a:ext>
                </a:extLst>
              </p:cNvPr>
              <p:cNvSpPr txBox="1"/>
              <p:nvPr/>
            </p:nvSpPr>
            <p:spPr>
              <a:xfrm>
                <a:off x="7613470" y="2604943"/>
                <a:ext cx="8350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u="sng" dirty="0">
                    <a:solidFill>
                      <a:schemeClr val="bg1"/>
                    </a:solidFill>
                  </a:rPr>
                  <a:t>Stack</a:t>
                </a:r>
              </a:p>
            </p:txBody>
          </p:sp>
          <p:sp>
            <p:nvSpPr>
              <p:cNvPr id="32" name="Text Box 5">
                <a:extLst>
                  <a:ext uri="{FF2B5EF4-FFF2-40B4-BE49-F238E27FC236}">
                    <a16:creationId xmlns:a16="http://schemas.microsoft.com/office/drawing/2014/main" id="{2776BE93-F7E8-7D49-95C8-B3F914A6EA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6255" y="2925819"/>
                <a:ext cx="1674734" cy="1679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420: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…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496: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500: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504: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508: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512: 23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516: 15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1496B9C-723B-F549-9717-F5F88A89C0D0}"/>
                </a:ext>
              </a:extLst>
            </p:cNvPr>
            <p:cNvSpPr txBox="1"/>
            <p:nvPr/>
          </p:nvSpPr>
          <p:spPr>
            <a:xfrm>
              <a:off x="6526117" y="4576071"/>
              <a:ext cx="513282" cy="307777"/>
            </a:xfrm>
            <a:custGeom>
              <a:avLst/>
              <a:gdLst>
                <a:gd name="connsiteX0" fmla="*/ 0 w 513282"/>
                <a:gd name="connsiteY0" fmla="*/ 0 h 307777"/>
                <a:gd name="connsiteX1" fmla="*/ 513282 w 513282"/>
                <a:gd name="connsiteY1" fmla="*/ 0 h 307777"/>
                <a:gd name="connsiteX2" fmla="*/ 513282 w 513282"/>
                <a:gd name="connsiteY2" fmla="*/ 307777 h 307777"/>
                <a:gd name="connsiteX3" fmla="*/ 0 w 513282"/>
                <a:gd name="connsiteY3" fmla="*/ 307777 h 307777"/>
                <a:gd name="connsiteX4" fmla="*/ 0 w 513282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282" h="307777" fill="none" extrusionOk="0">
                  <a:moveTo>
                    <a:pt x="0" y="0"/>
                  </a:moveTo>
                  <a:cubicBezTo>
                    <a:pt x="213625" y="17456"/>
                    <a:pt x="327541" y="6701"/>
                    <a:pt x="513282" y="0"/>
                  </a:cubicBezTo>
                  <a:cubicBezTo>
                    <a:pt x="514357" y="65319"/>
                    <a:pt x="519378" y="221266"/>
                    <a:pt x="513282" y="307777"/>
                  </a:cubicBezTo>
                  <a:cubicBezTo>
                    <a:pt x="287736" y="322216"/>
                    <a:pt x="214660" y="284261"/>
                    <a:pt x="0" y="307777"/>
                  </a:cubicBezTo>
                  <a:cubicBezTo>
                    <a:pt x="2767" y="204164"/>
                    <a:pt x="12086" y="70684"/>
                    <a:pt x="0" y="0"/>
                  </a:cubicBezTo>
                  <a:close/>
                </a:path>
                <a:path w="513282" h="307777" stroke="0" extrusionOk="0">
                  <a:moveTo>
                    <a:pt x="0" y="0"/>
                  </a:moveTo>
                  <a:cubicBezTo>
                    <a:pt x="105985" y="-24576"/>
                    <a:pt x="367983" y="-11445"/>
                    <a:pt x="513282" y="0"/>
                  </a:cubicBezTo>
                  <a:cubicBezTo>
                    <a:pt x="524834" y="71188"/>
                    <a:pt x="511403" y="212063"/>
                    <a:pt x="513282" y="307777"/>
                  </a:cubicBezTo>
                  <a:cubicBezTo>
                    <a:pt x="374751" y="300194"/>
                    <a:pt x="191834" y="292775"/>
                    <a:pt x="0" y="307777"/>
                  </a:cubicBezTo>
                  <a:cubicBezTo>
                    <a:pt x="-4373" y="202567"/>
                    <a:pt x="-4244" y="137624"/>
                    <a:pt x="0" y="0"/>
                  </a:cubicBezTo>
                  <a:close/>
                </a:path>
              </a:pathLst>
            </a:custGeom>
            <a:solidFill>
              <a:srgbClr val="03A895"/>
            </a:solidFill>
            <a:ln w="38100">
              <a:solidFill>
                <a:srgbClr val="03A895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R13</a:t>
              </a:r>
            </a:p>
          </p:txBody>
        </p:sp>
        <p:cxnSp>
          <p:nvCxnSpPr>
            <p:cNvPr id="29" name="Curved Connector 28">
              <a:extLst>
                <a:ext uri="{FF2B5EF4-FFF2-40B4-BE49-F238E27FC236}">
                  <a16:creationId xmlns:a16="http://schemas.microsoft.com/office/drawing/2014/main" id="{441AFA58-E8E1-7748-9F53-91489DB3372B}"/>
                </a:ext>
              </a:extLst>
            </p:cNvPr>
            <p:cNvCxnSpPr>
              <a:cxnSpLocks/>
              <a:stCxn id="28" idx="3"/>
            </p:cNvCxnSpPr>
            <p:nvPr/>
          </p:nvCxnSpPr>
          <p:spPr>
            <a:xfrm flipV="1">
              <a:off x="7039399" y="4490229"/>
              <a:ext cx="614836" cy="239731"/>
            </a:xfrm>
            <a:prstGeom prst="curvedConnector3">
              <a:avLst/>
            </a:prstGeom>
            <a:ln w="254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4A5D558-4940-C744-967E-2D1984E88A9E}"/>
              </a:ext>
            </a:extLst>
          </p:cNvPr>
          <p:cNvCxnSpPr>
            <a:cxnSpLocks/>
          </p:cNvCxnSpPr>
          <p:nvPr/>
        </p:nvCxnSpPr>
        <p:spPr>
          <a:xfrm flipH="1">
            <a:off x="3271040" y="1741922"/>
            <a:ext cx="18184" cy="33207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57CB32C1-B08E-D245-B0DF-7BE926C58FCC}"/>
              </a:ext>
            </a:extLst>
          </p:cNvPr>
          <p:cNvSpPr/>
          <p:nvPr/>
        </p:nvSpPr>
        <p:spPr>
          <a:xfrm>
            <a:off x="4112236" y="3454580"/>
            <a:ext cx="1886054" cy="284480"/>
          </a:xfrm>
          <a:prstGeom prst="roundRect">
            <a:avLst/>
          </a:prstGeom>
          <a:solidFill>
            <a:srgbClr val="FFFF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94C5D2E1-D5A6-0A45-A02C-61AF8E6F0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05" y="1761351"/>
            <a:ext cx="391168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7030A0"/>
                </a:solidFill>
                <a:latin typeface="Courier" pitchFamily="-110" charset="0"/>
              </a:rPr>
              <a:t>.</a:t>
            </a:r>
            <a:r>
              <a:rPr lang="en-US" sz="1600" dirty="0" err="1">
                <a:solidFill>
                  <a:srgbClr val="7030A0"/>
                </a:solidFill>
                <a:latin typeface="Courier" pitchFamily="-110" charset="0"/>
              </a:rPr>
              <a:t>stacksize</a:t>
            </a:r>
            <a:r>
              <a:rPr lang="en-US" sz="1600" dirty="0">
                <a:solidFill>
                  <a:srgbClr val="7030A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100</a:t>
            </a:r>
          </a:p>
          <a:p>
            <a:endParaRPr lang="en-US" sz="1600" dirty="0">
              <a:solidFill>
                <a:srgbClr val="800000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MAIN</a:t>
            </a:r>
            <a:r>
              <a:rPr lang="en-US" sz="1600" dirty="0">
                <a:latin typeface="Courier" pitchFamily="-110" charset="0"/>
              </a:rPr>
              <a:t>: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R0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STDIN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*x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STDIN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*y</a:t>
            </a:r>
          </a:p>
          <a:p>
            <a:r>
              <a:rPr lang="en-US" sz="1600" dirty="0">
                <a:latin typeface="Courier" pitchFamily="-110" charset="0"/>
              </a:rPr>
              <a:t>	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R0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pass x</a:t>
            </a:r>
            <a:endParaRPr lang="en-US" sz="1600" dirty="0">
              <a:solidFill>
                <a:srgbClr val="009051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pass y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CALL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SUM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R15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R15</a:t>
            </a:r>
          </a:p>
          <a:p>
            <a:endParaRPr lang="en-US" sz="1600" dirty="0">
              <a:solidFill>
                <a:srgbClr val="800000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STORE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R14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STDOUT</a:t>
            </a:r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HALT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7F731C9-5D0B-2A42-9768-C09F6FA2CB76}"/>
              </a:ext>
            </a:extLst>
          </p:cNvPr>
          <p:cNvSpPr txBox="1"/>
          <p:nvPr/>
        </p:nvSpPr>
        <p:spPr>
          <a:xfrm>
            <a:off x="4174001" y="873942"/>
            <a:ext cx="23051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ourier" pitchFamily="-110" charset="0"/>
              </a:rPr>
              <a:t>int sum(</a:t>
            </a:r>
            <a:r>
              <a:rPr lang="en-US" sz="1800" dirty="0" err="1">
                <a:latin typeface="Courier" pitchFamily="-110" charset="0"/>
              </a:rPr>
              <a:t>a,b</a:t>
            </a:r>
            <a:r>
              <a:rPr lang="en-US" sz="1800" dirty="0">
                <a:latin typeface="Courier" pitchFamily="-110" charset="0"/>
              </a:rPr>
              <a:t>) {</a:t>
            </a:r>
          </a:p>
          <a:p>
            <a:r>
              <a:rPr lang="en-US" sz="1800" dirty="0">
                <a:latin typeface="Courier" pitchFamily="-110" charset="0"/>
              </a:rPr>
              <a:t>  z = a + b</a:t>
            </a:r>
          </a:p>
          <a:p>
            <a:r>
              <a:rPr lang="en-US" sz="1800" dirty="0">
                <a:latin typeface="Courier" pitchFamily="-110" charset="0"/>
              </a:rPr>
              <a:t>  return z</a:t>
            </a:r>
          </a:p>
          <a:p>
            <a:r>
              <a:rPr lang="en-US" sz="1800" dirty="0">
                <a:latin typeface="Courier" pitchFamily="-110" charset="0"/>
              </a:rPr>
              <a:t>}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9752BEDB-42EC-D680-15BA-3F0090A71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224" y="2218952"/>
            <a:ext cx="404132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SUM</a:t>
            </a:r>
            <a:r>
              <a:rPr lang="en-US" sz="1600" dirty="0">
                <a:latin typeface="Courier" pitchFamily="-110" charset="0"/>
              </a:rPr>
              <a:t>: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R13 +8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get a</a:t>
            </a: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R3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R13 +4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get b</a:t>
            </a: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ADD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R3  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z=</a:t>
            </a:r>
            <a:r>
              <a:rPr lang="en-US" sz="1600" dirty="0" err="1">
                <a:solidFill>
                  <a:srgbClr val="808000"/>
                </a:solidFill>
                <a:latin typeface="Courier" pitchFamily="-111" charset="0"/>
              </a:rPr>
              <a:t>a+b</a:t>
            </a:r>
            <a:endParaRPr lang="en-US" sz="1600" dirty="0">
              <a:solidFill>
                <a:srgbClr val="009051"/>
              </a:solidFill>
              <a:latin typeface="Courier" pitchFamily="-110" charset="0"/>
            </a:endParaRP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MOV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R14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 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return z</a:t>
            </a:r>
            <a:endParaRPr lang="en-US" sz="1600" dirty="0">
              <a:solidFill>
                <a:srgbClr val="009051"/>
              </a:solidFill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RET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CFD9FB5-C1BE-5EB2-7657-DAAA9B9D8C54}"/>
              </a:ext>
            </a:extLst>
          </p:cNvPr>
          <p:cNvSpPr/>
          <p:nvPr/>
        </p:nvSpPr>
        <p:spPr>
          <a:xfrm>
            <a:off x="7425925" y="3427425"/>
            <a:ext cx="1032275" cy="282230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644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8607A51-124D-6642-846B-BA6685C4E5E9}"/>
              </a:ext>
            </a:extLst>
          </p:cNvPr>
          <p:cNvSpPr/>
          <p:nvPr/>
        </p:nvSpPr>
        <p:spPr>
          <a:xfrm>
            <a:off x="915193" y="3473768"/>
            <a:ext cx="2339615" cy="284480"/>
          </a:xfrm>
          <a:prstGeom prst="roundRect">
            <a:avLst/>
          </a:prstGeom>
          <a:solidFill>
            <a:srgbClr val="FFFF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53AEB-1F13-4A48-A8AB-4DA24B633C7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2BC055-1626-634C-9DAB-0BAE29719FDE}"/>
              </a:ext>
            </a:extLst>
          </p:cNvPr>
          <p:cNvGrpSpPr/>
          <p:nvPr/>
        </p:nvGrpSpPr>
        <p:grpSpPr>
          <a:xfrm>
            <a:off x="7346779" y="2315993"/>
            <a:ext cx="1689654" cy="1442255"/>
            <a:chOff x="7191335" y="2935162"/>
            <a:chExt cx="1689654" cy="1442255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5B902A05-4115-E841-9A99-76415881F416}"/>
                </a:ext>
              </a:extLst>
            </p:cNvPr>
            <p:cNvSpPr/>
            <p:nvPr/>
          </p:nvSpPr>
          <p:spPr>
            <a:xfrm>
              <a:off x="7191335" y="2943269"/>
              <a:ext cx="1689654" cy="143414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390D11-2487-2E4C-BF67-E6F4175227E3}"/>
                </a:ext>
              </a:extLst>
            </p:cNvPr>
            <p:cNvSpPr txBox="1"/>
            <p:nvPr/>
          </p:nvSpPr>
          <p:spPr>
            <a:xfrm>
              <a:off x="7508918" y="2935162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18" name="Text Box 5">
              <a:extLst>
                <a:ext uri="{FF2B5EF4-FFF2-40B4-BE49-F238E27FC236}">
                  <a16:creationId xmlns:a16="http://schemas.microsoft.com/office/drawing/2014/main" id="{81F8DEB8-9AD3-7F4D-B45B-AA62C12ECF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255" y="3280384"/>
              <a:ext cx="1674734" cy="1088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R0: 15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R1: 23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R2: 38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R3: 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R14: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76A3EBE-A1FC-EA4F-9E58-DA0983883313}"/>
              </a:ext>
            </a:extLst>
          </p:cNvPr>
          <p:cNvGrpSpPr/>
          <p:nvPr/>
        </p:nvGrpSpPr>
        <p:grpSpPr>
          <a:xfrm>
            <a:off x="6474061" y="3860186"/>
            <a:ext cx="2573748" cy="1160081"/>
            <a:chOff x="6431106" y="3411919"/>
            <a:chExt cx="2573748" cy="1160081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394FD47D-10F5-6C45-A789-7265681FD828}"/>
                </a:ext>
              </a:extLst>
            </p:cNvPr>
            <p:cNvSpPr/>
            <p:nvPr/>
          </p:nvSpPr>
          <p:spPr>
            <a:xfrm>
              <a:off x="6431106" y="3423471"/>
              <a:ext cx="2573748" cy="1148529"/>
            </a:xfrm>
            <a:prstGeom prst="roundRect">
              <a:avLst>
                <a:gd name="adj" fmla="val 7731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8FECB94-6A29-9D48-8174-1AA9AD683284}"/>
                </a:ext>
              </a:extLst>
            </p:cNvPr>
            <p:cNvSpPr txBox="1"/>
            <p:nvPr/>
          </p:nvSpPr>
          <p:spPr>
            <a:xfrm>
              <a:off x="6431106" y="3731248"/>
              <a:ext cx="95186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STDIN:</a:t>
              </a:r>
            </a:p>
            <a:p>
              <a:endParaRPr lang="en-US" dirty="0"/>
            </a:p>
            <a:p>
              <a:r>
                <a:rPr lang="en-US" dirty="0"/>
                <a:t>STDOUT: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424B076-B594-E141-A522-A7DD0617C693}"/>
                </a:ext>
              </a:extLst>
            </p:cNvPr>
            <p:cNvSpPr txBox="1"/>
            <p:nvPr/>
          </p:nvSpPr>
          <p:spPr>
            <a:xfrm>
              <a:off x="7333862" y="373124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77734A3-D7B1-C14F-A3EF-EA5567F94432}"/>
                </a:ext>
              </a:extLst>
            </p:cNvPr>
            <p:cNvSpPr txBox="1"/>
            <p:nvPr/>
          </p:nvSpPr>
          <p:spPr>
            <a:xfrm>
              <a:off x="7234385" y="3411919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Console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03302A1-C31E-2742-AADC-74622CC92C61}"/>
                </a:ext>
              </a:extLst>
            </p:cNvPr>
            <p:cNvSpPr txBox="1"/>
            <p:nvPr/>
          </p:nvSpPr>
          <p:spPr>
            <a:xfrm>
              <a:off x="7333862" y="415402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4A5D558-4940-C744-967E-2D1984E88A9E}"/>
              </a:ext>
            </a:extLst>
          </p:cNvPr>
          <p:cNvCxnSpPr>
            <a:cxnSpLocks/>
          </p:cNvCxnSpPr>
          <p:nvPr/>
        </p:nvCxnSpPr>
        <p:spPr>
          <a:xfrm flipH="1">
            <a:off x="3271040" y="1741922"/>
            <a:ext cx="18184" cy="33207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57CB32C1-B08E-D245-B0DF-7BE926C58FCC}"/>
              </a:ext>
            </a:extLst>
          </p:cNvPr>
          <p:cNvSpPr/>
          <p:nvPr/>
        </p:nvSpPr>
        <p:spPr>
          <a:xfrm>
            <a:off x="4112236" y="2977060"/>
            <a:ext cx="1886054" cy="284480"/>
          </a:xfrm>
          <a:prstGeom prst="roundRect">
            <a:avLst/>
          </a:prstGeom>
          <a:solidFill>
            <a:srgbClr val="FFFF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94C5D2E1-D5A6-0A45-A02C-61AF8E6F0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05" y="1761351"/>
            <a:ext cx="391168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7030A0"/>
                </a:solidFill>
                <a:latin typeface="Courier" pitchFamily="-110" charset="0"/>
              </a:rPr>
              <a:t>.</a:t>
            </a:r>
            <a:r>
              <a:rPr lang="en-US" sz="1600" dirty="0" err="1">
                <a:solidFill>
                  <a:srgbClr val="7030A0"/>
                </a:solidFill>
                <a:latin typeface="Courier" pitchFamily="-110" charset="0"/>
              </a:rPr>
              <a:t>stacksize</a:t>
            </a:r>
            <a:r>
              <a:rPr lang="en-US" sz="1600" dirty="0">
                <a:solidFill>
                  <a:srgbClr val="7030A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100</a:t>
            </a:r>
          </a:p>
          <a:p>
            <a:endParaRPr lang="en-US" sz="1600" dirty="0">
              <a:solidFill>
                <a:srgbClr val="800000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MAIN</a:t>
            </a:r>
            <a:r>
              <a:rPr lang="en-US" sz="1600" dirty="0">
                <a:latin typeface="Courier" pitchFamily="-110" charset="0"/>
              </a:rPr>
              <a:t>: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R0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STDIN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*x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STDIN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*y</a:t>
            </a:r>
          </a:p>
          <a:p>
            <a:r>
              <a:rPr lang="en-US" sz="1600" dirty="0">
                <a:latin typeface="Courier" pitchFamily="-110" charset="0"/>
              </a:rPr>
              <a:t>	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</a:t>
            </a:r>
            <a:r>
              <a:rPr lang="en-US" sz="1600" strike="sngStrike" dirty="0">
                <a:solidFill>
                  <a:srgbClr val="0000FF"/>
                </a:solidFill>
                <a:latin typeface="Courier" pitchFamily="-110" charset="0"/>
              </a:rPr>
              <a:t>PUSH </a:t>
            </a:r>
            <a:r>
              <a:rPr lang="en-US" sz="1600" strike="sngStrike" dirty="0">
                <a:solidFill>
                  <a:srgbClr val="009051"/>
                </a:solidFill>
                <a:latin typeface="Courier" pitchFamily="-110" charset="0"/>
              </a:rPr>
              <a:t>R0  </a:t>
            </a:r>
            <a:r>
              <a:rPr lang="en-US" sz="1600" strike="sngStrike" dirty="0">
                <a:solidFill>
                  <a:srgbClr val="808000"/>
                </a:solidFill>
                <a:latin typeface="Courier" pitchFamily="-111" charset="0"/>
              </a:rPr>
              <a:t>* pass x</a:t>
            </a:r>
            <a:endParaRPr lang="en-US" sz="1600" strike="sngStrike" dirty="0">
              <a:solidFill>
                <a:srgbClr val="009051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</a:t>
            </a:r>
            <a:r>
              <a:rPr lang="en-US" sz="1600" strike="sngStrike" dirty="0">
                <a:solidFill>
                  <a:srgbClr val="0000FF"/>
                </a:solidFill>
                <a:latin typeface="Courier" pitchFamily="-110" charset="0"/>
              </a:rPr>
              <a:t>PUSH </a:t>
            </a:r>
            <a:r>
              <a:rPr lang="en-US" sz="1600" strike="sngStrike" dirty="0">
                <a:solidFill>
                  <a:srgbClr val="009051"/>
                </a:solidFill>
                <a:latin typeface="Courier" pitchFamily="-110" charset="0"/>
              </a:rPr>
              <a:t>R1  </a:t>
            </a:r>
            <a:r>
              <a:rPr lang="en-US" sz="1600" strike="sngStrike" dirty="0">
                <a:solidFill>
                  <a:srgbClr val="808000"/>
                </a:solidFill>
                <a:latin typeface="Courier" pitchFamily="-111" charset="0"/>
              </a:rPr>
              <a:t>* pass y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CALL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SUM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strike="sngStrike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strike="sngStrike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strike="sngStrike" dirty="0">
                <a:solidFill>
                  <a:srgbClr val="009051"/>
                </a:solidFill>
                <a:latin typeface="Courier" pitchFamily="-110" charset="0"/>
              </a:rPr>
              <a:t>R15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strike="sngStrike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strike="sngStrike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strike="sngStrike" dirty="0">
                <a:solidFill>
                  <a:srgbClr val="009051"/>
                </a:solidFill>
                <a:latin typeface="Courier" pitchFamily="-110" charset="0"/>
              </a:rPr>
              <a:t>R15</a:t>
            </a:r>
          </a:p>
          <a:p>
            <a:endParaRPr lang="en-US" sz="1600" dirty="0">
              <a:solidFill>
                <a:srgbClr val="800000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STORE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R14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STDOUT</a:t>
            </a:r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HALT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FD8B182-52AC-0142-AE7B-43EA7275D32C}"/>
              </a:ext>
            </a:extLst>
          </p:cNvPr>
          <p:cNvGrpSpPr/>
          <p:nvPr/>
        </p:nvGrpSpPr>
        <p:grpSpPr>
          <a:xfrm>
            <a:off x="4287744" y="200641"/>
            <a:ext cx="4176637" cy="1816050"/>
            <a:chOff x="4250210" y="2049770"/>
            <a:chExt cx="4176637" cy="181605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FDC6EC6-7961-5747-9D9D-9C51C49F8930}"/>
                </a:ext>
              </a:extLst>
            </p:cNvPr>
            <p:cNvSpPr txBox="1"/>
            <p:nvPr/>
          </p:nvSpPr>
          <p:spPr>
            <a:xfrm>
              <a:off x="4250210" y="2542381"/>
              <a:ext cx="417663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Why bother with the stack and R2 and R3? Why don’t we just use R0 and R1 in the function?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4ACD9CF-8F57-4D49-8918-FA6109894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8203" y="2049770"/>
              <a:ext cx="468423" cy="492611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0976A3B-AAD0-BA6F-4459-CF154985A932}"/>
              </a:ext>
            </a:extLst>
          </p:cNvPr>
          <p:cNvGrpSpPr/>
          <p:nvPr/>
        </p:nvGrpSpPr>
        <p:grpSpPr>
          <a:xfrm>
            <a:off x="2896481" y="4115010"/>
            <a:ext cx="3453908" cy="1015663"/>
            <a:chOff x="2749874" y="726218"/>
            <a:chExt cx="3453908" cy="101566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2235763-D3AB-949B-30F9-2B9FF9860C43}"/>
                </a:ext>
              </a:extLst>
            </p:cNvPr>
            <p:cNvSpPr txBox="1"/>
            <p:nvPr/>
          </p:nvSpPr>
          <p:spPr>
            <a:xfrm>
              <a:off x="3282477" y="726218"/>
              <a:ext cx="29213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Functions should provide </a:t>
              </a:r>
              <a:r>
                <a:rPr lang="en-US" sz="2000" b="1" dirty="0">
                  <a:latin typeface="Segoe Print" panose="02000800000000000000" pitchFamily="2" charset="0"/>
                </a:rPr>
                <a:t>good abstractions!</a:t>
              </a:r>
              <a:endParaRPr lang="en-US" sz="2000" dirty="0">
                <a:latin typeface="Segoe Print" panose="02000800000000000000" pitchFamily="2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C6F9B67-5BB5-1DC1-FF52-4D3DB1A52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49874" y="760079"/>
              <a:ext cx="767301" cy="799952"/>
            </a:xfrm>
            <a:prstGeom prst="rect">
              <a:avLst/>
            </a:prstGeom>
          </p:spPr>
        </p:pic>
      </p:grpSp>
      <p:sp>
        <p:nvSpPr>
          <p:cNvPr id="7" name="Text Box 5">
            <a:extLst>
              <a:ext uri="{FF2B5EF4-FFF2-40B4-BE49-F238E27FC236}">
                <a16:creationId xmlns:a16="http://schemas.microsoft.com/office/drawing/2014/main" id="{0BA02E34-D08C-34ED-BDBC-C14DC9326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224" y="2218952"/>
            <a:ext cx="404132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SUM</a:t>
            </a:r>
            <a:r>
              <a:rPr lang="en-US" sz="1600" dirty="0">
                <a:latin typeface="Courier" pitchFamily="-110" charset="0"/>
              </a:rPr>
              <a:t>:	</a:t>
            </a:r>
            <a:r>
              <a:rPr lang="en-US" sz="1600" strike="sngStrike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strike="sngStrike" dirty="0">
                <a:latin typeface="Courier" pitchFamily="-110" charset="0"/>
              </a:rPr>
              <a:t> </a:t>
            </a:r>
            <a:r>
              <a:rPr lang="en-US" sz="1600" strike="sngStrike" dirty="0">
                <a:solidFill>
                  <a:srgbClr val="009051"/>
                </a:solidFill>
                <a:latin typeface="Courier" pitchFamily="-110" charset="0"/>
              </a:rPr>
              <a:t>R2</a:t>
            </a:r>
            <a:r>
              <a:rPr lang="en-US" sz="1600" strike="sngStrike" dirty="0">
                <a:latin typeface="Courier" pitchFamily="-110" charset="0"/>
              </a:rPr>
              <a:t> </a:t>
            </a:r>
            <a:r>
              <a:rPr lang="en-US" sz="1600" strike="sngStrike" dirty="0">
                <a:solidFill>
                  <a:srgbClr val="800000"/>
                </a:solidFill>
                <a:latin typeface="Courier" pitchFamily="-110" charset="0"/>
              </a:rPr>
              <a:t>R13 +8  </a:t>
            </a:r>
            <a:r>
              <a:rPr lang="en-US" sz="1600" strike="sngStrike" dirty="0">
                <a:solidFill>
                  <a:srgbClr val="808000"/>
                </a:solidFill>
                <a:latin typeface="Courier" pitchFamily="-111" charset="0"/>
              </a:rPr>
              <a:t>* get a</a:t>
            </a:r>
          </a:p>
          <a:p>
            <a:r>
              <a:rPr lang="en-US" sz="1600" strike="sngStrike" dirty="0">
                <a:latin typeface="Courier" pitchFamily="-110" charset="0"/>
              </a:rPr>
              <a:t>	</a:t>
            </a:r>
            <a:r>
              <a:rPr lang="en-US" sz="1600" strike="sngStrike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strike="sngStrike" dirty="0">
                <a:latin typeface="Courier" pitchFamily="-110" charset="0"/>
              </a:rPr>
              <a:t> </a:t>
            </a:r>
            <a:r>
              <a:rPr lang="en-US" sz="1600" strike="sngStrike" dirty="0">
                <a:solidFill>
                  <a:srgbClr val="009051"/>
                </a:solidFill>
                <a:latin typeface="Courier" pitchFamily="-110" charset="0"/>
              </a:rPr>
              <a:t>R3</a:t>
            </a:r>
            <a:r>
              <a:rPr lang="en-US" sz="1600" strike="sngStrike" dirty="0">
                <a:latin typeface="Courier" pitchFamily="-110" charset="0"/>
              </a:rPr>
              <a:t> </a:t>
            </a:r>
            <a:r>
              <a:rPr lang="en-US" sz="1600" strike="sngStrike" dirty="0">
                <a:solidFill>
                  <a:srgbClr val="800000"/>
                </a:solidFill>
                <a:latin typeface="Courier" pitchFamily="-110" charset="0"/>
              </a:rPr>
              <a:t>R13 +4  </a:t>
            </a:r>
            <a:r>
              <a:rPr lang="en-US" sz="1600" strike="sngStrike" dirty="0">
                <a:solidFill>
                  <a:srgbClr val="808000"/>
                </a:solidFill>
                <a:latin typeface="Courier" pitchFamily="-111" charset="0"/>
              </a:rPr>
              <a:t>* get b</a:t>
            </a: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ADD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R0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  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z=</a:t>
            </a:r>
            <a:r>
              <a:rPr lang="en-US" sz="1600" dirty="0" err="1">
                <a:solidFill>
                  <a:srgbClr val="808000"/>
                </a:solidFill>
                <a:latin typeface="Courier" pitchFamily="-111" charset="0"/>
              </a:rPr>
              <a:t>a+b</a:t>
            </a:r>
            <a:endParaRPr lang="en-US" sz="1600" dirty="0">
              <a:solidFill>
                <a:srgbClr val="009051"/>
              </a:solidFill>
              <a:latin typeface="Courier" pitchFamily="-110" charset="0"/>
            </a:endParaRP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MOV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R14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 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return z</a:t>
            </a:r>
            <a:endParaRPr lang="en-US" sz="1600" dirty="0">
              <a:solidFill>
                <a:srgbClr val="009051"/>
              </a:solidFill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RET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34350AF-7774-9E21-50C3-551843CD1211}"/>
              </a:ext>
            </a:extLst>
          </p:cNvPr>
          <p:cNvSpPr/>
          <p:nvPr/>
        </p:nvSpPr>
        <p:spPr>
          <a:xfrm>
            <a:off x="7425925" y="3022176"/>
            <a:ext cx="1032275" cy="282230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95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E7C35195-9203-EB4E-93F8-702AE440CD69}"/>
              </a:ext>
            </a:extLst>
          </p:cNvPr>
          <p:cNvSpPr/>
          <p:nvPr/>
        </p:nvSpPr>
        <p:spPr>
          <a:xfrm>
            <a:off x="915193" y="3473768"/>
            <a:ext cx="2339615" cy="284480"/>
          </a:xfrm>
          <a:prstGeom prst="roundRect">
            <a:avLst/>
          </a:prstGeom>
          <a:solidFill>
            <a:srgbClr val="FFFF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94C5D2E1-D5A6-0A45-A02C-61AF8E6F0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05" y="1761351"/>
            <a:ext cx="391168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7030A0"/>
                </a:solidFill>
                <a:latin typeface="Courier" pitchFamily="-110" charset="0"/>
              </a:rPr>
              <a:t>.</a:t>
            </a:r>
            <a:r>
              <a:rPr lang="en-US" sz="1600" dirty="0" err="1">
                <a:solidFill>
                  <a:srgbClr val="7030A0"/>
                </a:solidFill>
                <a:latin typeface="Courier" pitchFamily="-110" charset="0"/>
              </a:rPr>
              <a:t>stacksize</a:t>
            </a:r>
            <a:r>
              <a:rPr lang="en-US" sz="1600" dirty="0">
                <a:solidFill>
                  <a:srgbClr val="7030A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100</a:t>
            </a:r>
          </a:p>
          <a:p>
            <a:endParaRPr lang="en-US" sz="1600" dirty="0">
              <a:solidFill>
                <a:srgbClr val="800000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MAIN</a:t>
            </a:r>
            <a:r>
              <a:rPr lang="en-US" sz="1600" dirty="0">
                <a:latin typeface="Courier" pitchFamily="-110" charset="0"/>
              </a:rPr>
              <a:t>: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 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#5</a:t>
            </a:r>
            <a:endParaRPr lang="en-US" sz="1600" dirty="0">
              <a:solidFill>
                <a:schemeClr val="tx1"/>
              </a:solidFill>
              <a:latin typeface="Courier" pitchFamily="-111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#9</a:t>
            </a:r>
            <a:endParaRPr lang="en-US" sz="1600" dirty="0">
              <a:solidFill>
                <a:schemeClr val="tx1"/>
              </a:solidFill>
              <a:latin typeface="Courier" pitchFamily="-111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R3</a:t>
            </a:r>
            <a:r>
              <a:rPr lang="en-US" sz="1600" dirty="0">
                <a:latin typeface="Courier" pitchFamily="-110" charset="0"/>
              </a:rPr>
              <a:t> #12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pass x</a:t>
            </a:r>
            <a:endParaRPr lang="en-US" sz="1600" dirty="0">
              <a:solidFill>
                <a:srgbClr val="009051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pass y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CALL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SUM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R15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R15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STORE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STDOUT</a:t>
            </a:r>
          </a:p>
          <a:p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STORE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R3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STDOUT</a:t>
            </a:r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HALT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53AEB-1F13-4A48-A8AB-4DA24B633C7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2BC055-1626-634C-9DAB-0BAE29719FDE}"/>
              </a:ext>
            </a:extLst>
          </p:cNvPr>
          <p:cNvGrpSpPr/>
          <p:nvPr/>
        </p:nvGrpSpPr>
        <p:grpSpPr>
          <a:xfrm>
            <a:off x="7346779" y="2315993"/>
            <a:ext cx="1689654" cy="1442255"/>
            <a:chOff x="7191335" y="2935162"/>
            <a:chExt cx="1689654" cy="1442255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5B902A05-4115-E841-9A99-76415881F416}"/>
                </a:ext>
              </a:extLst>
            </p:cNvPr>
            <p:cNvSpPr/>
            <p:nvPr/>
          </p:nvSpPr>
          <p:spPr>
            <a:xfrm>
              <a:off x="7191335" y="2943269"/>
              <a:ext cx="1689654" cy="143414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390D11-2487-2E4C-BF67-E6F4175227E3}"/>
                </a:ext>
              </a:extLst>
            </p:cNvPr>
            <p:cNvSpPr txBox="1"/>
            <p:nvPr/>
          </p:nvSpPr>
          <p:spPr>
            <a:xfrm>
              <a:off x="7508918" y="2935162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18" name="Text Box 5">
              <a:extLst>
                <a:ext uri="{FF2B5EF4-FFF2-40B4-BE49-F238E27FC236}">
                  <a16:creationId xmlns:a16="http://schemas.microsoft.com/office/drawing/2014/main" id="{81F8DEB8-9AD3-7F4D-B45B-AA62C12ECF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255" y="3280384"/>
              <a:ext cx="1674734" cy="1088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R0: 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R1: 5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R2: 9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R3: 12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R14: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76A3EBE-A1FC-EA4F-9E58-DA0983883313}"/>
              </a:ext>
            </a:extLst>
          </p:cNvPr>
          <p:cNvGrpSpPr/>
          <p:nvPr/>
        </p:nvGrpSpPr>
        <p:grpSpPr>
          <a:xfrm>
            <a:off x="6474061" y="3860186"/>
            <a:ext cx="2573748" cy="1160081"/>
            <a:chOff x="6431106" y="3411919"/>
            <a:chExt cx="2573748" cy="1160081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394FD47D-10F5-6C45-A789-7265681FD828}"/>
                </a:ext>
              </a:extLst>
            </p:cNvPr>
            <p:cNvSpPr/>
            <p:nvPr/>
          </p:nvSpPr>
          <p:spPr>
            <a:xfrm>
              <a:off x="6431106" y="3423471"/>
              <a:ext cx="2573748" cy="1148529"/>
            </a:xfrm>
            <a:prstGeom prst="roundRect">
              <a:avLst>
                <a:gd name="adj" fmla="val 7731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8FECB94-6A29-9D48-8174-1AA9AD683284}"/>
                </a:ext>
              </a:extLst>
            </p:cNvPr>
            <p:cNvSpPr txBox="1"/>
            <p:nvPr/>
          </p:nvSpPr>
          <p:spPr>
            <a:xfrm>
              <a:off x="6431106" y="3731248"/>
              <a:ext cx="95186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STDIN:</a:t>
              </a:r>
            </a:p>
            <a:p>
              <a:endParaRPr lang="en-US" dirty="0"/>
            </a:p>
            <a:p>
              <a:r>
                <a:rPr lang="en-US" dirty="0"/>
                <a:t>STDOUT: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424B076-B594-E141-A522-A7DD0617C693}"/>
                </a:ext>
              </a:extLst>
            </p:cNvPr>
            <p:cNvSpPr txBox="1"/>
            <p:nvPr/>
          </p:nvSpPr>
          <p:spPr>
            <a:xfrm>
              <a:off x="7333862" y="373124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77734A3-D7B1-C14F-A3EF-EA5567F94432}"/>
                </a:ext>
              </a:extLst>
            </p:cNvPr>
            <p:cNvSpPr txBox="1"/>
            <p:nvPr/>
          </p:nvSpPr>
          <p:spPr>
            <a:xfrm>
              <a:off x="7234385" y="3411919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Console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03302A1-C31E-2742-AADC-74622CC92C61}"/>
                </a:ext>
              </a:extLst>
            </p:cNvPr>
            <p:cNvSpPr txBox="1"/>
            <p:nvPr/>
          </p:nvSpPr>
          <p:spPr>
            <a:xfrm>
              <a:off x="7333862" y="415402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5A0592E-69A9-1C4D-AAFD-7FD949CFFEEC}"/>
              </a:ext>
            </a:extLst>
          </p:cNvPr>
          <p:cNvGrpSpPr/>
          <p:nvPr/>
        </p:nvGrpSpPr>
        <p:grpSpPr>
          <a:xfrm>
            <a:off x="6474061" y="235618"/>
            <a:ext cx="2527204" cy="2000376"/>
            <a:chOff x="6526117" y="3069767"/>
            <a:chExt cx="2527204" cy="200037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18D3CCC-DB66-3C4B-B0F9-37BC3D74D8C3}"/>
                </a:ext>
              </a:extLst>
            </p:cNvPr>
            <p:cNvGrpSpPr/>
            <p:nvPr/>
          </p:nvGrpSpPr>
          <p:grpSpPr>
            <a:xfrm>
              <a:off x="7641771" y="3069767"/>
              <a:ext cx="1411550" cy="2000376"/>
              <a:chOff x="7191335" y="2604942"/>
              <a:chExt cx="1689654" cy="2000376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8FB17AC8-333E-B54B-9F38-2A3D0D604CDB}"/>
                  </a:ext>
                </a:extLst>
              </p:cNvPr>
              <p:cNvSpPr/>
              <p:nvPr/>
            </p:nvSpPr>
            <p:spPr>
              <a:xfrm>
                <a:off x="7191335" y="2604942"/>
                <a:ext cx="1689654" cy="1961761"/>
              </a:xfrm>
              <a:prstGeom prst="roundRect">
                <a:avLst>
                  <a:gd name="adj" fmla="val 5935"/>
                </a:avLst>
              </a:prstGeom>
              <a:solidFill>
                <a:srgbClr val="8B32FD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DEA6227-DCFB-7A42-9D80-BC7F6B52FE55}"/>
                  </a:ext>
                </a:extLst>
              </p:cNvPr>
              <p:cNvSpPr txBox="1"/>
              <p:nvPr/>
            </p:nvSpPr>
            <p:spPr>
              <a:xfrm>
                <a:off x="7613470" y="2604943"/>
                <a:ext cx="8350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u="sng" dirty="0">
                    <a:solidFill>
                      <a:schemeClr val="bg1"/>
                    </a:solidFill>
                  </a:rPr>
                  <a:t>Stack</a:t>
                </a:r>
              </a:p>
            </p:txBody>
          </p:sp>
          <p:sp>
            <p:nvSpPr>
              <p:cNvPr id="32" name="Text Box 5">
                <a:extLst>
                  <a:ext uri="{FF2B5EF4-FFF2-40B4-BE49-F238E27FC236}">
                    <a16:creationId xmlns:a16="http://schemas.microsoft.com/office/drawing/2014/main" id="{2776BE93-F7E8-7D49-95C8-B3F914A6EA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6255" y="2925819"/>
                <a:ext cx="1674734" cy="1679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420: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…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496: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500: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504: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508: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512: 9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516: 5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1496B9C-723B-F549-9717-F5F88A89C0D0}"/>
                </a:ext>
              </a:extLst>
            </p:cNvPr>
            <p:cNvSpPr txBox="1"/>
            <p:nvPr/>
          </p:nvSpPr>
          <p:spPr>
            <a:xfrm>
              <a:off x="6526117" y="4576071"/>
              <a:ext cx="513282" cy="307777"/>
            </a:xfrm>
            <a:custGeom>
              <a:avLst/>
              <a:gdLst>
                <a:gd name="connsiteX0" fmla="*/ 0 w 513282"/>
                <a:gd name="connsiteY0" fmla="*/ 0 h 307777"/>
                <a:gd name="connsiteX1" fmla="*/ 513282 w 513282"/>
                <a:gd name="connsiteY1" fmla="*/ 0 h 307777"/>
                <a:gd name="connsiteX2" fmla="*/ 513282 w 513282"/>
                <a:gd name="connsiteY2" fmla="*/ 307777 h 307777"/>
                <a:gd name="connsiteX3" fmla="*/ 0 w 513282"/>
                <a:gd name="connsiteY3" fmla="*/ 307777 h 307777"/>
                <a:gd name="connsiteX4" fmla="*/ 0 w 513282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282" h="307777" fill="none" extrusionOk="0">
                  <a:moveTo>
                    <a:pt x="0" y="0"/>
                  </a:moveTo>
                  <a:cubicBezTo>
                    <a:pt x="213625" y="17456"/>
                    <a:pt x="327541" y="6701"/>
                    <a:pt x="513282" y="0"/>
                  </a:cubicBezTo>
                  <a:cubicBezTo>
                    <a:pt x="514357" y="65319"/>
                    <a:pt x="519378" y="221266"/>
                    <a:pt x="513282" y="307777"/>
                  </a:cubicBezTo>
                  <a:cubicBezTo>
                    <a:pt x="287736" y="322216"/>
                    <a:pt x="214660" y="284261"/>
                    <a:pt x="0" y="307777"/>
                  </a:cubicBezTo>
                  <a:cubicBezTo>
                    <a:pt x="2767" y="204164"/>
                    <a:pt x="12086" y="70684"/>
                    <a:pt x="0" y="0"/>
                  </a:cubicBezTo>
                  <a:close/>
                </a:path>
                <a:path w="513282" h="307777" stroke="0" extrusionOk="0">
                  <a:moveTo>
                    <a:pt x="0" y="0"/>
                  </a:moveTo>
                  <a:cubicBezTo>
                    <a:pt x="105985" y="-24576"/>
                    <a:pt x="367983" y="-11445"/>
                    <a:pt x="513282" y="0"/>
                  </a:cubicBezTo>
                  <a:cubicBezTo>
                    <a:pt x="524834" y="71188"/>
                    <a:pt x="511403" y="212063"/>
                    <a:pt x="513282" y="307777"/>
                  </a:cubicBezTo>
                  <a:cubicBezTo>
                    <a:pt x="374751" y="300194"/>
                    <a:pt x="191834" y="292775"/>
                    <a:pt x="0" y="307777"/>
                  </a:cubicBezTo>
                  <a:cubicBezTo>
                    <a:pt x="-4373" y="202567"/>
                    <a:pt x="-4244" y="137624"/>
                    <a:pt x="0" y="0"/>
                  </a:cubicBezTo>
                  <a:close/>
                </a:path>
              </a:pathLst>
            </a:custGeom>
            <a:solidFill>
              <a:srgbClr val="03A895"/>
            </a:solidFill>
            <a:ln w="38100">
              <a:solidFill>
                <a:srgbClr val="03A895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R13</a:t>
              </a:r>
            </a:p>
          </p:txBody>
        </p:sp>
        <p:cxnSp>
          <p:nvCxnSpPr>
            <p:cNvPr id="29" name="Curved Connector 28">
              <a:extLst>
                <a:ext uri="{FF2B5EF4-FFF2-40B4-BE49-F238E27FC236}">
                  <a16:creationId xmlns:a16="http://schemas.microsoft.com/office/drawing/2014/main" id="{441AFA58-E8E1-7748-9F53-91489DB3372B}"/>
                </a:ext>
              </a:extLst>
            </p:cNvPr>
            <p:cNvCxnSpPr>
              <a:cxnSpLocks/>
              <a:stCxn id="28" idx="3"/>
            </p:cNvCxnSpPr>
            <p:nvPr/>
          </p:nvCxnSpPr>
          <p:spPr>
            <a:xfrm flipV="1">
              <a:off x="7039399" y="4490229"/>
              <a:ext cx="614836" cy="239731"/>
            </a:xfrm>
            <a:prstGeom prst="curvedConnector3">
              <a:avLst/>
            </a:prstGeom>
            <a:ln w="254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4A5D558-4940-C744-967E-2D1984E88A9E}"/>
              </a:ext>
            </a:extLst>
          </p:cNvPr>
          <p:cNvCxnSpPr>
            <a:cxnSpLocks/>
          </p:cNvCxnSpPr>
          <p:nvPr/>
        </p:nvCxnSpPr>
        <p:spPr>
          <a:xfrm flipH="1">
            <a:off x="3271040" y="1741922"/>
            <a:ext cx="18184" cy="33207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FD8B182-52AC-0142-AE7B-43EA7275D32C}"/>
              </a:ext>
            </a:extLst>
          </p:cNvPr>
          <p:cNvGrpSpPr/>
          <p:nvPr/>
        </p:nvGrpSpPr>
        <p:grpSpPr>
          <a:xfrm>
            <a:off x="2749088" y="27046"/>
            <a:ext cx="4292893" cy="1816050"/>
            <a:chOff x="4133954" y="2049770"/>
            <a:chExt cx="4292893" cy="181605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FDC6EC6-7961-5747-9D9D-9C51C49F8930}"/>
                </a:ext>
              </a:extLst>
            </p:cNvPr>
            <p:cNvSpPr txBox="1"/>
            <p:nvPr/>
          </p:nvSpPr>
          <p:spPr>
            <a:xfrm>
              <a:off x="4133954" y="2542381"/>
              <a:ext cx="429289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What should R2 and R3 </a:t>
              </a:r>
              <a:br>
                <a:rPr lang="en-US" sz="2000" dirty="0">
                  <a:latin typeface="Segoe Print" panose="02000800000000000000" pitchFamily="2" charset="0"/>
                </a:rPr>
              </a:br>
              <a:r>
                <a:rPr lang="en-US" sz="2000" dirty="0">
                  <a:latin typeface="Segoe Print" panose="02000800000000000000" pitchFamily="2" charset="0"/>
                </a:rPr>
                <a:t>be at the end? </a:t>
              </a:r>
            </a:p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What will they actually be? </a:t>
              </a:r>
            </a:p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Why is that a problem?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4ACD9CF-8F57-4D49-8918-FA6109894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8203" y="2049770"/>
              <a:ext cx="468423" cy="492611"/>
            </a:xfrm>
            <a:prstGeom prst="rect">
              <a:avLst/>
            </a:prstGeom>
          </p:spPr>
        </p:pic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CD6BAE14-5639-3C43-BB30-62C14D66C53A}"/>
              </a:ext>
            </a:extLst>
          </p:cNvPr>
          <p:cNvSpPr/>
          <p:nvPr/>
        </p:nvSpPr>
        <p:spPr>
          <a:xfrm>
            <a:off x="1615440" y="4178123"/>
            <a:ext cx="447040" cy="647877"/>
          </a:xfrm>
          <a:custGeom>
            <a:avLst/>
            <a:gdLst>
              <a:gd name="connsiteX0" fmla="*/ 81280 w 396240"/>
              <a:gd name="connsiteY0" fmla="*/ 30480 h 426720"/>
              <a:gd name="connsiteX1" fmla="*/ 81280 w 396240"/>
              <a:gd name="connsiteY1" fmla="*/ 233680 h 426720"/>
              <a:gd name="connsiteX2" fmla="*/ 101600 w 396240"/>
              <a:gd name="connsiteY2" fmla="*/ 294640 h 426720"/>
              <a:gd name="connsiteX3" fmla="*/ 121920 w 396240"/>
              <a:gd name="connsiteY3" fmla="*/ 325120 h 426720"/>
              <a:gd name="connsiteX4" fmla="*/ 132080 w 396240"/>
              <a:gd name="connsiteY4" fmla="*/ 355600 h 426720"/>
              <a:gd name="connsiteX5" fmla="*/ 162560 w 396240"/>
              <a:gd name="connsiteY5" fmla="*/ 375920 h 426720"/>
              <a:gd name="connsiteX6" fmla="*/ 193040 w 396240"/>
              <a:gd name="connsiteY6" fmla="*/ 406400 h 426720"/>
              <a:gd name="connsiteX7" fmla="*/ 254000 w 396240"/>
              <a:gd name="connsiteY7" fmla="*/ 426720 h 426720"/>
              <a:gd name="connsiteX8" fmla="*/ 335280 w 396240"/>
              <a:gd name="connsiteY8" fmla="*/ 406400 h 426720"/>
              <a:gd name="connsiteX9" fmla="*/ 365760 w 396240"/>
              <a:gd name="connsiteY9" fmla="*/ 386080 h 426720"/>
              <a:gd name="connsiteX10" fmla="*/ 386080 w 396240"/>
              <a:gd name="connsiteY10" fmla="*/ 325120 h 426720"/>
              <a:gd name="connsiteX11" fmla="*/ 396240 w 396240"/>
              <a:gd name="connsiteY11" fmla="*/ 294640 h 426720"/>
              <a:gd name="connsiteX12" fmla="*/ 386080 w 396240"/>
              <a:gd name="connsiteY12" fmla="*/ 152400 h 426720"/>
              <a:gd name="connsiteX13" fmla="*/ 365760 w 396240"/>
              <a:gd name="connsiteY13" fmla="*/ 91440 h 426720"/>
              <a:gd name="connsiteX14" fmla="*/ 304800 w 396240"/>
              <a:gd name="connsiteY14" fmla="*/ 60960 h 426720"/>
              <a:gd name="connsiteX15" fmla="*/ 203200 w 396240"/>
              <a:gd name="connsiteY15" fmla="*/ 20320 h 426720"/>
              <a:gd name="connsiteX16" fmla="*/ 172720 w 396240"/>
              <a:gd name="connsiteY16" fmla="*/ 10160 h 426720"/>
              <a:gd name="connsiteX17" fmla="*/ 91440 w 396240"/>
              <a:gd name="connsiteY17" fmla="*/ 0 h 426720"/>
              <a:gd name="connsiteX18" fmla="*/ 0 w 396240"/>
              <a:gd name="connsiteY18" fmla="*/ 2032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6240" h="426720">
                <a:moveTo>
                  <a:pt x="81280" y="30480"/>
                </a:moveTo>
                <a:cubicBezTo>
                  <a:pt x="63692" y="118418"/>
                  <a:pt x="62432" y="101745"/>
                  <a:pt x="81280" y="233680"/>
                </a:cubicBezTo>
                <a:cubicBezTo>
                  <a:pt x="84309" y="254884"/>
                  <a:pt x="89719" y="276818"/>
                  <a:pt x="101600" y="294640"/>
                </a:cubicBezTo>
                <a:cubicBezTo>
                  <a:pt x="108373" y="304800"/>
                  <a:pt x="116459" y="314198"/>
                  <a:pt x="121920" y="325120"/>
                </a:cubicBezTo>
                <a:cubicBezTo>
                  <a:pt x="126709" y="334699"/>
                  <a:pt x="125390" y="347237"/>
                  <a:pt x="132080" y="355600"/>
                </a:cubicBezTo>
                <a:cubicBezTo>
                  <a:pt x="139708" y="365135"/>
                  <a:pt x="153179" y="368103"/>
                  <a:pt x="162560" y="375920"/>
                </a:cubicBezTo>
                <a:cubicBezTo>
                  <a:pt x="173598" y="385118"/>
                  <a:pt x="180480" y="399422"/>
                  <a:pt x="193040" y="406400"/>
                </a:cubicBezTo>
                <a:cubicBezTo>
                  <a:pt x="211764" y="416802"/>
                  <a:pt x="254000" y="426720"/>
                  <a:pt x="254000" y="426720"/>
                </a:cubicBezTo>
                <a:cubicBezTo>
                  <a:pt x="273322" y="422856"/>
                  <a:pt x="314452" y="416814"/>
                  <a:pt x="335280" y="406400"/>
                </a:cubicBezTo>
                <a:cubicBezTo>
                  <a:pt x="346202" y="400939"/>
                  <a:pt x="355600" y="392853"/>
                  <a:pt x="365760" y="386080"/>
                </a:cubicBezTo>
                <a:lnTo>
                  <a:pt x="386080" y="325120"/>
                </a:lnTo>
                <a:lnTo>
                  <a:pt x="396240" y="294640"/>
                </a:lnTo>
                <a:cubicBezTo>
                  <a:pt x="392853" y="247227"/>
                  <a:pt x="393131" y="199408"/>
                  <a:pt x="386080" y="152400"/>
                </a:cubicBezTo>
                <a:cubicBezTo>
                  <a:pt x="382903" y="131218"/>
                  <a:pt x="383582" y="103321"/>
                  <a:pt x="365760" y="91440"/>
                </a:cubicBezTo>
                <a:cubicBezTo>
                  <a:pt x="307185" y="52390"/>
                  <a:pt x="363690" y="86199"/>
                  <a:pt x="304800" y="60960"/>
                </a:cubicBezTo>
                <a:cubicBezTo>
                  <a:pt x="200154" y="16112"/>
                  <a:pt x="341954" y="66571"/>
                  <a:pt x="203200" y="20320"/>
                </a:cubicBezTo>
                <a:cubicBezTo>
                  <a:pt x="193040" y="16933"/>
                  <a:pt x="183347" y="11488"/>
                  <a:pt x="172720" y="10160"/>
                </a:cubicBezTo>
                <a:lnTo>
                  <a:pt x="91440" y="0"/>
                </a:lnTo>
                <a:cubicBezTo>
                  <a:pt x="12823" y="11231"/>
                  <a:pt x="41739" y="-550"/>
                  <a:pt x="0" y="2032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0F71DCE-D24E-7546-8627-FF94C22FE8F4}"/>
              </a:ext>
            </a:extLst>
          </p:cNvPr>
          <p:cNvGrpSpPr/>
          <p:nvPr/>
        </p:nvGrpSpPr>
        <p:grpSpPr>
          <a:xfrm>
            <a:off x="2896481" y="4115010"/>
            <a:ext cx="3453908" cy="1015663"/>
            <a:chOff x="2749874" y="726218"/>
            <a:chExt cx="3453908" cy="101566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C3378A5-DD1B-FF44-BDFE-EDFAFD61E342}"/>
                </a:ext>
              </a:extLst>
            </p:cNvPr>
            <p:cNvSpPr txBox="1"/>
            <p:nvPr/>
          </p:nvSpPr>
          <p:spPr>
            <a:xfrm>
              <a:off x="3282477" y="726218"/>
              <a:ext cx="29213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Functions should not have unintentional </a:t>
              </a:r>
              <a:r>
                <a:rPr lang="en-US" sz="2000" b="1" dirty="0">
                  <a:latin typeface="Segoe Print" panose="02000800000000000000" pitchFamily="2" charset="0"/>
                </a:rPr>
                <a:t>side effects</a:t>
              </a:r>
              <a:r>
                <a:rPr lang="en-US" sz="2000" dirty="0">
                  <a:latin typeface="Segoe Print" panose="02000800000000000000" pitchFamily="2" charset="0"/>
                </a:rPr>
                <a:t>.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F7347016-5E9D-904A-8459-C71575AF9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49874" y="760079"/>
              <a:ext cx="767301" cy="799952"/>
            </a:xfrm>
            <a:prstGeom prst="rect">
              <a:avLst/>
            </a:prstGeom>
          </p:spPr>
        </p:pic>
      </p:grpSp>
      <p:sp>
        <p:nvSpPr>
          <p:cNvPr id="2" name="Text Box 5">
            <a:extLst>
              <a:ext uri="{FF2B5EF4-FFF2-40B4-BE49-F238E27FC236}">
                <a16:creationId xmlns:a16="http://schemas.microsoft.com/office/drawing/2014/main" id="{D97F7FD5-275E-75EE-4D92-71A2822C6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224" y="2218952"/>
            <a:ext cx="404132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SUM</a:t>
            </a:r>
            <a:r>
              <a:rPr lang="en-US" sz="1600" dirty="0">
                <a:latin typeface="Courier" pitchFamily="-110" charset="0"/>
              </a:rPr>
              <a:t>: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R13 +8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get a</a:t>
            </a: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R3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R13 +4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get b</a:t>
            </a: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ADD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R3  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z=</a:t>
            </a:r>
            <a:r>
              <a:rPr lang="en-US" sz="1600" dirty="0" err="1">
                <a:solidFill>
                  <a:srgbClr val="808000"/>
                </a:solidFill>
                <a:latin typeface="Courier" pitchFamily="-111" charset="0"/>
              </a:rPr>
              <a:t>a+b</a:t>
            </a:r>
            <a:endParaRPr lang="en-US" sz="1600" dirty="0">
              <a:solidFill>
                <a:srgbClr val="009051"/>
              </a:solidFill>
              <a:latin typeface="Courier" pitchFamily="-110" charset="0"/>
            </a:endParaRP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MOV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R14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 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return z</a:t>
            </a:r>
            <a:endParaRPr lang="en-US" sz="1600" dirty="0">
              <a:solidFill>
                <a:srgbClr val="009051"/>
              </a:solidFill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RET</a:t>
            </a:r>
          </a:p>
        </p:txBody>
      </p:sp>
    </p:spTree>
    <p:extLst>
      <p:ext uri="{BB962C8B-B14F-4D97-AF65-F5344CB8AC3E}">
        <p14:creationId xmlns:p14="http://schemas.microsoft.com/office/powerpoint/2010/main" val="81709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E7C35195-9203-EB4E-93F8-702AE440CD69}"/>
              </a:ext>
            </a:extLst>
          </p:cNvPr>
          <p:cNvSpPr/>
          <p:nvPr/>
        </p:nvSpPr>
        <p:spPr>
          <a:xfrm>
            <a:off x="915193" y="3473768"/>
            <a:ext cx="2339615" cy="284480"/>
          </a:xfrm>
          <a:prstGeom prst="roundRect">
            <a:avLst/>
          </a:prstGeom>
          <a:solidFill>
            <a:srgbClr val="FFFF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94C5D2E1-D5A6-0A45-A02C-61AF8E6F0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05" y="1761351"/>
            <a:ext cx="391168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7030A0"/>
                </a:solidFill>
                <a:latin typeface="Courier" pitchFamily="-110" charset="0"/>
              </a:rPr>
              <a:t>.</a:t>
            </a:r>
            <a:r>
              <a:rPr lang="en-US" sz="1600" dirty="0" err="1">
                <a:solidFill>
                  <a:srgbClr val="7030A0"/>
                </a:solidFill>
                <a:latin typeface="Courier" pitchFamily="-110" charset="0"/>
              </a:rPr>
              <a:t>stacksize</a:t>
            </a:r>
            <a:r>
              <a:rPr lang="en-US" sz="1600" dirty="0">
                <a:solidFill>
                  <a:srgbClr val="7030A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100</a:t>
            </a:r>
          </a:p>
          <a:p>
            <a:endParaRPr lang="en-US" sz="1600" dirty="0">
              <a:solidFill>
                <a:srgbClr val="800000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MAIN</a:t>
            </a:r>
            <a:r>
              <a:rPr lang="en-US" sz="1600" dirty="0">
                <a:latin typeface="Courier" pitchFamily="-110" charset="0"/>
              </a:rPr>
              <a:t>: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 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#5</a:t>
            </a:r>
            <a:endParaRPr lang="en-US" sz="1600" dirty="0">
              <a:solidFill>
                <a:schemeClr val="tx1"/>
              </a:solidFill>
              <a:latin typeface="Courier" pitchFamily="-111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#9</a:t>
            </a:r>
            <a:endParaRPr lang="en-US" sz="1600" dirty="0">
              <a:solidFill>
                <a:schemeClr val="tx1"/>
              </a:solidFill>
              <a:latin typeface="Courier" pitchFamily="-111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R3</a:t>
            </a:r>
            <a:r>
              <a:rPr lang="en-US" sz="1600" dirty="0">
                <a:latin typeface="Courier" pitchFamily="-110" charset="0"/>
              </a:rPr>
              <a:t> #12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pass x</a:t>
            </a:r>
            <a:endParaRPr lang="en-US" sz="1600" dirty="0">
              <a:solidFill>
                <a:srgbClr val="009051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pass y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CALL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SUM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R15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R15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STORE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STDOUT</a:t>
            </a:r>
          </a:p>
          <a:p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STORE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R3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STDOUT</a:t>
            </a:r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HALT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53AEB-1F13-4A48-A8AB-4DA24B633C7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2BC055-1626-634C-9DAB-0BAE29719FDE}"/>
              </a:ext>
            </a:extLst>
          </p:cNvPr>
          <p:cNvGrpSpPr/>
          <p:nvPr/>
        </p:nvGrpSpPr>
        <p:grpSpPr>
          <a:xfrm>
            <a:off x="7346779" y="2315993"/>
            <a:ext cx="1689654" cy="1442255"/>
            <a:chOff x="7191335" y="2935162"/>
            <a:chExt cx="1689654" cy="1442255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5B902A05-4115-E841-9A99-76415881F416}"/>
                </a:ext>
              </a:extLst>
            </p:cNvPr>
            <p:cNvSpPr/>
            <p:nvPr/>
          </p:nvSpPr>
          <p:spPr>
            <a:xfrm>
              <a:off x="7191335" y="2943269"/>
              <a:ext cx="1689654" cy="143414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390D11-2487-2E4C-BF67-E6F4175227E3}"/>
                </a:ext>
              </a:extLst>
            </p:cNvPr>
            <p:cNvSpPr txBox="1"/>
            <p:nvPr/>
          </p:nvSpPr>
          <p:spPr>
            <a:xfrm>
              <a:off x="7508918" y="2935162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18" name="Text Box 5">
              <a:extLst>
                <a:ext uri="{FF2B5EF4-FFF2-40B4-BE49-F238E27FC236}">
                  <a16:creationId xmlns:a16="http://schemas.microsoft.com/office/drawing/2014/main" id="{81F8DEB8-9AD3-7F4D-B45B-AA62C12ECF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255" y="3280384"/>
              <a:ext cx="1674734" cy="1088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R0: 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R1: 5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R2: 9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R3: 12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R14: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76A3EBE-A1FC-EA4F-9E58-DA0983883313}"/>
              </a:ext>
            </a:extLst>
          </p:cNvPr>
          <p:cNvGrpSpPr/>
          <p:nvPr/>
        </p:nvGrpSpPr>
        <p:grpSpPr>
          <a:xfrm>
            <a:off x="6474061" y="3860186"/>
            <a:ext cx="2573748" cy="1160081"/>
            <a:chOff x="6431106" y="3411919"/>
            <a:chExt cx="2573748" cy="1160081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394FD47D-10F5-6C45-A789-7265681FD828}"/>
                </a:ext>
              </a:extLst>
            </p:cNvPr>
            <p:cNvSpPr/>
            <p:nvPr/>
          </p:nvSpPr>
          <p:spPr>
            <a:xfrm>
              <a:off x="6431106" y="3423471"/>
              <a:ext cx="2573748" cy="1148529"/>
            </a:xfrm>
            <a:prstGeom prst="roundRect">
              <a:avLst>
                <a:gd name="adj" fmla="val 7731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8FECB94-6A29-9D48-8174-1AA9AD683284}"/>
                </a:ext>
              </a:extLst>
            </p:cNvPr>
            <p:cNvSpPr txBox="1"/>
            <p:nvPr/>
          </p:nvSpPr>
          <p:spPr>
            <a:xfrm>
              <a:off x="6431106" y="3731248"/>
              <a:ext cx="95186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STDIN:</a:t>
              </a:r>
            </a:p>
            <a:p>
              <a:endParaRPr lang="en-US" dirty="0"/>
            </a:p>
            <a:p>
              <a:r>
                <a:rPr lang="en-US" dirty="0"/>
                <a:t>STDOUT: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424B076-B594-E141-A522-A7DD0617C693}"/>
                </a:ext>
              </a:extLst>
            </p:cNvPr>
            <p:cNvSpPr txBox="1"/>
            <p:nvPr/>
          </p:nvSpPr>
          <p:spPr>
            <a:xfrm>
              <a:off x="7333862" y="373124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77734A3-D7B1-C14F-A3EF-EA5567F94432}"/>
                </a:ext>
              </a:extLst>
            </p:cNvPr>
            <p:cNvSpPr txBox="1"/>
            <p:nvPr/>
          </p:nvSpPr>
          <p:spPr>
            <a:xfrm>
              <a:off x="7234385" y="3411919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Console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03302A1-C31E-2742-AADC-74622CC92C61}"/>
                </a:ext>
              </a:extLst>
            </p:cNvPr>
            <p:cNvSpPr txBox="1"/>
            <p:nvPr/>
          </p:nvSpPr>
          <p:spPr>
            <a:xfrm>
              <a:off x="7333862" y="415402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5A0592E-69A9-1C4D-AAFD-7FD949CFFEEC}"/>
              </a:ext>
            </a:extLst>
          </p:cNvPr>
          <p:cNvGrpSpPr/>
          <p:nvPr/>
        </p:nvGrpSpPr>
        <p:grpSpPr>
          <a:xfrm>
            <a:off x="6474061" y="235618"/>
            <a:ext cx="2527204" cy="2000376"/>
            <a:chOff x="6526117" y="3069767"/>
            <a:chExt cx="2527204" cy="200037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18D3CCC-DB66-3C4B-B0F9-37BC3D74D8C3}"/>
                </a:ext>
              </a:extLst>
            </p:cNvPr>
            <p:cNvGrpSpPr/>
            <p:nvPr/>
          </p:nvGrpSpPr>
          <p:grpSpPr>
            <a:xfrm>
              <a:off x="7641771" y="3069767"/>
              <a:ext cx="1411550" cy="2000376"/>
              <a:chOff x="7191335" y="2604942"/>
              <a:chExt cx="1689654" cy="2000376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8FB17AC8-333E-B54B-9F38-2A3D0D604CDB}"/>
                  </a:ext>
                </a:extLst>
              </p:cNvPr>
              <p:cNvSpPr/>
              <p:nvPr/>
            </p:nvSpPr>
            <p:spPr>
              <a:xfrm>
                <a:off x="7191335" y="2604942"/>
                <a:ext cx="1689654" cy="1961761"/>
              </a:xfrm>
              <a:prstGeom prst="roundRect">
                <a:avLst>
                  <a:gd name="adj" fmla="val 5935"/>
                </a:avLst>
              </a:prstGeom>
              <a:solidFill>
                <a:srgbClr val="8B32FD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DEA6227-DCFB-7A42-9D80-BC7F6B52FE55}"/>
                  </a:ext>
                </a:extLst>
              </p:cNvPr>
              <p:cNvSpPr txBox="1"/>
              <p:nvPr/>
            </p:nvSpPr>
            <p:spPr>
              <a:xfrm>
                <a:off x="7613470" y="2604943"/>
                <a:ext cx="8350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u="sng" dirty="0">
                    <a:solidFill>
                      <a:schemeClr val="bg1"/>
                    </a:solidFill>
                  </a:rPr>
                  <a:t>Stack</a:t>
                </a:r>
              </a:p>
            </p:txBody>
          </p:sp>
          <p:sp>
            <p:nvSpPr>
              <p:cNvPr id="32" name="Text Box 5">
                <a:extLst>
                  <a:ext uri="{FF2B5EF4-FFF2-40B4-BE49-F238E27FC236}">
                    <a16:creationId xmlns:a16="http://schemas.microsoft.com/office/drawing/2014/main" id="{2776BE93-F7E8-7D49-95C8-B3F914A6EA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6255" y="2925819"/>
                <a:ext cx="1674734" cy="1679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420: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…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496: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500: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504: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508: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512: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516: 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1496B9C-723B-F549-9717-F5F88A89C0D0}"/>
                </a:ext>
              </a:extLst>
            </p:cNvPr>
            <p:cNvSpPr txBox="1"/>
            <p:nvPr/>
          </p:nvSpPr>
          <p:spPr>
            <a:xfrm>
              <a:off x="6526117" y="4576071"/>
              <a:ext cx="513282" cy="307777"/>
            </a:xfrm>
            <a:custGeom>
              <a:avLst/>
              <a:gdLst>
                <a:gd name="connsiteX0" fmla="*/ 0 w 513282"/>
                <a:gd name="connsiteY0" fmla="*/ 0 h 307777"/>
                <a:gd name="connsiteX1" fmla="*/ 513282 w 513282"/>
                <a:gd name="connsiteY1" fmla="*/ 0 h 307777"/>
                <a:gd name="connsiteX2" fmla="*/ 513282 w 513282"/>
                <a:gd name="connsiteY2" fmla="*/ 307777 h 307777"/>
                <a:gd name="connsiteX3" fmla="*/ 0 w 513282"/>
                <a:gd name="connsiteY3" fmla="*/ 307777 h 307777"/>
                <a:gd name="connsiteX4" fmla="*/ 0 w 513282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282" h="307777" fill="none" extrusionOk="0">
                  <a:moveTo>
                    <a:pt x="0" y="0"/>
                  </a:moveTo>
                  <a:cubicBezTo>
                    <a:pt x="213625" y="17456"/>
                    <a:pt x="327541" y="6701"/>
                    <a:pt x="513282" y="0"/>
                  </a:cubicBezTo>
                  <a:cubicBezTo>
                    <a:pt x="514357" y="65319"/>
                    <a:pt x="519378" y="221266"/>
                    <a:pt x="513282" y="307777"/>
                  </a:cubicBezTo>
                  <a:cubicBezTo>
                    <a:pt x="287736" y="322216"/>
                    <a:pt x="214660" y="284261"/>
                    <a:pt x="0" y="307777"/>
                  </a:cubicBezTo>
                  <a:cubicBezTo>
                    <a:pt x="2767" y="204164"/>
                    <a:pt x="12086" y="70684"/>
                    <a:pt x="0" y="0"/>
                  </a:cubicBezTo>
                  <a:close/>
                </a:path>
                <a:path w="513282" h="307777" stroke="0" extrusionOk="0">
                  <a:moveTo>
                    <a:pt x="0" y="0"/>
                  </a:moveTo>
                  <a:cubicBezTo>
                    <a:pt x="105985" y="-24576"/>
                    <a:pt x="367983" y="-11445"/>
                    <a:pt x="513282" y="0"/>
                  </a:cubicBezTo>
                  <a:cubicBezTo>
                    <a:pt x="524834" y="71188"/>
                    <a:pt x="511403" y="212063"/>
                    <a:pt x="513282" y="307777"/>
                  </a:cubicBezTo>
                  <a:cubicBezTo>
                    <a:pt x="374751" y="300194"/>
                    <a:pt x="191834" y="292775"/>
                    <a:pt x="0" y="307777"/>
                  </a:cubicBezTo>
                  <a:cubicBezTo>
                    <a:pt x="-4373" y="202567"/>
                    <a:pt x="-4244" y="137624"/>
                    <a:pt x="0" y="0"/>
                  </a:cubicBezTo>
                  <a:close/>
                </a:path>
              </a:pathLst>
            </a:custGeom>
            <a:solidFill>
              <a:srgbClr val="03A895"/>
            </a:solidFill>
            <a:ln w="38100">
              <a:solidFill>
                <a:srgbClr val="03A895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R13</a:t>
              </a:r>
            </a:p>
          </p:txBody>
        </p:sp>
        <p:cxnSp>
          <p:nvCxnSpPr>
            <p:cNvPr id="29" name="Curved Connector 28">
              <a:extLst>
                <a:ext uri="{FF2B5EF4-FFF2-40B4-BE49-F238E27FC236}">
                  <a16:creationId xmlns:a16="http://schemas.microsoft.com/office/drawing/2014/main" id="{441AFA58-E8E1-7748-9F53-91489DB3372B}"/>
                </a:ext>
              </a:extLst>
            </p:cNvPr>
            <p:cNvCxnSpPr>
              <a:cxnSpLocks/>
              <a:stCxn id="28" idx="3"/>
            </p:cNvCxnSpPr>
            <p:nvPr/>
          </p:nvCxnSpPr>
          <p:spPr>
            <a:xfrm flipV="1">
              <a:off x="7039399" y="4490229"/>
              <a:ext cx="614836" cy="239731"/>
            </a:xfrm>
            <a:prstGeom prst="curvedConnector3">
              <a:avLst/>
            </a:prstGeom>
            <a:ln w="254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4A5D558-4940-C744-967E-2D1984E88A9E}"/>
              </a:ext>
            </a:extLst>
          </p:cNvPr>
          <p:cNvCxnSpPr>
            <a:cxnSpLocks/>
          </p:cNvCxnSpPr>
          <p:nvPr/>
        </p:nvCxnSpPr>
        <p:spPr>
          <a:xfrm flipH="1">
            <a:off x="3271040" y="1741922"/>
            <a:ext cx="18184" cy="33207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le 1">
            <a:extLst>
              <a:ext uri="{FF2B5EF4-FFF2-40B4-BE49-F238E27FC236}">
                <a16:creationId xmlns:a16="http://schemas.microsoft.com/office/drawing/2014/main" id="{69C8E1A6-E2C7-564A-9289-416BA7DA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398" y="129395"/>
            <a:ext cx="5163703" cy="645300"/>
          </a:xfrm>
        </p:spPr>
        <p:txBody>
          <a:bodyPr/>
          <a:lstStyle/>
          <a:p>
            <a:r>
              <a:rPr lang="en-US" dirty="0"/>
              <a:t>Function Implementation </a:t>
            </a:r>
            <a:r>
              <a:rPr lang="en-US" i="1" dirty="0"/>
              <a:t>(Complete)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6119DD17-7FA8-F842-9FF3-95379649763A}"/>
              </a:ext>
            </a:extLst>
          </p:cNvPr>
          <p:cNvSpPr/>
          <p:nvPr/>
        </p:nvSpPr>
        <p:spPr>
          <a:xfrm>
            <a:off x="4186345" y="2235994"/>
            <a:ext cx="1107016" cy="527526"/>
          </a:xfrm>
          <a:prstGeom prst="roundRect">
            <a:avLst/>
          </a:prstGeom>
          <a:solidFill>
            <a:srgbClr val="FFFF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89BAD92E-6509-CF4A-9D5E-143B7BF838C2}"/>
              </a:ext>
            </a:extLst>
          </p:cNvPr>
          <p:cNvSpPr/>
          <p:nvPr/>
        </p:nvSpPr>
        <p:spPr>
          <a:xfrm>
            <a:off x="4186345" y="4191070"/>
            <a:ext cx="1107016" cy="527526"/>
          </a:xfrm>
          <a:prstGeom prst="roundRect">
            <a:avLst/>
          </a:prstGeom>
          <a:solidFill>
            <a:srgbClr val="FFFF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E967E483-F983-C040-A6CB-1C0CD6A67EAA}"/>
              </a:ext>
            </a:extLst>
          </p:cNvPr>
          <p:cNvSpPr/>
          <p:nvPr/>
        </p:nvSpPr>
        <p:spPr>
          <a:xfrm>
            <a:off x="5682528" y="2732843"/>
            <a:ext cx="525232" cy="527526"/>
          </a:xfrm>
          <a:prstGeom prst="roundRect">
            <a:avLst/>
          </a:prstGeom>
          <a:solidFill>
            <a:srgbClr val="FFFF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 Box 5">
            <a:extLst>
              <a:ext uri="{FF2B5EF4-FFF2-40B4-BE49-F238E27FC236}">
                <a16:creationId xmlns:a16="http://schemas.microsoft.com/office/drawing/2014/main" id="{3B6FB8ED-B8CD-1F47-9F8B-4611A88EC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224" y="2218952"/>
            <a:ext cx="4041323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SUM</a:t>
            </a:r>
            <a:r>
              <a:rPr lang="en-US" sz="1600" dirty="0">
                <a:latin typeface="Courier" pitchFamily="-110" charset="0"/>
              </a:rPr>
              <a:t>: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PUSH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R3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R13 +16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get a</a:t>
            </a: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R3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R13 +12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get b</a:t>
            </a: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ADD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R3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    * z=</a:t>
            </a:r>
            <a:r>
              <a:rPr lang="en-US" sz="1600" dirty="0" err="1">
                <a:solidFill>
                  <a:srgbClr val="808000"/>
                </a:solidFill>
                <a:latin typeface="Courier" pitchFamily="-111" charset="0"/>
              </a:rPr>
              <a:t>a+b</a:t>
            </a:r>
            <a:endParaRPr lang="en-US" sz="1600" dirty="0">
              <a:solidFill>
                <a:srgbClr val="009051"/>
              </a:solidFill>
              <a:latin typeface="Courier" pitchFamily="-110" charset="0"/>
            </a:endParaRP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MOV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R14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</a:t>
            </a:r>
          </a:p>
          <a:p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 R3</a:t>
            </a:r>
          </a:p>
          <a:p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 R2</a:t>
            </a: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RET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2E60818-E720-A049-B4E0-4B924D4FC3FC}"/>
              </a:ext>
            </a:extLst>
          </p:cNvPr>
          <p:cNvSpPr txBox="1"/>
          <p:nvPr/>
        </p:nvSpPr>
        <p:spPr>
          <a:xfrm>
            <a:off x="3647056" y="826750"/>
            <a:ext cx="28270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egoe Print" panose="02000800000000000000" pitchFamily="2" charset="0"/>
              </a:rPr>
              <a:t>We will use the stack to eliminate the unintentional side effects.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9044B315-B507-BC48-8D4F-F692735F7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810" y="962768"/>
            <a:ext cx="767301" cy="79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05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6119DD17-7FA8-F842-9FF3-95379649763A}"/>
              </a:ext>
            </a:extLst>
          </p:cNvPr>
          <p:cNvSpPr/>
          <p:nvPr/>
        </p:nvSpPr>
        <p:spPr>
          <a:xfrm>
            <a:off x="4186345" y="2235994"/>
            <a:ext cx="1107016" cy="527526"/>
          </a:xfrm>
          <a:prstGeom prst="roundRect">
            <a:avLst/>
          </a:prstGeom>
          <a:solidFill>
            <a:srgbClr val="FFFF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E7C35195-9203-EB4E-93F8-702AE440CD69}"/>
              </a:ext>
            </a:extLst>
          </p:cNvPr>
          <p:cNvSpPr/>
          <p:nvPr/>
        </p:nvSpPr>
        <p:spPr>
          <a:xfrm>
            <a:off x="915193" y="3473768"/>
            <a:ext cx="2339615" cy="284480"/>
          </a:xfrm>
          <a:prstGeom prst="roundRect">
            <a:avLst/>
          </a:prstGeom>
          <a:solidFill>
            <a:srgbClr val="FFFF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94C5D2E1-D5A6-0A45-A02C-61AF8E6F0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05" y="1761351"/>
            <a:ext cx="391168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7030A0"/>
                </a:solidFill>
                <a:latin typeface="Courier" pitchFamily="-110" charset="0"/>
              </a:rPr>
              <a:t>.</a:t>
            </a:r>
            <a:r>
              <a:rPr lang="en-US" sz="1600" dirty="0" err="1">
                <a:solidFill>
                  <a:srgbClr val="7030A0"/>
                </a:solidFill>
                <a:latin typeface="Courier" pitchFamily="-110" charset="0"/>
              </a:rPr>
              <a:t>stacksize</a:t>
            </a:r>
            <a:r>
              <a:rPr lang="en-US" sz="1600" dirty="0">
                <a:solidFill>
                  <a:srgbClr val="7030A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100</a:t>
            </a:r>
          </a:p>
          <a:p>
            <a:endParaRPr lang="en-US" sz="1600" dirty="0">
              <a:solidFill>
                <a:srgbClr val="800000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MAIN</a:t>
            </a:r>
            <a:r>
              <a:rPr lang="en-US" sz="1600" dirty="0">
                <a:latin typeface="Courier" pitchFamily="-110" charset="0"/>
              </a:rPr>
              <a:t>: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 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#5</a:t>
            </a:r>
            <a:endParaRPr lang="en-US" sz="1600" dirty="0">
              <a:solidFill>
                <a:schemeClr val="tx1"/>
              </a:solidFill>
              <a:latin typeface="Courier" pitchFamily="-111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#9</a:t>
            </a:r>
            <a:endParaRPr lang="en-US" sz="1600" dirty="0">
              <a:solidFill>
                <a:schemeClr val="tx1"/>
              </a:solidFill>
              <a:latin typeface="Courier" pitchFamily="-111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R3</a:t>
            </a:r>
            <a:r>
              <a:rPr lang="en-US" sz="1600" dirty="0">
                <a:latin typeface="Courier" pitchFamily="-110" charset="0"/>
              </a:rPr>
              <a:t> #12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pass x</a:t>
            </a:r>
            <a:endParaRPr lang="en-US" sz="1600" dirty="0">
              <a:solidFill>
                <a:srgbClr val="009051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pass y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CALL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SUM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R15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R15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STORE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STDOUT</a:t>
            </a:r>
          </a:p>
          <a:p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STORE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R3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STDOUT</a:t>
            </a:r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HALT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53AEB-1F13-4A48-A8AB-4DA24B633C7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2BC055-1626-634C-9DAB-0BAE29719FDE}"/>
              </a:ext>
            </a:extLst>
          </p:cNvPr>
          <p:cNvGrpSpPr/>
          <p:nvPr/>
        </p:nvGrpSpPr>
        <p:grpSpPr>
          <a:xfrm>
            <a:off x="7346779" y="2315993"/>
            <a:ext cx="1689654" cy="1442255"/>
            <a:chOff x="7191335" y="2935162"/>
            <a:chExt cx="1689654" cy="1442255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5B902A05-4115-E841-9A99-76415881F416}"/>
                </a:ext>
              </a:extLst>
            </p:cNvPr>
            <p:cNvSpPr/>
            <p:nvPr/>
          </p:nvSpPr>
          <p:spPr>
            <a:xfrm>
              <a:off x="7191335" y="2943269"/>
              <a:ext cx="1689654" cy="143414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390D11-2487-2E4C-BF67-E6F4175227E3}"/>
                </a:ext>
              </a:extLst>
            </p:cNvPr>
            <p:cNvSpPr txBox="1"/>
            <p:nvPr/>
          </p:nvSpPr>
          <p:spPr>
            <a:xfrm>
              <a:off x="7508918" y="2935162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18" name="Text Box 5">
              <a:extLst>
                <a:ext uri="{FF2B5EF4-FFF2-40B4-BE49-F238E27FC236}">
                  <a16:creationId xmlns:a16="http://schemas.microsoft.com/office/drawing/2014/main" id="{81F8DEB8-9AD3-7F4D-B45B-AA62C12ECF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255" y="3280384"/>
              <a:ext cx="1674734" cy="1088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R0: 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R1: 5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R2: 9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R3: 12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R14: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76A3EBE-A1FC-EA4F-9E58-DA0983883313}"/>
              </a:ext>
            </a:extLst>
          </p:cNvPr>
          <p:cNvGrpSpPr/>
          <p:nvPr/>
        </p:nvGrpSpPr>
        <p:grpSpPr>
          <a:xfrm>
            <a:off x="6474061" y="3860186"/>
            <a:ext cx="2573748" cy="1160081"/>
            <a:chOff x="6431106" y="3411919"/>
            <a:chExt cx="2573748" cy="1160081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394FD47D-10F5-6C45-A789-7265681FD828}"/>
                </a:ext>
              </a:extLst>
            </p:cNvPr>
            <p:cNvSpPr/>
            <p:nvPr/>
          </p:nvSpPr>
          <p:spPr>
            <a:xfrm>
              <a:off x="6431106" y="3423471"/>
              <a:ext cx="2573748" cy="1148529"/>
            </a:xfrm>
            <a:prstGeom prst="roundRect">
              <a:avLst>
                <a:gd name="adj" fmla="val 7731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8FECB94-6A29-9D48-8174-1AA9AD683284}"/>
                </a:ext>
              </a:extLst>
            </p:cNvPr>
            <p:cNvSpPr txBox="1"/>
            <p:nvPr/>
          </p:nvSpPr>
          <p:spPr>
            <a:xfrm>
              <a:off x="6431106" y="3731248"/>
              <a:ext cx="95186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STDIN:</a:t>
              </a:r>
            </a:p>
            <a:p>
              <a:endParaRPr lang="en-US" dirty="0"/>
            </a:p>
            <a:p>
              <a:r>
                <a:rPr lang="en-US" dirty="0"/>
                <a:t>STDOUT: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424B076-B594-E141-A522-A7DD0617C693}"/>
                </a:ext>
              </a:extLst>
            </p:cNvPr>
            <p:cNvSpPr txBox="1"/>
            <p:nvPr/>
          </p:nvSpPr>
          <p:spPr>
            <a:xfrm>
              <a:off x="7333862" y="373124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77734A3-D7B1-C14F-A3EF-EA5567F94432}"/>
                </a:ext>
              </a:extLst>
            </p:cNvPr>
            <p:cNvSpPr txBox="1"/>
            <p:nvPr/>
          </p:nvSpPr>
          <p:spPr>
            <a:xfrm>
              <a:off x="7234385" y="3411919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Console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03302A1-C31E-2742-AADC-74622CC92C61}"/>
                </a:ext>
              </a:extLst>
            </p:cNvPr>
            <p:cNvSpPr txBox="1"/>
            <p:nvPr/>
          </p:nvSpPr>
          <p:spPr>
            <a:xfrm>
              <a:off x="7333862" y="415402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5A0592E-69A9-1C4D-AAFD-7FD949CFFEEC}"/>
              </a:ext>
            </a:extLst>
          </p:cNvPr>
          <p:cNvGrpSpPr/>
          <p:nvPr/>
        </p:nvGrpSpPr>
        <p:grpSpPr>
          <a:xfrm>
            <a:off x="6474061" y="235618"/>
            <a:ext cx="2527204" cy="2000376"/>
            <a:chOff x="6526117" y="3069767"/>
            <a:chExt cx="2527204" cy="200037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18D3CCC-DB66-3C4B-B0F9-37BC3D74D8C3}"/>
                </a:ext>
              </a:extLst>
            </p:cNvPr>
            <p:cNvGrpSpPr/>
            <p:nvPr/>
          </p:nvGrpSpPr>
          <p:grpSpPr>
            <a:xfrm>
              <a:off x="7641771" y="3069767"/>
              <a:ext cx="1411550" cy="2000376"/>
              <a:chOff x="7191335" y="2604942"/>
              <a:chExt cx="1689654" cy="2000376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8FB17AC8-333E-B54B-9F38-2A3D0D604CDB}"/>
                  </a:ext>
                </a:extLst>
              </p:cNvPr>
              <p:cNvSpPr/>
              <p:nvPr/>
            </p:nvSpPr>
            <p:spPr>
              <a:xfrm>
                <a:off x="7191335" y="2604942"/>
                <a:ext cx="1689654" cy="1961761"/>
              </a:xfrm>
              <a:prstGeom prst="roundRect">
                <a:avLst>
                  <a:gd name="adj" fmla="val 5935"/>
                </a:avLst>
              </a:prstGeom>
              <a:solidFill>
                <a:srgbClr val="8B32FD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DEA6227-DCFB-7A42-9D80-BC7F6B52FE55}"/>
                  </a:ext>
                </a:extLst>
              </p:cNvPr>
              <p:cNvSpPr txBox="1"/>
              <p:nvPr/>
            </p:nvSpPr>
            <p:spPr>
              <a:xfrm>
                <a:off x="7613470" y="2604943"/>
                <a:ext cx="8350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u="sng" dirty="0">
                    <a:solidFill>
                      <a:schemeClr val="bg1"/>
                    </a:solidFill>
                  </a:rPr>
                  <a:t>Stack</a:t>
                </a:r>
              </a:p>
            </p:txBody>
          </p:sp>
          <p:sp>
            <p:nvSpPr>
              <p:cNvPr id="32" name="Text Box 5">
                <a:extLst>
                  <a:ext uri="{FF2B5EF4-FFF2-40B4-BE49-F238E27FC236}">
                    <a16:creationId xmlns:a16="http://schemas.microsoft.com/office/drawing/2014/main" id="{2776BE93-F7E8-7D49-95C8-B3F914A6EA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6255" y="2925819"/>
                <a:ext cx="1674734" cy="1679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420: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…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496: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500: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504: 12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508: 9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512: 9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516: 5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1496B9C-723B-F549-9717-F5F88A89C0D0}"/>
                </a:ext>
              </a:extLst>
            </p:cNvPr>
            <p:cNvSpPr txBox="1"/>
            <p:nvPr/>
          </p:nvSpPr>
          <p:spPr>
            <a:xfrm>
              <a:off x="6526117" y="4576071"/>
              <a:ext cx="513282" cy="307777"/>
            </a:xfrm>
            <a:custGeom>
              <a:avLst/>
              <a:gdLst>
                <a:gd name="connsiteX0" fmla="*/ 0 w 513282"/>
                <a:gd name="connsiteY0" fmla="*/ 0 h 307777"/>
                <a:gd name="connsiteX1" fmla="*/ 513282 w 513282"/>
                <a:gd name="connsiteY1" fmla="*/ 0 h 307777"/>
                <a:gd name="connsiteX2" fmla="*/ 513282 w 513282"/>
                <a:gd name="connsiteY2" fmla="*/ 307777 h 307777"/>
                <a:gd name="connsiteX3" fmla="*/ 0 w 513282"/>
                <a:gd name="connsiteY3" fmla="*/ 307777 h 307777"/>
                <a:gd name="connsiteX4" fmla="*/ 0 w 513282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282" h="307777" fill="none" extrusionOk="0">
                  <a:moveTo>
                    <a:pt x="0" y="0"/>
                  </a:moveTo>
                  <a:cubicBezTo>
                    <a:pt x="213625" y="17456"/>
                    <a:pt x="327541" y="6701"/>
                    <a:pt x="513282" y="0"/>
                  </a:cubicBezTo>
                  <a:cubicBezTo>
                    <a:pt x="514357" y="65319"/>
                    <a:pt x="519378" y="221266"/>
                    <a:pt x="513282" y="307777"/>
                  </a:cubicBezTo>
                  <a:cubicBezTo>
                    <a:pt x="287736" y="322216"/>
                    <a:pt x="214660" y="284261"/>
                    <a:pt x="0" y="307777"/>
                  </a:cubicBezTo>
                  <a:cubicBezTo>
                    <a:pt x="2767" y="204164"/>
                    <a:pt x="12086" y="70684"/>
                    <a:pt x="0" y="0"/>
                  </a:cubicBezTo>
                  <a:close/>
                </a:path>
                <a:path w="513282" h="307777" stroke="0" extrusionOk="0">
                  <a:moveTo>
                    <a:pt x="0" y="0"/>
                  </a:moveTo>
                  <a:cubicBezTo>
                    <a:pt x="105985" y="-24576"/>
                    <a:pt x="367983" y="-11445"/>
                    <a:pt x="513282" y="0"/>
                  </a:cubicBezTo>
                  <a:cubicBezTo>
                    <a:pt x="524834" y="71188"/>
                    <a:pt x="511403" y="212063"/>
                    <a:pt x="513282" y="307777"/>
                  </a:cubicBezTo>
                  <a:cubicBezTo>
                    <a:pt x="374751" y="300194"/>
                    <a:pt x="191834" y="292775"/>
                    <a:pt x="0" y="307777"/>
                  </a:cubicBezTo>
                  <a:cubicBezTo>
                    <a:pt x="-4373" y="202567"/>
                    <a:pt x="-4244" y="137624"/>
                    <a:pt x="0" y="0"/>
                  </a:cubicBezTo>
                  <a:close/>
                </a:path>
              </a:pathLst>
            </a:custGeom>
            <a:solidFill>
              <a:srgbClr val="03A895"/>
            </a:solidFill>
            <a:ln w="38100">
              <a:solidFill>
                <a:srgbClr val="03A895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R13</a:t>
              </a:r>
            </a:p>
          </p:txBody>
        </p:sp>
        <p:cxnSp>
          <p:nvCxnSpPr>
            <p:cNvPr id="29" name="Curved Connector 28">
              <a:extLst>
                <a:ext uri="{FF2B5EF4-FFF2-40B4-BE49-F238E27FC236}">
                  <a16:creationId xmlns:a16="http://schemas.microsoft.com/office/drawing/2014/main" id="{441AFA58-E8E1-7748-9F53-91489DB3372B}"/>
                </a:ext>
              </a:extLst>
            </p:cNvPr>
            <p:cNvCxnSpPr>
              <a:cxnSpLocks/>
              <a:stCxn id="28" idx="3"/>
            </p:cNvCxnSpPr>
            <p:nvPr/>
          </p:nvCxnSpPr>
          <p:spPr>
            <a:xfrm flipV="1">
              <a:off x="7039399" y="4114310"/>
              <a:ext cx="626219" cy="615650"/>
            </a:xfrm>
            <a:prstGeom prst="curvedConnector3">
              <a:avLst/>
            </a:prstGeom>
            <a:ln w="254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4A5D558-4940-C744-967E-2D1984E88A9E}"/>
              </a:ext>
            </a:extLst>
          </p:cNvPr>
          <p:cNvCxnSpPr>
            <a:cxnSpLocks/>
          </p:cNvCxnSpPr>
          <p:nvPr/>
        </p:nvCxnSpPr>
        <p:spPr>
          <a:xfrm flipH="1">
            <a:off x="3271040" y="1741922"/>
            <a:ext cx="18184" cy="33207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le 1">
            <a:extLst>
              <a:ext uri="{FF2B5EF4-FFF2-40B4-BE49-F238E27FC236}">
                <a16:creationId xmlns:a16="http://schemas.microsoft.com/office/drawing/2014/main" id="{69C8E1A6-E2C7-564A-9289-416BA7DA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398" y="129395"/>
            <a:ext cx="5524971" cy="645300"/>
          </a:xfrm>
        </p:spPr>
        <p:txBody>
          <a:bodyPr/>
          <a:lstStyle/>
          <a:p>
            <a:r>
              <a:rPr lang="en-US" dirty="0"/>
              <a:t>Function Implementation </a:t>
            </a:r>
            <a:r>
              <a:rPr lang="en-US" i="1" dirty="0"/>
              <a:t>(Complete)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E11BA56-96CB-234B-98D1-8022A5146ABA}"/>
              </a:ext>
            </a:extLst>
          </p:cNvPr>
          <p:cNvSpPr txBox="1"/>
          <p:nvPr/>
        </p:nvSpPr>
        <p:spPr>
          <a:xfrm>
            <a:off x="3159032" y="807895"/>
            <a:ext cx="331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egoe Print" panose="02000800000000000000" pitchFamily="2" charset="0"/>
              </a:rPr>
              <a:t>Save all registers that the function modifies onto the stack. 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BC4E21DE-AB2A-8043-8E45-D47664D7740C}"/>
              </a:ext>
            </a:extLst>
          </p:cNvPr>
          <p:cNvSpPr/>
          <p:nvPr/>
        </p:nvSpPr>
        <p:spPr>
          <a:xfrm>
            <a:off x="7589715" y="1344716"/>
            <a:ext cx="1185895" cy="416635"/>
          </a:xfrm>
          <a:prstGeom prst="roundRect">
            <a:avLst/>
          </a:prstGeom>
          <a:solidFill>
            <a:srgbClr val="FFFF00">
              <a:alpha val="4968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21CA8376-605A-4B6E-666E-EC0577DDC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224" y="2218952"/>
            <a:ext cx="4041323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SUM</a:t>
            </a:r>
            <a:r>
              <a:rPr lang="en-US" sz="1600" dirty="0">
                <a:latin typeface="Courier" pitchFamily="-110" charset="0"/>
              </a:rPr>
              <a:t>: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PUSH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R3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R13 +16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get a</a:t>
            </a: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R3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R13 +12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get b</a:t>
            </a: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ADD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R3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    * z=</a:t>
            </a:r>
            <a:r>
              <a:rPr lang="en-US" sz="1600" dirty="0" err="1">
                <a:solidFill>
                  <a:srgbClr val="808000"/>
                </a:solidFill>
                <a:latin typeface="Courier" pitchFamily="-111" charset="0"/>
              </a:rPr>
              <a:t>a+b</a:t>
            </a:r>
            <a:endParaRPr lang="en-US" sz="1600" dirty="0">
              <a:solidFill>
                <a:srgbClr val="009051"/>
              </a:solidFill>
              <a:latin typeface="Courier" pitchFamily="-110" charset="0"/>
            </a:endParaRP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MOV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R14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</a:t>
            </a:r>
          </a:p>
          <a:p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 R3</a:t>
            </a:r>
          </a:p>
          <a:p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 R2</a:t>
            </a: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RET</a:t>
            </a:r>
          </a:p>
        </p:txBody>
      </p:sp>
    </p:spTree>
    <p:extLst>
      <p:ext uri="{BB962C8B-B14F-4D97-AF65-F5344CB8AC3E}">
        <p14:creationId xmlns:p14="http://schemas.microsoft.com/office/powerpoint/2010/main" val="1545822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726002-3269-1945-8B11-1DE86A104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Function Calling Abstraction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223BA3-DD7C-6E4D-9C0F-73D78E23E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2700" y="1249138"/>
            <a:ext cx="4944300" cy="1659900"/>
          </a:xfrm>
        </p:spPr>
        <p:txBody>
          <a:bodyPr/>
          <a:lstStyle/>
          <a:p>
            <a:r>
              <a:rPr lang="en-US" sz="1800" dirty="0"/>
              <a:t>All modern high-level languages include mechanisms for </a:t>
            </a:r>
            <a:r>
              <a:rPr lang="en-US" sz="1800" b="1" i="1" dirty="0"/>
              <a:t>defining and calling functions</a:t>
            </a:r>
            <a:r>
              <a:rPr lang="en-US" sz="1800" dirty="0"/>
              <a:t>, </a:t>
            </a:r>
            <a:r>
              <a:rPr lang="en-US" sz="1800" b="1" i="1" dirty="0"/>
              <a:t>passing parameters</a:t>
            </a:r>
            <a:r>
              <a:rPr lang="en-US" sz="1800" dirty="0"/>
              <a:t> and receiving </a:t>
            </a:r>
            <a:r>
              <a:rPr lang="en-US" sz="1800" b="1" i="1" dirty="0"/>
              <a:t>return values</a:t>
            </a:r>
            <a:r>
              <a:rPr lang="en-US" sz="1800" dirty="0"/>
              <a:t>.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76A91EE4-8938-B642-968C-9931F9E70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63" y="2755588"/>
            <a:ext cx="2666114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" pitchFamily="-110" charset="0"/>
              </a:rPr>
              <a:t>main() {</a:t>
            </a:r>
          </a:p>
          <a:p>
            <a:r>
              <a:rPr lang="en-US" sz="1800" dirty="0">
                <a:latin typeface="Courier" pitchFamily="-110" charset="0"/>
              </a:rPr>
              <a:t>  read x;</a:t>
            </a:r>
          </a:p>
          <a:p>
            <a:r>
              <a:rPr lang="en-US" sz="1800" dirty="0">
                <a:latin typeface="Courier" pitchFamily="-110" charset="0"/>
              </a:rPr>
              <a:t>  read y;</a:t>
            </a:r>
          </a:p>
          <a:p>
            <a:r>
              <a:rPr lang="en-US" sz="1800" dirty="0">
                <a:latin typeface="Courier" pitchFamily="-110" charset="0"/>
              </a:rPr>
              <a:t>  read z;</a:t>
            </a:r>
            <a:endParaRPr lang="en-US" sz="800" dirty="0">
              <a:latin typeface="Courier" pitchFamily="-110" charset="0"/>
            </a:endParaRPr>
          </a:p>
          <a:p>
            <a:endParaRPr lang="en-US" sz="800" dirty="0">
              <a:latin typeface="Courier" pitchFamily="-110" charset="0"/>
            </a:endParaRPr>
          </a:p>
          <a:p>
            <a:r>
              <a:rPr lang="en-US" sz="1800" dirty="0">
                <a:latin typeface="Courier" pitchFamily="-110" charset="0"/>
              </a:rPr>
              <a:t>  m = max3(</a:t>
            </a:r>
            <a:r>
              <a:rPr lang="en-US" sz="1800" dirty="0" err="1">
                <a:latin typeface="Courier" pitchFamily="-110" charset="0"/>
              </a:rPr>
              <a:t>x,y,z</a:t>
            </a:r>
            <a:r>
              <a:rPr lang="en-US" sz="1800" dirty="0">
                <a:latin typeface="Courier" pitchFamily="-110" charset="0"/>
              </a:rPr>
              <a:t>);</a:t>
            </a:r>
            <a:endParaRPr lang="en-US" sz="800" dirty="0">
              <a:latin typeface="Courier" pitchFamily="-110" charset="0"/>
            </a:endParaRPr>
          </a:p>
          <a:p>
            <a:r>
              <a:rPr lang="en-US" sz="800" dirty="0">
                <a:latin typeface="Courier" pitchFamily="-110" charset="0"/>
              </a:rPr>
              <a:t>  </a:t>
            </a:r>
          </a:p>
          <a:p>
            <a:r>
              <a:rPr lang="en-US" sz="1800" dirty="0">
                <a:latin typeface="Courier" pitchFamily="-110" charset="0"/>
              </a:rPr>
              <a:t>  print m;</a:t>
            </a:r>
          </a:p>
          <a:p>
            <a:r>
              <a:rPr lang="en-US" sz="1800" dirty="0">
                <a:latin typeface="Courier" pitchFamily="-110" charset="0"/>
              </a:rPr>
              <a:t>}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B9F47CF3-4CEB-984E-BA12-23577FF13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5891" y="2755588"/>
            <a:ext cx="252825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" pitchFamily="-110" charset="0"/>
              </a:rPr>
              <a:t>int max3(</a:t>
            </a:r>
            <a:r>
              <a:rPr lang="en-US" sz="1800" dirty="0" err="1">
                <a:latin typeface="Courier" pitchFamily="-110" charset="0"/>
              </a:rPr>
              <a:t>a,b,c</a:t>
            </a:r>
            <a:r>
              <a:rPr lang="en-US" sz="1800" dirty="0">
                <a:latin typeface="Courier" pitchFamily="-110" charset="0"/>
              </a:rPr>
              <a:t>) {</a:t>
            </a:r>
          </a:p>
          <a:p>
            <a:r>
              <a:rPr lang="en-US" sz="1800" dirty="0">
                <a:latin typeface="Courier" pitchFamily="-110" charset="0"/>
              </a:rPr>
              <a:t>  x=max(</a:t>
            </a:r>
            <a:r>
              <a:rPr lang="en-US" sz="1800" dirty="0" err="1">
                <a:latin typeface="Courier" pitchFamily="-110" charset="0"/>
              </a:rPr>
              <a:t>a,b</a:t>
            </a:r>
            <a:r>
              <a:rPr lang="en-US" sz="1800" dirty="0">
                <a:latin typeface="Courier" pitchFamily="-110" charset="0"/>
              </a:rPr>
              <a:t>)</a:t>
            </a:r>
          </a:p>
          <a:p>
            <a:r>
              <a:rPr lang="en-US" sz="1800" dirty="0">
                <a:latin typeface="Courier" pitchFamily="-110" charset="0"/>
              </a:rPr>
              <a:t>  y=max(</a:t>
            </a:r>
            <a:r>
              <a:rPr lang="en-US" sz="1800" dirty="0" err="1">
                <a:latin typeface="Courier" pitchFamily="-110" charset="0"/>
              </a:rPr>
              <a:t>x,c</a:t>
            </a:r>
            <a:r>
              <a:rPr lang="en-US" sz="1800" dirty="0">
                <a:latin typeface="Courier" pitchFamily="-110" charset="0"/>
              </a:rPr>
              <a:t>)</a:t>
            </a:r>
          </a:p>
          <a:p>
            <a:r>
              <a:rPr lang="en-US" sz="1800" dirty="0">
                <a:latin typeface="Courier" pitchFamily="-110" charset="0"/>
              </a:rPr>
              <a:t>  return y;</a:t>
            </a:r>
          </a:p>
          <a:p>
            <a:r>
              <a:rPr lang="en-US" sz="1800" dirty="0">
                <a:latin typeface="Courier" pitchFamily="-110" charset="0"/>
              </a:rPr>
              <a:t>}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8C382CB2-A16C-B74F-B526-71C75B96F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5648" y="2755588"/>
            <a:ext cx="211468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" pitchFamily="-110" charset="0"/>
              </a:rPr>
              <a:t>int max(</a:t>
            </a:r>
            <a:r>
              <a:rPr lang="en-US" sz="1800" dirty="0" err="1">
                <a:latin typeface="Courier" pitchFamily="-110" charset="0"/>
              </a:rPr>
              <a:t>a,b</a:t>
            </a:r>
            <a:r>
              <a:rPr lang="en-US" sz="1800" dirty="0">
                <a:latin typeface="Courier" pitchFamily="-110" charset="0"/>
              </a:rPr>
              <a:t>) {</a:t>
            </a:r>
          </a:p>
          <a:p>
            <a:r>
              <a:rPr lang="en-US" sz="1800" dirty="0">
                <a:latin typeface="Courier" pitchFamily="-110" charset="0"/>
              </a:rPr>
              <a:t>  r = a;</a:t>
            </a:r>
          </a:p>
          <a:p>
            <a:r>
              <a:rPr lang="en-US" sz="1800" dirty="0">
                <a:latin typeface="Courier" pitchFamily="-110" charset="0"/>
              </a:rPr>
              <a:t>  if (b &gt; a) </a:t>
            </a:r>
          </a:p>
          <a:p>
            <a:r>
              <a:rPr lang="en-US" sz="1800" dirty="0">
                <a:latin typeface="Courier" pitchFamily="-110" charset="0"/>
              </a:rPr>
              <a:t>    r = b;</a:t>
            </a:r>
          </a:p>
          <a:p>
            <a:r>
              <a:rPr lang="en-US" sz="1800" dirty="0">
                <a:latin typeface="Courier" pitchFamily="-110" charset="0"/>
              </a:rPr>
              <a:t>  return r;</a:t>
            </a:r>
          </a:p>
          <a:p>
            <a:r>
              <a:rPr lang="en-US" sz="1800" dirty="0">
                <a:latin typeface="Courier" pitchFamily="-110" charset="0"/>
              </a:rPr>
              <a:t>}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1E0432-32A8-C540-903C-20CA25DD41D0}"/>
              </a:ext>
            </a:extLst>
          </p:cNvPr>
          <p:cNvCxnSpPr/>
          <p:nvPr/>
        </p:nvCxnSpPr>
        <p:spPr>
          <a:xfrm>
            <a:off x="2717548" y="2755588"/>
            <a:ext cx="0" cy="22775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A808C1-B4BF-354F-82AA-E47EC709A690}"/>
              </a:ext>
            </a:extLst>
          </p:cNvPr>
          <p:cNvCxnSpPr/>
          <p:nvPr/>
        </p:nvCxnSpPr>
        <p:spPr>
          <a:xfrm>
            <a:off x="5362840" y="2755587"/>
            <a:ext cx="0" cy="22775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93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E7C35195-9203-EB4E-93F8-702AE440CD69}"/>
              </a:ext>
            </a:extLst>
          </p:cNvPr>
          <p:cNvSpPr/>
          <p:nvPr/>
        </p:nvSpPr>
        <p:spPr>
          <a:xfrm>
            <a:off x="915193" y="3473768"/>
            <a:ext cx="2339615" cy="284480"/>
          </a:xfrm>
          <a:prstGeom prst="roundRect">
            <a:avLst/>
          </a:prstGeom>
          <a:solidFill>
            <a:srgbClr val="FFFF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94C5D2E1-D5A6-0A45-A02C-61AF8E6F0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05" y="1761351"/>
            <a:ext cx="391168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7030A0"/>
                </a:solidFill>
                <a:latin typeface="Courier" pitchFamily="-110" charset="0"/>
              </a:rPr>
              <a:t>.</a:t>
            </a:r>
            <a:r>
              <a:rPr lang="en-US" sz="1600" dirty="0" err="1">
                <a:solidFill>
                  <a:srgbClr val="7030A0"/>
                </a:solidFill>
                <a:latin typeface="Courier" pitchFamily="-110" charset="0"/>
              </a:rPr>
              <a:t>stacksize</a:t>
            </a:r>
            <a:r>
              <a:rPr lang="en-US" sz="1600" dirty="0">
                <a:solidFill>
                  <a:srgbClr val="7030A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100</a:t>
            </a:r>
          </a:p>
          <a:p>
            <a:endParaRPr lang="en-US" sz="1600" dirty="0">
              <a:solidFill>
                <a:srgbClr val="800000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MAIN</a:t>
            </a:r>
            <a:r>
              <a:rPr lang="en-US" sz="1600" dirty="0">
                <a:latin typeface="Courier" pitchFamily="-110" charset="0"/>
              </a:rPr>
              <a:t>: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 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#5</a:t>
            </a:r>
            <a:endParaRPr lang="en-US" sz="1600" dirty="0">
              <a:solidFill>
                <a:schemeClr val="tx1"/>
              </a:solidFill>
              <a:latin typeface="Courier" pitchFamily="-111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#9</a:t>
            </a:r>
            <a:endParaRPr lang="en-US" sz="1600" dirty="0">
              <a:solidFill>
                <a:schemeClr val="tx1"/>
              </a:solidFill>
              <a:latin typeface="Courier" pitchFamily="-111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R3</a:t>
            </a:r>
            <a:r>
              <a:rPr lang="en-US" sz="1600" dirty="0">
                <a:latin typeface="Courier" pitchFamily="-110" charset="0"/>
              </a:rPr>
              <a:t> #12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pass x</a:t>
            </a:r>
            <a:endParaRPr lang="en-US" sz="1600" dirty="0">
              <a:solidFill>
                <a:srgbClr val="009051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pass y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CALL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SUM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R15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R15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STORE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STDOUT</a:t>
            </a:r>
          </a:p>
          <a:p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STORE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R3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STDOUT</a:t>
            </a:r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HALT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53AEB-1F13-4A48-A8AB-4DA24B633C7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2BC055-1626-634C-9DAB-0BAE29719FDE}"/>
              </a:ext>
            </a:extLst>
          </p:cNvPr>
          <p:cNvGrpSpPr/>
          <p:nvPr/>
        </p:nvGrpSpPr>
        <p:grpSpPr>
          <a:xfrm>
            <a:off x="7346779" y="2315993"/>
            <a:ext cx="1689654" cy="1442255"/>
            <a:chOff x="7191335" y="2935162"/>
            <a:chExt cx="1689654" cy="1442255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5B902A05-4115-E841-9A99-76415881F416}"/>
                </a:ext>
              </a:extLst>
            </p:cNvPr>
            <p:cNvSpPr/>
            <p:nvPr/>
          </p:nvSpPr>
          <p:spPr>
            <a:xfrm>
              <a:off x="7191335" y="2943269"/>
              <a:ext cx="1689654" cy="143414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390D11-2487-2E4C-BF67-E6F4175227E3}"/>
                </a:ext>
              </a:extLst>
            </p:cNvPr>
            <p:cNvSpPr txBox="1"/>
            <p:nvPr/>
          </p:nvSpPr>
          <p:spPr>
            <a:xfrm>
              <a:off x="7508918" y="2935162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18" name="Text Box 5">
              <a:extLst>
                <a:ext uri="{FF2B5EF4-FFF2-40B4-BE49-F238E27FC236}">
                  <a16:creationId xmlns:a16="http://schemas.microsoft.com/office/drawing/2014/main" id="{81F8DEB8-9AD3-7F4D-B45B-AA62C12ECF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255" y="3280384"/>
              <a:ext cx="1674734" cy="1088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R0: 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R1: 5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R2: </a:t>
              </a:r>
              <a:r>
                <a:rPr lang="en-US" sz="1600" strike="sngStrike" dirty="0">
                  <a:solidFill>
                    <a:schemeClr val="bg1"/>
                  </a:solidFill>
                  <a:latin typeface="Courier" pitchFamily="-111" charset="0"/>
                </a:rPr>
                <a:t>9</a:t>
              </a: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5</a:t>
              </a:r>
              <a:endParaRPr lang="en-US" sz="1600" strike="sngStrike" dirty="0">
                <a:solidFill>
                  <a:schemeClr val="bg1"/>
                </a:solidFill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R3: </a:t>
              </a:r>
              <a:r>
                <a:rPr lang="en-US" sz="1600" strike="sngStrike" dirty="0">
                  <a:solidFill>
                    <a:schemeClr val="bg1"/>
                  </a:solidFill>
                  <a:latin typeface="Courier" pitchFamily="-111" charset="0"/>
                </a:rPr>
                <a:t>12</a:t>
              </a: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9</a:t>
              </a:r>
              <a:endParaRPr lang="en-US" sz="1600" strike="sngStrike" dirty="0">
                <a:solidFill>
                  <a:schemeClr val="bg1"/>
                </a:solidFill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R14: </a:t>
              </a:r>
            </a:p>
          </p:txBody>
        </p:sp>
      </p:grp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BEC4CCE9-69E1-9542-AA86-DF64A292CE7E}"/>
              </a:ext>
            </a:extLst>
          </p:cNvPr>
          <p:cNvSpPr/>
          <p:nvPr/>
        </p:nvSpPr>
        <p:spPr>
          <a:xfrm>
            <a:off x="7345467" y="3072219"/>
            <a:ext cx="1369183" cy="416635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76A3EBE-A1FC-EA4F-9E58-DA0983883313}"/>
              </a:ext>
            </a:extLst>
          </p:cNvPr>
          <p:cNvGrpSpPr/>
          <p:nvPr/>
        </p:nvGrpSpPr>
        <p:grpSpPr>
          <a:xfrm>
            <a:off x="6474061" y="3860186"/>
            <a:ext cx="2573748" cy="1160081"/>
            <a:chOff x="6431106" y="3411919"/>
            <a:chExt cx="2573748" cy="1160081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394FD47D-10F5-6C45-A789-7265681FD828}"/>
                </a:ext>
              </a:extLst>
            </p:cNvPr>
            <p:cNvSpPr/>
            <p:nvPr/>
          </p:nvSpPr>
          <p:spPr>
            <a:xfrm>
              <a:off x="6431106" y="3423471"/>
              <a:ext cx="2573748" cy="1148529"/>
            </a:xfrm>
            <a:prstGeom prst="roundRect">
              <a:avLst>
                <a:gd name="adj" fmla="val 7731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8FECB94-6A29-9D48-8174-1AA9AD683284}"/>
                </a:ext>
              </a:extLst>
            </p:cNvPr>
            <p:cNvSpPr txBox="1"/>
            <p:nvPr/>
          </p:nvSpPr>
          <p:spPr>
            <a:xfrm>
              <a:off x="6431106" y="3731248"/>
              <a:ext cx="95186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STDIN:</a:t>
              </a:r>
            </a:p>
            <a:p>
              <a:endParaRPr lang="en-US" dirty="0"/>
            </a:p>
            <a:p>
              <a:r>
                <a:rPr lang="en-US" dirty="0"/>
                <a:t>STDOUT: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424B076-B594-E141-A522-A7DD0617C693}"/>
                </a:ext>
              </a:extLst>
            </p:cNvPr>
            <p:cNvSpPr txBox="1"/>
            <p:nvPr/>
          </p:nvSpPr>
          <p:spPr>
            <a:xfrm>
              <a:off x="7333862" y="373124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77734A3-D7B1-C14F-A3EF-EA5567F94432}"/>
                </a:ext>
              </a:extLst>
            </p:cNvPr>
            <p:cNvSpPr txBox="1"/>
            <p:nvPr/>
          </p:nvSpPr>
          <p:spPr>
            <a:xfrm>
              <a:off x="7234385" y="3411919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Console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03302A1-C31E-2742-AADC-74622CC92C61}"/>
                </a:ext>
              </a:extLst>
            </p:cNvPr>
            <p:cNvSpPr txBox="1"/>
            <p:nvPr/>
          </p:nvSpPr>
          <p:spPr>
            <a:xfrm>
              <a:off x="7333862" y="415402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5A0592E-69A9-1C4D-AAFD-7FD949CFFEEC}"/>
              </a:ext>
            </a:extLst>
          </p:cNvPr>
          <p:cNvGrpSpPr/>
          <p:nvPr/>
        </p:nvGrpSpPr>
        <p:grpSpPr>
          <a:xfrm>
            <a:off x="6474061" y="235618"/>
            <a:ext cx="2527204" cy="2000376"/>
            <a:chOff x="6526117" y="3069767"/>
            <a:chExt cx="2527204" cy="200037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18D3CCC-DB66-3C4B-B0F9-37BC3D74D8C3}"/>
                </a:ext>
              </a:extLst>
            </p:cNvPr>
            <p:cNvGrpSpPr/>
            <p:nvPr/>
          </p:nvGrpSpPr>
          <p:grpSpPr>
            <a:xfrm>
              <a:off x="7641771" y="3069767"/>
              <a:ext cx="1411550" cy="2000376"/>
              <a:chOff x="7191335" y="2604942"/>
              <a:chExt cx="1689654" cy="2000376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8FB17AC8-333E-B54B-9F38-2A3D0D604CDB}"/>
                  </a:ext>
                </a:extLst>
              </p:cNvPr>
              <p:cNvSpPr/>
              <p:nvPr/>
            </p:nvSpPr>
            <p:spPr>
              <a:xfrm>
                <a:off x="7191335" y="2604942"/>
                <a:ext cx="1689654" cy="1961761"/>
              </a:xfrm>
              <a:prstGeom prst="roundRect">
                <a:avLst>
                  <a:gd name="adj" fmla="val 5935"/>
                </a:avLst>
              </a:prstGeom>
              <a:solidFill>
                <a:srgbClr val="8B32FD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DEA6227-DCFB-7A42-9D80-BC7F6B52FE55}"/>
                  </a:ext>
                </a:extLst>
              </p:cNvPr>
              <p:cNvSpPr txBox="1"/>
              <p:nvPr/>
            </p:nvSpPr>
            <p:spPr>
              <a:xfrm>
                <a:off x="7613470" y="2604943"/>
                <a:ext cx="8350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u="sng" dirty="0">
                    <a:solidFill>
                      <a:schemeClr val="bg1"/>
                    </a:solidFill>
                  </a:rPr>
                  <a:t>Stack</a:t>
                </a:r>
              </a:p>
            </p:txBody>
          </p:sp>
          <p:sp>
            <p:nvSpPr>
              <p:cNvPr id="32" name="Text Box 5">
                <a:extLst>
                  <a:ext uri="{FF2B5EF4-FFF2-40B4-BE49-F238E27FC236}">
                    <a16:creationId xmlns:a16="http://schemas.microsoft.com/office/drawing/2014/main" id="{2776BE93-F7E8-7D49-95C8-B3F914A6EA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6255" y="2925819"/>
                <a:ext cx="1674734" cy="1679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420: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…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496: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500: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504: 12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508: 9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512: 9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516: 5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1496B9C-723B-F549-9717-F5F88A89C0D0}"/>
                </a:ext>
              </a:extLst>
            </p:cNvPr>
            <p:cNvSpPr txBox="1"/>
            <p:nvPr/>
          </p:nvSpPr>
          <p:spPr>
            <a:xfrm>
              <a:off x="6526117" y="4576071"/>
              <a:ext cx="513282" cy="307777"/>
            </a:xfrm>
            <a:custGeom>
              <a:avLst/>
              <a:gdLst>
                <a:gd name="connsiteX0" fmla="*/ 0 w 513282"/>
                <a:gd name="connsiteY0" fmla="*/ 0 h 307777"/>
                <a:gd name="connsiteX1" fmla="*/ 513282 w 513282"/>
                <a:gd name="connsiteY1" fmla="*/ 0 h 307777"/>
                <a:gd name="connsiteX2" fmla="*/ 513282 w 513282"/>
                <a:gd name="connsiteY2" fmla="*/ 307777 h 307777"/>
                <a:gd name="connsiteX3" fmla="*/ 0 w 513282"/>
                <a:gd name="connsiteY3" fmla="*/ 307777 h 307777"/>
                <a:gd name="connsiteX4" fmla="*/ 0 w 513282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282" h="307777" fill="none" extrusionOk="0">
                  <a:moveTo>
                    <a:pt x="0" y="0"/>
                  </a:moveTo>
                  <a:cubicBezTo>
                    <a:pt x="213625" y="17456"/>
                    <a:pt x="327541" y="6701"/>
                    <a:pt x="513282" y="0"/>
                  </a:cubicBezTo>
                  <a:cubicBezTo>
                    <a:pt x="514357" y="65319"/>
                    <a:pt x="519378" y="221266"/>
                    <a:pt x="513282" y="307777"/>
                  </a:cubicBezTo>
                  <a:cubicBezTo>
                    <a:pt x="287736" y="322216"/>
                    <a:pt x="214660" y="284261"/>
                    <a:pt x="0" y="307777"/>
                  </a:cubicBezTo>
                  <a:cubicBezTo>
                    <a:pt x="2767" y="204164"/>
                    <a:pt x="12086" y="70684"/>
                    <a:pt x="0" y="0"/>
                  </a:cubicBezTo>
                  <a:close/>
                </a:path>
                <a:path w="513282" h="307777" stroke="0" extrusionOk="0">
                  <a:moveTo>
                    <a:pt x="0" y="0"/>
                  </a:moveTo>
                  <a:cubicBezTo>
                    <a:pt x="105985" y="-24576"/>
                    <a:pt x="367983" y="-11445"/>
                    <a:pt x="513282" y="0"/>
                  </a:cubicBezTo>
                  <a:cubicBezTo>
                    <a:pt x="524834" y="71188"/>
                    <a:pt x="511403" y="212063"/>
                    <a:pt x="513282" y="307777"/>
                  </a:cubicBezTo>
                  <a:cubicBezTo>
                    <a:pt x="374751" y="300194"/>
                    <a:pt x="191834" y="292775"/>
                    <a:pt x="0" y="307777"/>
                  </a:cubicBezTo>
                  <a:cubicBezTo>
                    <a:pt x="-4373" y="202567"/>
                    <a:pt x="-4244" y="137624"/>
                    <a:pt x="0" y="0"/>
                  </a:cubicBezTo>
                  <a:close/>
                </a:path>
              </a:pathLst>
            </a:custGeom>
            <a:solidFill>
              <a:srgbClr val="03A895"/>
            </a:solidFill>
            <a:ln w="38100">
              <a:solidFill>
                <a:srgbClr val="03A895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R13</a:t>
              </a:r>
            </a:p>
          </p:txBody>
        </p:sp>
        <p:cxnSp>
          <p:nvCxnSpPr>
            <p:cNvPr id="29" name="Curved Connector 28">
              <a:extLst>
                <a:ext uri="{FF2B5EF4-FFF2-40B4-BE49-F238E27FC236}">
                  <a16:creationId xmlns:a16="http://schemas.microsoft.com/office/drawing/2014/main" id="{441AFA58-E8E1-7748-9F53-91489DB3372B}"/>
                </a:ext>
              </a:extLst>
            </p:cNvPr>
            <p:cNvCxnSpPr>
              <a:cxnSpLocks/>
              <a:stCxn id="28" idx="3"/>
            </p:cNvCxnSpPr>
            <p:nvPr/>
          </p:nvCxnSpPr>
          <p:spPr>
            <a:xfrm flipV="1">
              <a:off x="7039399" y="4114310"/>
              <a:ext cx="626219" cy="615650"/>
            </a:xfrm>
            <a:prstGeom prst="curvedConnector3">
              <a:avLst/>
            </a:prstGeom>
            <a:ln w="254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4A5D558-4940-C744-967E-2D1984E88A9E}"/>
              </a:ext>
            </a:extLst>
          </p:cNvPr>
          <p:cNvCxnSpPr>
            <a:cxnSpLocks/>
          </p:cNvCxnSpPr>
          <p:nvPr/>
        </p:nvCxnSpPr>
        <p:spPr>
          <a:xfrm flipH="1">
            <a:off x="3271040" y="1741922"/>
            <a:ext cx="18184" cy="33207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le 1">
            <a:extLst>
              <a:ext uri="{FF2B5EF4-FFF2-40B4-BE49-F238E27FC236}">
                <a16:creationId xmlns:a16="http://schemas.microsoft.com/office/drawing/2014/main" id="{69C8E1A6-E2C7-564A-9289-416BA7DA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399" y="129395"/>
            <a:ext cx="5365392" cy="645300"/>
          </a:xfrm>
        </p:spPr>
        <p:txBody>
          <a:bodyPr/>
          <a:lstStyle/>
          <a:p>
            <a:r>
              <a:rPr lang="en-US" dirty="0"/>
              <a:t>Function Implementation </a:t>
            </a:r>
            <a:r>
              <a:rPr lang="en-US" i="1" dirty="0"/>
              <a:t>(Complete)</a:t>
            </a:r>
            <a:endParaRPr lang="en-US" dirty="0"/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E967E483-F983-C040-A6CB-1C0CD6A67EAA}"/>
              </a:ext>
            </a:extLst>
          </p:cNvPr>
          <p:cNvSpPr/>
          <p:nvPr/>
        </p:nvSpPr>
        <p:spPr>
          <a:xfrm>
            <a:off x="5682528" y="2732843"/>
            <a:ext cx="525232" cy="527526"/>
          </a:xfrm>
          <a:prstGeom prst="roundRect">
            <a:avLst/>
          </a:prstGeom>
          <a:solidFill>
            <a:srgbClr val="FFFF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94A508B-A227-2B45-96D4-15AFE04D01D8}"/>
              </a:ext>
            </a:extLst>
          </p:cNvPr>
          <p:cNvSpPr txBox="1"/>
          <p:nvPr/>
        </p:nvSpPr>
        <p:spPr>
          <a:xfrm>
            <a:off x="3433994" y="952403"/>
            <a:ext cx="29181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egoe Print" panose="02000800000000000000" pitchFamily="2" charset="0"/>
              </a:rPr>
              <a:t>Access the function arguments – noting their new locations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A02B4A5D-5723-8F8A-0D82-FFFCC9DF8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224" y="2218952"/>
            <a:ext cx="4041323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SUM</a:t>
            </a:r>
            <a:r>
              <a:rPr lang="en-US" sz="1600" dirty="0">
                <a:latin typeface="Courier" pitchFamily="-110" charset="0"/>
              </a:rPr>
              <a:t>: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PUSH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R3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R13 +16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get a</a:t>
            </a: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R3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R13 +12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get b</a:t>
            </a: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ADD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R3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    * z=</a:t>
            </a:r>
            <a:r>
              <a:rPr lang="en-US" sz="1600" dirty="0" err="1">
                <a:solidFill>
                  <a:srgbClr val="808000"/>
                </a:solidFill>
                <a:latin typeface="Courier" pitchFamily="-111" charset="0"/>
              </a:rPr>
              <a:t>a+b</a:t>
            </a:r>
            <a:endParaRPr lang="en-US" sz="1600" dirty="0">
              <a:solidFill>
                <a:srgbClr val="009051"/>
              </a:solidFill>
              <a:latin typeface="Courier" pitchFamily="-110" charset="0"/>
            </a:endParaRP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MOV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R14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</a:t>
            </a:r>
          </a:p>
          <a:p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 R3</a:t>
            </a:r>
          </a:p>
          <a:p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 R2</a:t>
            </a: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RET</a:t>
            </a:r>
          </a:p>
        </p:txBody>
      </p:sp>
    </p:spTree>
    <p:extLst>
      <p:ext uri="{BB962C8B-B14F-4D97-AF65-F5344CB8AC3E}">
        <p14:creationId xmlns:p14="http://schemas.microsoft.com/office/powerpoint/2010/main" val="2958770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FFF511C9-67A3-4449-8A3F-B9D3B41FEE61}"/>
              </a:ext>
            </a:extLst>
          </p:cNvPr>
          <p:cNvSpPr/>
          <p:nvPr/>
        </p:nvSpPr>
        <p:spPr>
          <a:xfrm>
            <a:off x="4091774" y="3495783"/>
            <a:ext cx="1872100" cy="714212"/>
          </a:xfrm>
          <a:prstGeom prst="roundRect">
            <a:avLst>
              <a:gd name="adj" fmla="val 9554"/>
            </a:avLst>
          </a:prstGeom>
          <a:solidFill>
            <a:srgbClr val="FFFF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E7C35195-9203-EB4E-93F8-702AE440CD69}"/>
              </a:ext>
            </a:extLst>
          </p:cNvPr>
          <p:cNvSpPr/>
          <p:nvPr/>
        </p:nvSpPr>
        <p:spPr>
          <a:xfrm>
            <a:off x="915193" y="3473768"/>
            <a:ext cx="2339615" cy="284480"/>
          </a:xfrm>
          <a:prstGeom prst="roundRect">
            <a:avLst/>
          </a:prstGeom>
          <a:solidFill>
            <a:srgbClr val="FFFF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94C5D2E1-D5A6-0A45-A02C-61AF8E6F0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05" y="1761351"/>
            <a:ext cx="391168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7030A0"/>
                </a:solidFill>
                <a:latin typeface="Courier" pitchFamily="-110" charset="0"/>
              </a:rPr>
              <a:t>.</a:t>
            </a:r>
            <a:r>
              <a:rPr lang="en-US" sz="1600" dirty="0" err="1">
                <a:solidFill>
                  <a:srgbClr val="7030A0"/>
                </a:solidFill>
                <a:latin typeface="Courier" pitchFamily="-110" charset="0"/>
              </a:rPr>
              <a:t>stacksize</a:t>
            </a:r>
            <a:r>
              <a:rPr lang="en-US" sz="1600" dirty="0">
                <a:solidFill>
                  <a:srgbClr val="7030A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100</a:t>
            </a:r>
          </a:p>
          <a:p>
            <a:endParaRPr lang="en-US" sz="1600" dirty="0">
              <a:solidFill>
                <a:srgbClr val="800000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MAIN</a:t>
            </a:r>
            <a:r>
              <a:rPr lang="en-US" sz="1600" dirty="0">
                <a:latin typeface="Courier" pitchFamily="-110" charset="0"/>
              </a:rPr>
              <a:t>: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 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#5</a:t>
            </a:r>
            <a:endParaRPr lang="en-US" sz="1600" dirty="0">
              <a:solidFill>
                <a:schemeClr val="tx1"/>
              </a:solidFill>
              <a:latin typeface="Courier" pitchFamily="-111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#9</a:t>
            </a:r>
            <a:endParaRPr lang="en-US" sz="1600" dirty="0">
              <a:solidFill>
                <a:schemeClr val="tx1"/>
              </a:solidFill>
              <a:latin typeface="Courier" pitchFamily="-111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R3</a:t>
            </a:r>
            <a:r>
              <a:rPr lang="en-US" sz="1600" dirty="0">
                <a:latin typeface="Courier" pitchFamily="-110" charset="0"/>
              </a:rPr>
              <a:t> #12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pass x</a:t>
            </a:r>
            <a:endParaRPr lang="en-US" sz="1600" dirty="0">
              <a:solidFill>
                <a:srgbClr val="009051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pass y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CALL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SUM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R15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R15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STORE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STDOUT</a:t>
            </a:r>
          </a:p>
          <a:p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STORE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R3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STDOUT</a:t>
            </a:r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HALT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53AEB-1F13-4A48-A8AB-4DA24B633C7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2BC055-1626-634C-9DAB-0BAE29719FDE}"/>
              </a:ext>
            </a:extLst>
          </p:cNvPr>
          <p:cNvGrpSpPr/>
          <p:nvPr/>
        </p:nvGrpSpPr>
        <p:grpSpPr>
          <a:xfrm>
            <a:off x="7346779" y="2315993"/>
            <a:ext cx="1689654" cy="1442255"/>
            <a:chOff x="7191335" y="2935162"/>
            <a:chExt cx="1689654" cy="1442255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5B902A05-4115-E841-9A99-76415881F416}"/>
                </a:ext>
              </a:extLst>
            </p:cNvPr>
            <p:cNvSpPr/>
            <p:nvPr/>
          </p:nvSpPr>
          <p:spPr>
            <a:xfrm>
              <a:off x="7191335" y="2943269"/>
              <a:ext cx="1689654" cy="143414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390D11-2487-2E4C-BF67-E6F4175227E3}"/>
                </a:ext>
              </a:extLst>
            </p:cNvPr>
            <p:cNvSpPr txBox="1"/>
            <p:nvPr/>
          </p:nvSpPr>
          <p:spPr>
            <a:xfrm>
              <a:off x="7508918" y="2935162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18" name="Text Box 5">
              <a:extLst>
                <a:ext uri="{FF2B5EF4-FFF2-40B4-BE49-F238E27FC236}">
                  <a16:creationId xmlns:a16="http://schemas.microsoft.com/office/drawing/2014/main" id="{81F8DEB8-9AD3-7F4D-B45B-AA62C12ECF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255" y="3280384"/>
              <a:ext cx="1674734" cy="1088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R0: ?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R1: 5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R2: </a:t>
              </a:r>
              <a:r>
                <a:rPr lang="en-US" sz="1600" strike="sngStrike" dirty="0">
                  <a:solidFill>
                    <a:schemeClr val="bg1"/>
                  </a:solidFill>
                  <a:latin typeface="Courier" pitchFamily="-111" charset="0"/>
                </a:rPr>
                <a:t>9</a:t>
              </a: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</a:t>
              </a:r>
              <a:r>
                <a:rPr lang="en-US" sz="1600" strike="sngStrike" dirty="0">
                  <a:solidFill>
                    <a:schemeClr val="bg1"/>
                  </a:solidFill>
                  <a:latin typeface="Courier" pitchFamily="-111" charset="0"/>
                </a:rPr>
                <a:t>5</a:t>
              </a: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14</a:t>
              </a:r>
              <a:endParaRPr lang="en-US" sz="1600" strike="sngStrike" dirty="0">
                <a:solidFill>
                  <a:schemeClr val="bg1"/>
                </a:solidFill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R3: </a:t>
              </a:r>
              <a:r>
                <a:rPr lang="en-US" sz="1600" strike="sngStrike" dirty="0">
                  <a:solidFill>
                    <a:schemeClr val="bg1"/>
                  </a:solidFill>
                  <a:latin typeface="Courier" pitchFamily="-111" charset="0"/>
                </a:rPr>
                <a:t>12</a:t>
              </a: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9</a:t>
              </a:r>
              <a:endParaRPr lang="en-US" sz="1600" strike="sngStrike" dirty="0">
                <a:solidFill>
                  <a:schemeClr val="bg1"/>
                </a:solidFill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R14: 14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76A3EBE-A1FC-EA4F-9E58-DA0983883313}"/>
              </a:ext>
            </a:extLst>
          </p:cNvPr>
          <p:cNvGrpSpPr/>
          <p:nvPr/>
        </p:nvGrpSpPr>
        <p:grpSpPr>
          <a:xfrm>
            <a:off x="6474061" y="3860186"/>
            <a:ext cx="2573748" cy="1160081"/>
            <a:chOff x="6431106" y="3411919"/>
            <a:chExt cx="2573748" cy="1160081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394FD47D-10F5-6C45-A789-7265681FD828}"/>
                </a:ext>
              </a:extLst>
            </p:cNvPr>
            <p:cNvSpPr/>
            <p:nvPr/>
          </p:nvSpPr>
          <p:spPr>
            <a:xfrm>
              <a:off x="6431106" y="3423471"/>
              <a:ext cx="2573748" cy="1148529"/>
            </a:xfrm>
            <a:prstGeom prst="roundRect">
              <a:avLst>
                <a:gd name="adj" fmla="val 7731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8FECB94-6A29-9D48-8174-1AA9AD683284}"/>
                </a:ext>
              </a:extLst>
            </p:cNvPr>
            <p:cNvSpPr txBox="1"/>
            <p:nvPr/>
          </p:nvSpPr>
          <p:spPr>
            <a:xfrm>
              <a:off x="6431106" y="3731248"/>
              <a:ext cx="95186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STDIN:</a:t>
              </a:r>
            </a:p>
            <a:p>
              <a:endParaRPr lang="en-US" dirty="0"/>
            </a:p>
            <a:p>
              <a:r>
                <a:rPr lang="en-US" dirty="0"/>
                <a:t>STDOUT: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424B076-B594-E141-A522-A7DD0617C693}"/>
                </a:ext>
              </a:extLst>
            </p:cNvPr>
            <p:cNvSpPr txBox="1"/>
            <p:nvPr/>
          </p:nvSpPr>
          <p:spPr>
            <a:xfrm>
              <a:off x="7333862" y="373124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77734A3-D7B1-C14F-A3EF-EA5567F94432}"/>
                </a:ext>
              </a:extLst>
            </p:cNvPr>
            <p:cNvSpPr txBox="1"/>
            <p:nvPr/>
          </p:nvSpPr>
          <p:spPr>
            <a:xfrm>
              <a:off x="7234385" y="3411919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Console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03302A1-C31E-2742-AADC-74622CC92C61}"/>
                </a:ext>
              </a:extLst>
            </p:cNvPr>
            <p:cNvSpPr txBox="1"/>
            <p:nvPr/>
          </p:nvSpPr>
          <p:spPr>
            <a:xfrm>
              <a:off x="7333862" y="415402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5A0592E-69A9-1C4D-AAFD-7FD949CFFEEC}"/>
              </a:ext>
            </a:extLst>
          </p:cNvPr>
          <p:cNvGrpSpPr/>
          <p:nvPr/>
        </p:nvGrpSpPr>
        <p:grpSpPr>
          <a:xfrm>
            <a:off x="6474061" y="235618"/>
            <a:ext cx="2527204" cy="2000376"/>
            <a:chOff x="6526117" y="3069767"/>
            <a:chExt cx="2527204" cy="200037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18D3CCC-DB66-3C4B-B0F9-37BC3D74D8C3}"/>
                </a:ext>
              </a:extLst>
            </p:cNvPr>
            <p:cNvGrpSpPr/>
            <p:nvPr/>
          </p:nvGrpSpPr>
          <p:grpSpPr>
            <a:xfrm>
              <a:off x="7641771" y="3069767"/>
              <a:ext cx="1411550" cy="2000376"/>
              <a:chOff x="7191335" y="2604942"/>
              <a:chExt cx="1689654" cy="2000376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8FB17AC8-333E-B54B-9F38-2A3D0D604CDB}"/>
                  </a:ext>
                </a:extLst>
              </p:cNvPr>
              <p:cNvSpPr/>
              <p:nvPr/>
            </p:nvSpPr>
            <p:spPr>
              <a:xfrm>
                <a:off x="7191335" y="2604942"/>
                <a:ext cx="1689654" cy="1961761"/>
              </a:xfrm>
              <a:prstGeom prst="roundRect">
                <a:avLst>
                  <a:gd name="adj" fmla="val 5935"/>
                </a:avLst>
              </a:prstGeom>
              <a:solidFill>
                <a:srgbClr val="8B32FD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DEA6227-DCFB-7A42-9D80-BC7F6B52FE55}"/>
                  </a:ext>
                </a:extLst>
              </p:cNvPr>
              <p:cNvSpPr txBox="1"/>
              <p:nvPr/>
            </p:nvSpPr>
            <p:spPr>
              <a:xfrm>
                <a:off x="7613470" y="2604943"/>
                <a:ext cx="8350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u="sng" dirty="0">
                    <a:solidFill>
                      <a:schemeClr val="bg1"/>
                    </a:solidFill>
                  </a:rPr>
                  <a:t>Stack</a:t>
                </a:r>
              </a:p>
            </p:txBody>
          </p:sp>
          <p:sp>
            <p:nvSpPr>
              <p:cNvPr id="32" name="Text Box 5">
                <a:extLst>
                  <a:ext uri="{FF2B5EF4-FFF2-40B4-BE49-F238E27FC236}">
                    <a16:creationId xmlns:a16="http://schemas.microsoft.com/office/drawing/2014/main" id="{2776BE93-F7E8-7D49-95C8-B3F914A6EA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6255" y="2925819"/>
                <a:ext cx="1674734" cy="1679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420: ?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…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496: ?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500: ?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504: 12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508: 9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512: 9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516: 5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1496B9C-723B-F549-9717-F5F88A89C0D0}"/>
                </a:ext>
              </a:extLst>
            </p:cNvPr>
            <p:cNvSpPr txBox="1"/>
            <p:nvPr/>
          </p:nvSpPr>
          <p:spPr>
            <a:xfrm>
              <a:off x="6526117" y="4576071"/>
              <a:ext cx="513282" cy="307777"/>
            </a:xfrm>
            <a:custGeom>
              <a:avLst/>
              <a:gdLst>
                <a:gd name="connsiteX0" fmla="*/ 0 w 513282"/>
                <a:gd name="connsiteY0" fmla="*/ 0 h 307777"/>
                <a:gd name="connsiteX1" fmla="*/ 513282 w 513282"/>
                <a:gd name="connsiteY1" fmla="*/ 0 h 307777"/>
                <a:gd name="connsiteX2" fmla="*/ 513282 w 513282"/>
                <a:gd name="connsiteY2" fmla="*/ 307777 h 307777"/>
                <a:gd name="connsiteX3" fmla="*/ 0 w 513282"/>
                <a:gd name="connsiteY3" fmla="*/ 307777 h 307777"/>
                <a:gd name="connsiteX4" fmla="*/ 0 w 513282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282" h="307777" fill="none" extrusionOk="0">
                  <a:moveTo>
                    <a:pt x="0" y="0"/>
                  </a:moveTo>
                  <a:cubicBezTo>
                    <a:pt x="213625" y="17456"/>
                    <a:pt x="327541" y="6701"/>
                    <a:pt x="513282" y="0"/>
                  </a:cubicBezTo>
                  <a:cubicBezTo>
                    <a:pt x="514357" y="65319"/>
                    <a:pt x="519378" y="221266"/>
                    <a:pt x="513282" y="307777"/>
                  </a:cubicBezTo>
                  <a:cubicBezTo>
                    <a:pt x="287736" y="322216"/>
                    <a:pt x="214660" y="284261"/>
                    <a:pt x="0" y="307777"/>
                  </a:cubicBezTo>
                  <a:cubicBezTo>
                    <a:pt x="2767" y="204164"/>
                    <a:pt x="12086" y="70684"/>
                    <a:pt x="0" y="0"/>
                  </a:cubicBezTo>
                  <a:close/>
                </a:path>
                <a:path w="513282" h="307777" stroke="0" extrusionOk="0">
                  <a:moveTo>
                    <a:pt x="0" y="0"/>
                  </a:moveTo>
                  <a:cubicBezTo>
                    <a:pt x="105985" y="-24576"/>
                    <a:pt x="367983" y="-11445"/>
                    <a:pt x="513282" y="0"/>
                  </a:cubicBezTo>
                  <a:cubicBezTo>
                    <a:pt x="524834" y="71188"/>
                    <a:pt x="511403" y="212063"/>
                    <a:pt x="513282" y="307777"/>
                  </a:cubicBezTo>
                  <a:cubicBezTo>
                    <a:pt x="374751" y="300194"/>
                    <a:pt x="191834" y="292775"/>
                    <a:pt x="0" y="307777"/>
                  </a:cubicBezTo>
                  <a:cubicBezTo>
                    <a:pt x="-4373" y="202567"/>
                    <a:pt x="-4244" y="137624"/>
                    <a:pt x="0" y="0"/>
                  </a:cubicBezTo>
                  <a:close/>
                </a:path>
              </a:pathLst>
            </a:custGeom>
            <a:solidFill>
              <a:srgbClr val="03A895"/>
            </a:solidFill>
            <a:ln w="38100">
              <a:solidFill>
                <a:srgbClr val="03A895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R13</a:t>
              </a:r>
            </a:p>
          </p:txBody>
        </p:sp>
        <p:cxnSp>
          <p:nvCxnSpPr>
            <p:cNvPr id="29" name="Curved Connector 28">
              <a:extLst>
                <a:ext uri="{FF2B5EF4-FFF2-40B4-BE49-F238E27FC236}">
                  <a16:creationId xmlns:a16="http://schemas.microsoft.com/office/drawing/2014/main" id="{441AFA58-E8E1-7748-9F53-91489DB3372B}"/>
                </a:ext>
              </a:extLst>
            </p:cNvPr>
            <p:cNvCxnSpPr>
              <a:cxnSpLocks/>
              <a:stCxn id="28" idx="3"/>
            </p:cNvCxnSpPr>
            <p:nvPr/>
          </p:nvCxnSpPr>
          <p:spPr>
            <a:xfrm flipV="1">
              <a:off x="7039399" y="4114310"/>
              <a:ext cx="626219" cy="615650"/>
            </a:xfrm>
            <a:prstGeom prst="curvedConnector3">
              <a:avLst/>
            </a:prstGeom>
            <a:ln w="254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4A5D558-4940-C744-967E-2D1984E88A9E}"/>
              </a:ext>
            </a:extLst>
          </p:cNvPr>
          <p:cNvCxnSpPr>
            <a:cxnSpLocks/>
          </p:cNvCxnSpPr>
          <p:nvPr/>
        </p:nvCxnSpPr>
        <p:spPr>
          <a:xfrm flipH="1">
            <a:off x="3271040" y="1741922"/>
            <a:ext cx="18184" cy="33207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le 1">
            <a:extLst>
              <a:ext uri="{FF2B5EF4-FFF2-40B4-BE49-F238E27FC236}">
                <a16:creationId xmlns:a16="http://schemas.microsoft.com/office/drawing/2014/main" id="{69C8E1A6-E2C7-564A-9289-416BA7DA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399" y="129395"/>
            <a:ext cx="5329024" cy="645300"/>
          </a:xfrm>
        </p:spPr>
        <p:txBody>
          <a:bodyPr/>
          <a:lstStyle/>
          <a:p>
            <a:r>
              <a:rPr lang="en-US" dirty="0"/>
              <a:t>Function Implementation </a:t>
            </a:r>
            <a:r>
              <a:rPr lang="en-US" i="1" dirty="0"/>
              <a:t>(Complete)</a:t>
            </a:r>
            <a:endParaRPr lang="en-US" dirty="0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EB64E58E-1375-9E45-A957-0BB02FE5D536}"/>
              </a:ext>
            </a:extLst>
          </p:cNvPr>
          <p:cNvSpPr/>
          <p:nvPr/>
        </p:nvSpPr>
        <p:spPr>
          <a:xfrm>
            <a:off x="7355627" y="3082836"/>
            <a:ext cx="1561570" cy="197702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B14ED30-1BF0-D94D-B7A3-F7DBD7B0B6BE}"/>
              </a:ext>
            </a:extLst>
          </p:cNvPr>
          <p:cNvSpPr/>
          <p:nvPr/>
        </p:nvSpPr>
        <p:spPr>
          <a:xfrm>
            <a:off x="7345467" y="3457284"/>
            <a:ext cx="1561570" cy="197702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B6E62F97-A839-5DDF-3040-F24CE1D15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224" y="2218952"/>
            <a:ext cx="4041323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SUM</a:t>
            </a:r>
            <a:r>
              <a:rPr lang="en-US" sz="1600" dirty="0">
                <a:latin typeface="Courier" pitchFamily="-110" charset="0"/>
              </a:rPr>
              <a:t>: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PUSH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R3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R13 +16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get a</a:t>
            </a: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R3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R13 +12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get b</a:t>
            </a: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ADD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R3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    * z=</a:t>
            </a:r>
            <a:r>
              <a:rPr lang="en-US" sz="1600" dirty="0" err="1">
                <a:solidFill>
                  <a:srgbClr val="808000"/>
                </a:solidFill>
                <a:latin typeface="Courier" pitchFamily="-111" charset="0"/>
              </a:rPr>
              <a:t>a+b</a:t>
            </a:r>
            <a:endParaRPr lang="en-US" sz="1600" dirty="0">
              <a:solidFill>
                <a:srgbClr val="009051"/>
              </a:solidFill>
              <a:latin typeface="Courier" pitchFamily="-110" charset="0"/>
            </a:endParaRP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MOV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R14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</a:t>
            </a:r>
          </a:p>
          <a:p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 R3</a:t>
            </a:r>
          </a:p>
          <a:p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 R2</a:t>
            </a: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RET</a:t>
            </a:r>
          </a:p>
        </p:txBody>
      </p:sp>
    </p:spTree>
    <p:extLst>
      <p:ext uri="{BB962C8B-B14F-4D97-AF65-F5344CB8AC3E}">
        <p14:creationId xmlns:p14="http://schemas.microsoft.com/office/powerpoint/2010/main" val="1213005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E7C35195-9203-EB4E-93F8-702AE440CD69}"/>
              </a:ext>
            </a:extLst>
          </p:cNvPr>
          <p:cNvSpPr/>
          <p:nvPr/>
        </p:nvSpPr>
        <p:spPr>
          <a:xfrm>
            <a:off x="915193" y="3473768"/>
            <a:ext cx="2339615" cy="284480"/>
          </a:xfrm>
          <a:prstGeom prst="roundRect">
            <a:avLst/>
          </a:prstGeom>
          <a:solidFill>
            <a:srgbClr val="FFFF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94C5D2E1-D5A6-0A45-A02C-61AF8E6F0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05" y="1761351"/>
            <a:ext cx="391168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7030A0"/>
                </a:solidFill>
                <a:latin typeface="Courier" pitchFamily="-110" charset="0"/>
              </a:rPr>
              <a:t>.</a:t>
            </a:r>
            <a:r>
              <a:rPr lang="en-US" sz="1600" dirty="0" err="1">
                <a:solidFill>
                  <a:srgbClr val="7030A0"/>
                </a:solidFill>
                <a:latin typeface="Courier" pitchFamily="-110" charset="0"/>
              </a:rPr>
              <a:t>stacksize</a:t>
            </a:r>
            <a:r>
              <a:rPr lang="en-US" sz="1600" dirty="0">
                <a:solidFill>
                  <a:srgbClr val="7030A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100</a:t>
            </a:r>
          </a:p>
          <a:p>
            <a:endParaRPr lang="en-US" sz="1600" dirty="0">
              <a:solidFill>
                <a:srgbClr val="800000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MAIN</a:t>
            </a:r>
            <a:r>
              <a:rPr lang="en-US" sz="1600" dirty="0">
                <a:latin typeface="Courier" pitchFamily="-110" charset="0"/>
              </a:rPr>
              <a:t>: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 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#5</a:t>
            </a:r>
            <a:endParaRPr lang="en-US" sz="1600" dirty="0">
              <a:solidFill>
                <a:schemeClr val="tx1"/>
              </a:solidFill>
              <a:latin typeface="Courier" pitchFamily="-111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#9</a:t>
            </a:r>
            <a:endParaRPr lang="en-US" sz="1600" dirty="0">
              <a:solidFill>
                <a:schemeClr val="tx1"/>
              </a:solidFill>
              <a:latin typeface="Courier" pitchFamily="-111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R3</a:t>
            </a:r>
            <a:r>
              <a:rPr lang="en-US" sz="1600" dirty="0">
                <a:latin typeface="Courier" pitchFamily="-110" charset="0"/>
              </a:rPr>
              <a:t> #12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pass x</a:t>
            </a:r>
            <a:endParaRPr lang="en-US" sz="1600" dirty="0">
              <a:solidFill>
                <a:srgbClr val="009051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pass y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CALL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SUM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R15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R15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STORE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STDOUT</a:t>
            </a:r>
          </a:p>
          <a:p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STORE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R3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STDOUT</a:t>
            </a:r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HALT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53AEB-1F13-4A48-A8AB-4DA24B633C7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76A3EBE-A1FC-EA4F-9E58-DA0983883313}"/>
              </a:ext>
            </a:extLst>
          </p:cNvPr>
          <p:cNvGrpSpPr/>
          <p:nvPr/>
        </p:nvGrpSpPr>
        <p:grpSpPr>
          <a:xfrm>
            <a:off x="6474061" y="3860186"/>
            <a:ext cx="2573748" cy="1160081"/>
            <a:chOff x="6431106" y="3411919"/>
            <a:chExt cx="2573748" cy="1160081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394FD47D-10F5-6C45-A789-7265681FD828}"/>
                </a:ext>
              </a:extLst>
            </p:cNvPr>
            <p:cNvSpPr/>
            <p:nvPr/>
          </p:nvSpPr>
          <p:spPr>
            <a:xfrm>
              <a:off x="6431106" y="3423471"/>
              <a:ext cx="2573748" cy="1148529"/>
            </a:xfrm>
            <a:prstGeom prst="roundRect">
              <a:avLst>
                <a:gd name="adj" fmla="val 7731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8FECB94-6A29-9D48-8174-1AA9AD683284}"/>
                </a:ext>
              </a:extLst>
            </p:cNvPr>
            <p:cNvSpPr txBox="1"/>
            <p:nvPr/>
          </p:nvSpPr>
          <p:spPr>
            <a:xfrm>
              <a:off x="6431106" y="3731248"/>
              <a:ext cx="95186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STDIN:</a:t>
              </a:r>
            </a:p>
            <a:p>
              <a:endParaRPr lang="en-US" dirty="0"/>
            </a:p>
            <a:p>
              <a:r>
                <a:rPr lang="en-US" dirty="0"/>
                <a:t>STDOUT: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424B076-B594-E141-A522-A7DD0617C693}"/>
                </a:ext>
              </a:extLst>
            </p:cNvPr>
            <p:cNvSpPr txBox="1"/>
            <p:nvPr/>
          </p:nvSpPr>
          <p:spPr>
            <a:xfrm>
              <a:off x="7333862" y="373124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77734A3-D7B1-C14F-A3EF-EA5567F94432}"/>
                </a:ext>
              </a:extLst>
            </p:cNvPr>
            <p:cNvSpPr txBox="1"/>
            <p:nvPr/>
          </p:nvSpPr>
          <p:spPr>
            <a:xfrm>
              <a:off x="7234385" y="3411919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Console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03302A1-C31E-2742-AADC-74622CC92C61}"/>
                </a:ext>
              </a:extLst>
            </p:cNvPr>
            <p:cNvSpPr txBox="1"/>
            <p:nvPr/>
          </p:nvSpPr>
          <p:spPr>
            <a:xfrm>
              <a:off x="7333862" y="415402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5A0592E-69A9-1C4D-AAFD-7FD949CFFEEC}"/>
              </a:ext>
            </a:extLst>
          </p:cNvPr>
          <p:cNvGrpSpPr/>
          <p:nvPr/>
        </p:nvGrpSpPr>
        <p:grpSpPr>
          <a:xfrm>
            <a:off x="6474061" y="235618"/>
            <a:ext cx="2527204" cy="2000376"/>
            <a:chOff x="6526117" y="3069767"/>
            <a:chExt cx="2527204" cy="200037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18D3CCC-DB66-3C4B-B0F9-37BC3D74D8C3}"/>
                </a:ext>
              </a:extLst>
            </p:cNvPr>
            <p:cNvGrpSpPr/>
            <p:nvPr/>
          </p:nvGrpSpPr>
          <p:grpSpPr>
            <a:xfrm>
              <a:off x="7641771" y="3069767"/>
              <a:ext cx="1411550" cy="2000376"/>
              <a:chOff x="7191335" y="2604942"/>
              <a:chExt cx="1689654" cy="2000376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8FB17AC8-333E-B54B-9F38-2A3D0D604CDB}"/>
                  </a:ext>
                </a:extLst>
              </p:cNvPr>
              <p:cNvSpPr/>
              <p:nvPr/>
            </p:nvSpPr>
            <p:spPr>
              <a:xfrm>
                <a:off x="7191335" y="2604942"/>
                <a:ext cx="1689654" cy="1961761"/>
              </a:xfrm>
              <a:prstGeom prst="roundRect">
                <a:avLst>
                  <a:gd name="adj" fmla="val 5935"/>
                </a:avLst>
              </a:prstGeom>
              <a:solidFill>
                <a:srgbClr val="8B32FD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DEA6227-DCFB-7A42-9D80-BC7F6B52FE55}"/>
                  </a:ext>
                </a:extLst>
              </p:cNvPr>
              <p:cNvSpPr txBox="1"/>
              <p:nvPr/>
            </p:nvSpPr>
            <p:spPr>
              <a:xfrm>
                <a:off x="7613470" y="2604943"/>
                <a:ext cx="8350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u="sng" dirty="0">
                    <a:solidFill>
                      <a:schemeClr val="bg1"/>
                    </a:solidFill>
                  </a:rPr>
                  <a:t>Stack</a:t>
                </a:r>
              </a:p>
            </p:txBody>
          </p:sp>
          <p:sp>
            <p:nvSpPr>
              <p:cNvPr id="32" name="Text Box 5">
                <a:extLst>
                  <a:ext uri="{FF2B5EF4-FFF2-40B4-BE49-F238E27FC236}">
                    <a16:creationId xmlns:a16="http://schemas.microsoft.com/office/drawing/2014/main" id="{2776BE93-F7E8-7D49-95C8-B3F914A6EA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6255" y="2925819"/>
                <a:ext cx="1674734" cy="1679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420: ?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…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496: ?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500: ?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504: </a:t>
                </a:r>
                <a:r>
                  <a:rPr lang="en-US" sz="1600" strike="sngStrike" dirty="0">
                    <a:solidFill>
                      <a:schemeClr val="bg1"/>
                    </a:solidFill>
                    <a:latin typeface="Courier" pitchFamily="-111" charset="0"/>
                  </a:rPr>
                  <a:t>12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508: </a:t>
                </a:r>
                <a:r>
                  <a:rPr lang="en-US" sz="1600" strike="sngStrike" dirty="0">
                    <a:solidFill>
                      <a:schemeClr val="bg1"/>
                    </a:solidFill>
                    <a:latin typeface="Courier" pitchFamily="-111" charset="0"/>
                  </a:rPr>
                  <a:t>9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512: 9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516: 5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1496B9C-723B-F549-9717-F5F88A89C0D0}"/>
                </a:ext>
              </a:extLst>
            </p:cNvPr>
            <p:cNvSpPr txBox="1"/>
            <p:nvPr/>
          </p:nvSpPr>
          <p:spPr>
            <a:xfrm>
              <a:off x="6526117" y="4576071"/>
              <a:ext cx="513282" cy="307777"/>
            </a:xfrm>
            <a:custGeom>
              <a:avLst/>
              <a:gdLst>
                <a:gd name="connsiteX0" fmla="*/ 0 w 513282"/>
                <a:gd name="connsiteY0" fmla="*/ 0 h 307777"/>
                <a:gd name="connsiteX1" fmla="*/ 513282 w 513282"/>
                <a:gd name="connsiteY1" fmla="*/ 0 h 307777"/>
                <a:gd name="connsiteX2" fmla="*/ 513282 w 513282"/>
                <a:gd name="connsiteY2" fmla="*/ 307777 h 307777"/>
                <a:gd name="connsiteX3" fmla="*/ 0 w 513282"/>
                <a:gd name="connsiteY3" fmla="*/ 307777 h 307777"/>
                <a:gd name="connsiteX4" fmla="*/ 0 w 513282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282" h="307777" fill="none" extrusionOk="0">
                  <a:moveTo>
                    <a:pt x="0" y="0"/>
                  </a:moveTo>
                  <a:cubicBezTo>
                    <a:pt x="213625" y="17456"/>
                    <a:pt x="327541" y="6701"/>
                    <a:pt x="513282" y="0"/>
                  </a:cubicBezTo>
                  <a:cubicBezTo>
                    <a:pt x="514357" y="65319"/>
                    <a:pt x="519378" y="221266"/>
                    <a:pt x="513282" y="307777"/>
                  </a:cubicBezTo>
                  <a:cubicBezTo>
                    <a:pt x="287736" y="322216"/>
                    <a:pt x="214660" y="284261"/>
                    <a:pt x="0" y="307777"/>
                  </a:cubicBezTo>
                  <a:cubicBezTo>
                    <a:pt x="2767" y="204164"/>
                    <a:pt x="12086" y="70684"/>
                    <a:pt x="0" y="0"/>
                  </a:cubicBezTo>
                  <a:close/>
                </a:path>
                <a:path w="513282" h="307777" stroke="0" extrusionOk="0">
                  <a:moveTo>
                    <a:pt x="0" y="0"/>
                  </a:moveTo>
                  <a:cubicBezTo>
                    <a:pt x="105985" y="-24576"/>
                    <a:pt x="367983" y="-11445"/>
                    <a:pt x="513282" y="0"/>
                  </a:cubicBezTo>
                  <a:cubicBezTo>
                    <a:pt x="524834" y="71188"/>
                    <a:pt x="511403" y="212063"/>
                    <a:pt x="513282" y="307777"/>
                  </a:cubicBezTo>
                  <a:cubicBezTo>
                    <a:pt x="374751" y="300194"/>
                    <a:pt x="191834" y="292775"/>
                    <a:pt x="0" y="307777"/>
                  </a:cubicBezTo>
                  <a:cubicBezTo>
                    <a:pt x="-4373" y="202567"/>
                    <a:pt x="-4244" y="137624"/>
                    <a:pt x="0" y="0"/>
                  </a:cubicBezTo>
                  <a:close/>
                </a:path>
              </a:pathLst>
            </a:custGeom>
            <a:solidFill>
              <a:srgbClr val="03A895"/>
            </a:solidFill>
            <a:ln w="38100">
              <a:solidFill>
                <a:srgbClr val="03A895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R13</a:t>
              </a:r>
            </a:p>
          </p:txBody>
        </p:sp>
        <p:cxnSp>
          <p:nvCxnSpPr>
            <p:cNvPr id="29" name="Curved Connector 28">
              <a:extLst>
                <a:ext uri="{FF2B5EF4-FFF2-40B4-BE49-F238E27FC236}">
                  <a16:creationId xmlns:a16="http://schemas.microsoft.com/office/drawing/2014/main" id="{441AFA58-E8E1-7748-9F53-91489DB3372B}"/>
                </a:ext>
              </a:extLst>
            </p:cNvPr>
            <p:cNvCxnSpPr>
              <a:cxnSpLocks/>
              <a:stCxn id="28" idx="3"/>
            </p:cNvCxnSpPr>
            <p:nvPr/>
          </p:nvCxnSpPr>
          <p:spPr>
            <a:xfrm flipV="1">
              <a:off x="7039399" y="4495844"/>
              <a:ext cx="602372" cy="234116"/>
            </a:xfrm>
            <a:prstGeom prst="curvedConnector3">
              <a:avLst/>
            </a:prstGeom>
            <a:ln w="254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4A5D558-4940-C744-967E-2D1984E88A9E}"/>
              </a:ext>
            </a:extLst>
          </p:cNvPr>
          <p:cNvCxnSpPr>
            <a:cxnSpLocks/>
          </p:cNvCxnSpPr>
          <p:nvPr/>
        </p:nvCxnSpPr>
        <p:spPr>
          <a:xfrm flipH="1">
            <a:off x="3271040" y="1741922"/>
            <a:ext cx="18184" cy="33207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le 1">
            <a:extLst>
              <a:ext uri="{FF2B5EF4-FFF2-40B4-BE49-F238E27FC236}">
                <a16:creationId xmlns:a16="http://schemas.microsoft.com/office/drawing/2014/main" id="{69C8E1A6-E2C7-564A-9289-416BA7DA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398" y="129395"/>
            <a:ext cx="5246963" cy="645300"/>
          </a:xfrm>
        </p:spPr>
        <p:txBody>
          <a:bodyPr/>
          <a:lstStyle/>
          <a:p>
            <a:r>
              <a:rPr lang="en-US" dirty="0"/>
              <a:t>Function Implementation </a:t>
            </a:r>
            <a:r>
              <a:rPr lang="en-US" i="1" dirty="0"/>
              <a:t>(Complete)</a:t>
            </a:r>
            <a:endParaRPr lang="en-US" dirty="0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89BAD92E-6509-CF4A-9D5E-143B7BF838C2}"/>
              </a:ext>
            </a:extLst>
          </p:cNvPr>
          <p:cNvSpPr/>
          <p:nvPr/>
        </p:nvSpPr>
        <p:spPr>
          <a:xfrm>
            <a:off x="4186345" y="4191070"/>
            <a:ext cx="1107016" cy="527526"/>
          </a:xfrm>
          <a:prstGeom prst="roundRect">
            <a:avLst/>
          </a:prstGeom>
          <a:solidFill>
            <a:srgbClr val="FFFF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68D9DAB-9582-2240-96A4-8F2EAA89E9E5}"/>
              </a:ext>
            </a:extLst>
          </p:cNvPr>
          <p:cNvSpPr txBox="1"/>
          <p:nvPr/>
        </p:nvSpPr>
        <p:spPr>
          <a:xfrm>
            <a:off x="3340149" y="902166"/>
            <a:ext cx="309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egoe Print" panose="02000800000000000000" pitchFamily="2" charset="0"/>
              </a:rPr>
              <a:t>Restore the saved register values from the stack.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2786A3F-7321-1F47-BF19-68AE62787B13}"/>
              </a:ext>
            </a:extLst>
          </p:cNvPr>
          <p:cNvGrpSpPr/>
          <p:nvPr/>
        </p:nvGrpSpPr>
        <p:grpSpPr>
          <a:xfrm>
            <a:off x="7346779" y="2315993"/>
            <a:ext cx="1797220" cy="1442255"/>
            <a:chOff x="7191335" y="2935162"/>
            <a:chExt cx="1797220" cy="1442255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24FCB499-BB8F-AE4C-A404-40449496EADF}"/>
                </a:ext>
              </a:extLst>
            </p:cNvPr>
            <p:cNvSpPr/>
            <p:nvPr/>
          </p:nvSpPr>
          <p:spPr>
            <a:xfrm>
              <a:off x="7191335" y="2943269"/>
              <a:ext cx="1689654" cy="143414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FA1A712-371E-0141-B0F0-56AA5097E814}"/>
                </a:ext>
              </a:extLst>
            </p:cNvPr>
            <p:cNvSpPr txBox="1"/>
            <p:nvPr/>
          </p:nvSpPr>
          <p:spPr>
            <a:xfrm>
              <a:off x="7508918" y="2935162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40" name="Text Box 5">
              <a:extLst>
                <a:ext uri="{FF2B5EF4-FFF2-40B4-BE49-F238E27FC236}">
                  <a16:creationId xmlns:a16="http://schemas.microsoft.com/office/drawing/2014/main" id="{7E53ACF2-E4A0-ED45-BDFE-CE872D98C0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254" y="3280384"/>
              <a:ext cx="1782301" cy="1088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R0: ?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R1: 5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R2: </a:t>
              </a:r>
              <a:r>
                <a:rPr lang="en-US" sz="1600" strike="sngStrike" dirty="0">
                  <a:solidFill>
                    <a:schemeClr val="bg1"/>
                  </a:solidFill>
                  <a:latin typeface="Courier" pitchFamily="-111" charset="0"/>
                </a:rPr>
                <a:t>9</a:t>
              </a: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</a:t>
              </a:r>
              <a:r>
                <a:rPr lang="en-US" sz="1600" strike="sngStrike" dirty="0">
                  <a:solidFill>
                    <a:schemeClr val="bg1"/>
                  </a:solidFill>
                  <a:latin typeface="Courier" pitchFamily="-111" charset="0"/>
                </a:rPr>
                <a:t>5</a:t>
              </a: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</a:t>
              </a:r>
              <a:r>
                <a:rPr lang="en-US" sz="1600" strike="sngStrike" dirty="0">
                  <a:solidFill>
                    <a:schemeClr val="bg1"/>
                  </a:solidFill>
                  <a:latin typeface="Courier" pitchFamily="-111" charset="0"/>
                </a:rPr>
                <a:t>14</a:t>
              </a: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9</a:t>
              </a:r>
              <a:endParaRPr lang="en-US" sz="1600" strike="sngStrike" dirty="0">
                <a:solidFill>
                  <a:schemeClr val="bg1"/>
                </a:solidFill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R3: </a:t>
              </a:r>
              <a:r>
                <a:rPr lang="en-US" sz="1600" strike="sngStrike" dirty="0">
                  <a:solidFill>
                    <a:schemeClr val="bg1"/>
                  </a:solidFill>
                  <a:latin typeface="Courier" pitchFamily="-111" charset="0"/>
                </a:rPr>
                <a:t>12</a:t>
              </a: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</a:t>
              </a:r>
              <a:r>
                <a:rPr lang="en-US" sz="1600" strike="sngStrike" dirty="0">
                  <a:solidFill>
                    <a:schemeClr val="bg1"/>
                  </a:solidFill>
                  <a:latin typeface="Courier" pitchFamily="-111" charset="0"/>
                </a:rPr>
                <a:t>9</a:t>
              </a: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12</a:t>
              </a:r>
              <a:endParaRPr lang="en-US" sz="1600" strike="sngStrike" dirty="0">
                <a:solidFill>
                  <a:schemeClr val="bg1"/>
                </a:solidFill>
                <a:latin typeface="Courier" pitchFamily="-111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R14: 14</a:t>
              </a:r>
            </a:p>
          </p:txBody>
        </p:sp>
      </p:grp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C1A585DC-DCFE-F043-9CCA-8071395997E5}"/>
              </a:ext>
            </a:extLst>
          </p:cNvPr>
          <p:cNvSpPr/>
          <p:nvPr/>
        </p:nvSpPr>
        <p:spPr>
          <a:xfrm>
            <a:off x="7376817" y="3062059"/>
            <a:ext cx="1690096" cy="411709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460FE8B7-3D52-53A5-DDEC-C66E0D318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224" y="2218952"/>
            <a:ext cx="4041323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SUM</a:t>
            </a:r>
            <a:r>
              <a:rPr lang="en-US" sz="1600" dirty="0">
                <a:latin typeface="Courier" pitchFamily="-110" charset="0"/>
              </a:rPr>
              <a:t>: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PUSH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R3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R13 +16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get a</a:t>
            </a: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R3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R13 +12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get b</a:t>
            </a: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ADD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R3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    * z=</a:t>
            </a:r>
            <a:r>
              <a:rPr lang="en-US" sz="1600" dirty="0" err="1">
                <a:solidFill>
                  <a:srgbClr val="808000"/>
                </a:solidFill>
                <a:latin typeface="Courier" pitchFamily="-111" charset="0"/>
              </a:rPr>
              <a:t>a+b</a:t>
            </a:r>
            <a:endParaRPr lang="en-US" sz="1600" dirty="0">
              <a:solidFill>
                <a:srgbClr val="009051"/>
              </a:solidFill>
              <a:latin typeface="Courier" pitchFamily="-110" charset="0"/>
            </a:endParaRP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MOV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R14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</a:t>
            </a:r>
          </a:p>
          <a:p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 R3</a:t>
            </a:r>
          </a:p>
          <a:p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 R2</a:t>
            </a: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RET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5FFB4D3-028C-2E73-6AD8-3137DA45928B}"/>
              </a:ext>
            </a:extLst>
          </p:cNvPr>
          <p:cNvSpPr/>
          <p:nvPr/>
        </p:nvSpPr>
        <p:spPr>
          <a:xfrm>
            <a:off x="7602179" y="1352710"/>
            <a:ext cx="1356894" cy="411709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273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79F4C-B687-B241-9B7B-D7753A876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432" y="-5667"/>
            <a:ext cx="4944300" cy="645300"/>
          </a:xfrm>
        </p:spPr>
        <p:txBody>
          <a:bodyPr/>
          <a:lstStyle/>
          <a:p>
            <a:r>
              <a:rPr lang="en-US" dirty="0"/>
              <a:t>Function calls in assembly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F30C59E5-37DB-B946-BA9B-4FED7E927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6034" y="929898"/>
            <a:ext cx="3793431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  <a:latin typeface="Courier" pitchFamily="-110" charset="0"/>
              </a:rPr>
              <a:t>MAIN</a:t>
            </a:r>
            <a:r>
              <a:rPr lang="en-US" sz="2400" dirty="0">
                <a:latin typeface="Courier" pitchFamily="-110" charset="0"/>
              </a:rPr>
              <a:t>:		…</a:t>
            </a:r>
          </a:p>
          <a:p>
            <a:r>
              <a:rPr lang="en-US" sz="2400" dirty="0">
                <a:latin typeface="Courier" pitchFamily="-110" charset="0"/>
              </a:rPr>
              <a:t>		</a:t>
            </a:r>
            <a:r>
              <a:rPr lang="en-US" sz="2400" dirty="0">
                <a:solidFill>
                  <a:srgbClr val="0000FF"/>
                </a:solidFill>
                <a:latin typeface="Courier" pitchFamily="-110" charset="0"/>
              </a:rPr>
              <a:t>CALL </a:t>
            </a:r>
            <a:r>
              <a:rPr lang="en-US" sz="2400" dirty="0">
                <a:solidFill>
                  <a:srgbClr val="800000"/>
                </a:solidFill>
                <a:latin typeface="Courier" pitchFamily="-110" charset="0"/>
              </a:rPr>
              <a:t>FUNC</a:t>
            </a:r>
          </a:p>
          <a:p>
            <a:r>
              <a:rPr lang="en-US" sz="2400" dirty="0">
                <a:latin typeface="Courier" pitchFamily="-110" charset="0"/>
              </a:rPr>
              <a:t>		…</a:t>
            </a:r>
          </a:p>
          <a:p>
            <a:r>
              <a:rPr lang="en-US" sz="2400" dirty="0">
                <a:latin typeface="Courier" pitchFamily="-110" charset="0"/>
              </a:rPr>
              <a:t>		…</a:t>
            </a:r>
          </a:p>
          <a:p>
            <a:r>
              <a:rPr lang="en-US" sz="2400" dirty="0">
                <a:latin typeface="Courier" pitchFamily="-110" charset="0"/>
              </a:rPr>
              <a:t>		</a:t>
            </a:r>
            <a:r>
              <a:rPr lang="en-US" sz="2400" dirty="0">
                <a:solidFill>
                  <a:srgbClr val="0000FF"/>
                </a:solidFill>
                <a:latin typeface="Courier" pitchFamily="-110" charset="0"/>
              </a:rPr>
              <a:t>HALT</a:t>
            </a:r>
          </a:p>
          <a:p>
            <a:endParaRPr lang="en-US" sz="2400" dirty="0">
              <a:latin typeface="Courier" pitchFamily="-110" charset="0"/>
            </a:endParaRPr>
          </a:p>
          <a:p>
            <a:r>
              <a:rPr lang="en-US" sz="2400" dirty="0">
                <a:solidFill>
                  <a:srgbClr val="800000"/>
                </a:solidFill>
                <a:latin typeface="Courier" pitchFamily="-110" charset="0"/>
              </a:rPr>
              <a:t>FUNC</a:t>
            </a:r>
            <a:r>
              <a:rPr lang="en-US" sz="2400" dirty="0">
                <a:latin typeface="Courier" pitchFamily="-110" charset="0"/>
              </a:rPr>
              <a:t>:		…</a:t>
            </a:r>
          </a:p>
          <a:p>
            <a:r>
              <a:rPr lang="en-US" sz="2400" dirty="0">
                <a:latin typeface="Courier" pitchFamily="-110" charset="0"/>
              </a:rPr>
              <a:t>		…</a:t>
            </a:r>
          </a:p>
          <a:p>
            <a:r>
              <a:rPr lang="en-US" sz="2400" dirty="0">
                <a:latin typeface="Courier" pitchFamily="-110" charset="0"/>
              </a:rPr>
              <a:t>		…</a:t>
            </a:r>
          </a:p>
          <a:p>
            <a:r>
              <a:rPr lang="en-US" sz="2400" dirty="0">
                <a:latin typeface="Courier" pitchFamily="-110" charset="0"/>
              </a:rPr>
              <a:t>		…</a:t>
            </a:r>
          </a:p>
          <a:p>
            <a:r>
              <a:rPr lang="en-US" sz="2400" dirty="0">
                <a:latin typeface="Courier" pitchFamily="-110" charset="0"/>
              </a:rPr>
              <a:t>		</a:t>
            </a:r>
            <a:r>
              <a:rPr lang="en-US" sz="2400" dirty="0">
                <a:solidFill>
                  <a:srgbClr val="0000FF"/>
                </a:solidFill>
                <a:latin typeface="Courier" pitchFamily="-110" charset="0"/>
              </a:rPr>
              <a:t>RET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B45E96F-D167-FF41-9FCA-9A741B36FA3D}"/>
              </a:ext>
            </a:extLst>
          </p:cNvPr>
          <p:cNvSpPr/>
          <p:nvPr/>
        </p:nvSpPr>
        <p:spPr>
          <a:xfrm>
            <a:off x="3521986" y="988016"/>
            <a:ext cx="1755184" cy="337088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062ABCC-C287-4444-A49C-1D2938027BF2}"/>
              </a:ext>
            </a:extLst>
          </p:cNvPr>
          <p:cNvSpPr/>
          <p:nvPr/>
        </p:nvSpPr>
        <p:spPr>
          <a:xfrm>
            <a:off x="3533444" y="2116264"/>
            <a:ext cx="1755183" cy="337088"/>
          </a:xfrm>
          <a:prstGeom prst="roundRect">
            <a:avLst/>
          </a:prstGeom>
          <a:solidFill>
            <a:srgbClr val="FFC0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BFFFD33-53E3-B848-8156-D622CAC9B0B9}"/>
              </a:ext>
            </a:extLst>
          </p:cNvPr>
          <p:cNvSpPr/>
          <p:nvPr/>
        </p:nvSpPr>
        <p:spPr>
          <a:xfrm>
            <a:off x="3521986" y="3193531"/>
            <a:ext cx="1755184" cy="337088"/>
          </a:xfrm>
          <a:prstGeom prst="roundRect">
            <a:avLst/>
          </a:prstGeom>
          <a:solidFill>
            <a:srgbClr val="92D05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B3216FB-0797-CD4C-BF96-AE4DBE82C73B}"/>
              </a:ext>
            </a:extLst>
          </p:cNvPr>
          <p:cNvSpPr/>
          <p:nvPr/>
        </p:nvSpPr>
        <p:spPr>
          <a:xfrm>
            <a:off x="3521984" y="4316712"/>
            <a:ext cx="1755184" cy="337088"/>
          </a:xfrm>
          <a:prstGeom prst="roundRect">
            <a:avLst/>
          </a:prstGeom>
          <a:solidFill>
            <a:srgbClr val="00B0F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93733A-DB06-9249-A6EA-46091F556340}"/>
              </a:ext>
            </a:extLst>
          </p:cNvPr>
          <p:cNvSpPr txBox="1"/>
          <p:nvPr/>
        </p:nvSpPr>
        <p:spPr>
          <a:xfrm>
            <a:off x="5987698" y="862161"/>
            <a:ext cx="2164700" cy="7369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500" dirty="0"/>
              <a:t>Push the parameter values onto the stack.</a:t>
            </a:r>
          </a:p>
        </p:txBody>
      </p: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DCAE2931-A323-2C46-A04B-D070D9ABAD30}"/>
              </a:ext>
            </a:extLst>
          </p:cNvPr>
          <p:cNvCxnSpPr>
            <a:cxnSpLocks/>
            <a:stCxn id="9" idx="1"/>
            <a:endCxn id="5" idx="3"/>
          </p:cNvCxnSpPr>
          <p:nvPr/>
        </p:nvCxnSpPr>
        <p:spPr>
          <a:xfrm rot="10800000">
            <a:off x="5277170" y="1156561"/>
            <a:ext cx="710529" cy="74086"/>
          </a:xfrm>
          <a:prstGeom prst="curvedConnector3">
            <a:avLst>
              <a:gd name="adj1" fmla="val 50000"/>
            </a:avLst>
          </a:prstGeom>
          <a:ln w="444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BAB8FE6-F975-BC4A-BA82-3C9A65BD6025}"/>
              </a:ext>
            </a:extLst>
          </p:cNvPr>
          <p:cNvSpPr txBox="1"/>
          <p:nvPr/>
        </p:nvSpPr>
        <p:spPr>
          <a:xfrm>
            <a:off x="6722677" y="1605809"/>
            <a:ext cx="2239218" cy="7431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500" dirty="0"/>
              <a:t>Save register values and return address (R12) as necessary on the stack. </a:t>
            </a:r>
          </a:p>
        </p:txBody>
      </p: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847D36F0-EE9E-664E-8926-E085DB951636}"/>
              </a:ext>
            </a:extLst>
          </p:cNvPr>
          <p:cNvCxnSpPr>
            <a:cxnSpLocks/>
            <a:stCxn id="13" idx="1"/>
            <a:endCxn id="7" idx="3"/>
          </p:cNvCxnSpPr>
          <p:nvPr/>
        </p:nvCxnSpPr>
        <p:spPr>
          <a:xfrm rot="10800000" flipV="1">
            <a:off x="5277171" y="1977365"/>
            <a:ext cx="1445507" cy="1384710"/>
          </a:xfrm>
          <a:prstGeom prst="curvedConnector3">
            <a:avLst>
              <a:gd name="adj1" fmla="val 50000"/>
            </a:avLst>
          </a:prstGeom>
          <a:ln w="444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3DEBF92-335C-2E4D-8D7C-CED1ECF257E0}"/>
              </a:ext>
            </a:extLst>
          </p:cNvPr>
          <p:cNvSpPr txBox="1"/>
          <p:nvPr/>
        </p:nvSpPr>
        <p:spPr>
          <a:xfrm>
            <a:off x="6604358" y="3495260"/>
            <a:ext cx="2075476" cy="569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500" dirty="0"/>
              <a:t>Execute the function. </a:t>
            </a:r>
          </a:p>
          <a:p>
            <a:r>
              <a:rPr lang="en-US" sz="1500" dirty="0"/>
              <a:t>Set the return value.</a:t>
            </a:r>
          </a:p>
        </p:txBody>
      </p: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7D8CA542-9F2A-7D48-99D7-7501B7921358}"/>
              </a:ext>
            </a:extLst>
          </p:cNvPr>
          <p:cNvCxnSpPr>
            <a:cxnSpLocks/>
            <a:stCxn id="16" idx="1"/>
            <a:endCxn id="20" idx="3"/>
          </p:cNvCxnSpPr>
          <p:nvPr/>
        </p:nvCxnSpPr>
        <p:spPr>
          <a:xfrm rot="10800000" flipV="1">
            <a:off x="5277168" y="3780044"/>
            <a:ext cx="1327191" cy="317909"/>
          </a:xfrm>
          <a:prstGeom prst="curvedConnector3">
            <a:avLst>
              <a:gd name="adj1" fmla="val 50000"/>
            </a:avLst>
          </a:prstGeom>
          <a:ln w="444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69A83B2-8AE8-464C-BB84-E80D0CBBAB57}"/>
              </a:ext>
            </a:extLst>
          </p:cNvPr>
          <p:cNvSpPr/>
          <p:nvPr/>
        </p:nvSpPr>
        <p:spPr>
          <a:xfrm>
            <a:off x="3521983" y="3929410"/>
            <a:ext cx="1755184" cy="337088"/>
          </a:xfrm>
          <a:prstGeom prst="roundRect">
            <a:avLst/>
          </a:prstGeom>
          <a:solidFill>
            <a:srgbClr val="7030A0">
              <a:alpha val="25000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B0FA08-14AF-A745-A9F8-62E03B4FC9BC}"/>
              </a:ext>
            </a:extLst>
          </p:cNvPr>
          <p:cNvSpPr txBox="1"/>
          <p:nvPr/>
        </p:nvSpPr>
        <p:spPr>
          <a:xfrm>
            <a:off x="6782738" y="4258330"/>
            <a:ext cx="2462861" cy="7735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500" dirty="0"/>
              <a:t>Restore registers and return address (R12) as necessary from stack.</a:t>
            </a:r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91DB3B81-5636-1742-A489-09EA59EF674F}"/>
              </a:ext>
            </a:extLst>
          </p:cNvPr>
          <p:cNvCxnSpPr>
            <a:cxnSpLocks/>
            <a:stCxn id="28" idx="1"/>
            <a:endCxn id="8" idx="3"/>
          </p:cNvCxnSpPr>
          <p:nvPr/>
        </p:nvCxnSpPr>
        <p:spPr>
          <a:xfrm rot="10800000">
            <a:off x="5277168" y="4485256"/>
            <a:ext cx="1505570" cy="159830"/>
          </a:xfrm>
          <a:prstGeom prst="curvedConnector3">
            <a:avLst>
              <a:gd name="adj1" fmla="val 50000"/>
            </a:avLst>
          </a:prstGeom>
          <a:ln w="444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EC18597-EAD3-E64D-B182-639F99B488BB}"/>
              </a:ext>
            </a:extLst>
          </p:cNvPr>
          <p:cNvSpPr txBox="1"/>
          <p:nvPr/>
        </p:nvSpPr>
        <p:spPr>
          <a:xfrm>
            <a:off x="304562" y="2636001"/>
            <a:ext cx="1966343" cy="5398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500" dirty="0"/>
              <a:t>Get the return value and continue.</a:t>
            </a:r>
          </a:p>
        </p:txBody>
      </p:sp>
      <p:cxnSp>
        <p:nvCxnSpPr>
          <p:cNvPr id="42" name="Curved Connector 41">
            <a:extLst>
              <a:ext uri="{FF2B5EF4-FFF2-40B4-BE49-F238E27FC236}">
                <a16:creationId xmlns:a16="http://schemas.microsoft.com/office/drawing/2014/main" id="{432A19DA-3461-C940-BF2D-69B314B9E0A8}"/>
              </a:ext>
            </a:extLst>
          </p:cNvPr>
          <p:cNvCxnSpPr>
            <a:cxnSpLocks/>
            <a:stCxn id="41" idx="3"/>
            <a:endCxn id="6" idx="1"/>
          </p:cNvCxnSpPr>
          <p:nvPr/>
        </p:nvCxnSpPr>
        <p:spPr>
          <a:xfrm flipV="1">
            <a:off x="2270905" y="2284808"/>
            <a:ext cx="1262539" cy="621099"/>
          </a:xfrm>
          <a:prstGeom prst="curvedConnector3">
            <a:avLst>
              <a:gd name="adj1" fmla="val 50000"/>
            </a:avLst>
          </a:prstGeom>
          <a:ln w="444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C95E0170-5FEB-C945-835D-706AAF7453DA}"/>
              </a:ext>
            </a:extLst>
          </p:cNvPr>
          <p:cNvSpPr/>
          <p:nvPr/>
        </p:nvSpPr>
        <p:spPr>
          <a:xfrm>
            <a:off x="3521983" y="3553510"/>
            <a:ext cx="1755184" cy="343361"/>
          </a:xfrm>
          <a:prstGeom prst="roundRect">
            <a:avLst/>
          </a:prstGeom>
          <a:solidFill>
            <a:srgbClr val="FF00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B710CEC-8CE8-554C-BFED-5D3219931120}"/>
              </a:ext>
            </a:extLst>
          </p:cNvPr>
          <p:cNvSpPr txBox="1"/>
          <p:nvPr/>
        </p:nvSpPr>
        <p:spPr>
          <a:xfrm>
            <a:off x="6763962" y="2730999"/>
            <a:ext cx="2075476" cy="5707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500" dirty="0"/>
              <a:t>Retrieve parameters from the stack frame.</a:t>
            </a:r>
          </a:p>
        </p:txBody>
      </p:sp>
      <p:cxnSp>
        <p:nvCxnSpPr>
          <p:cNvPr id="79" name="Curved Connector 78">
            <a:extLst>
              <a:ext uri="{FF2B5EF4-FFF2-40B4-BE49-F238E27FC236}">
                <a16:creationId xmlns:a16="http://schemas.microsoft.com/office/drawing/2014/main" id="{DE76EC26-66E7-B847-A814-F8FFE5994D7D}"/>
              </a:ext>
            </a:extLst>
          </p:cNvPr>
          <p:cNvCxnSpPr>
            <a:cxnSpLocks/>
            <a:stCxn id="78" idx="1"/>
            <a:endCxn id="75" idx="3"/>
          </p:cNvCxnSpPr>
          <p:nvPr/>
        </p:nvCxnSpPr>
        <p:spPr>
          <a:xfrm rot="10800000" flipV="1">
            <a:off x="5277168" y="3016379"/>
            <a:ext cx="1486795" cy="708811"/>
          </a:xfrm>
          <a:prstGeom prst="curvedConnector3">
            <a:avLst>
              <a:gd name="adj1" fmla="val 50000"/>
            </a:avLst>
          </a:prstGeom>
          <a:ln w="444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A4F9B37D-35DB-3C48-9C45-3DC2A3CE22D1}"/>
              </a:ext>
            </a:extLst>
          </p:cNvPr>
          <p:cNvSpPr/>
          <p:nvPr/>
        </p:nvSpPr>
        <p:spPr>
          <a:xfrm>
            <a:off x="3533443" y="1724323"/>
            <a:ext cx="1755184" cy="337088"/>
          </a:xfrm>
          <a:prstGeom prst="roundRect">
            <a:avLst/>
          </a:prstGeom>
          <a:solidFill>
            <a:srgbClr val="C000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28D660C-A29D-3D46-B681-097BEE0286CB}"/>
              </a:ext>
            </a:extLst>
          </p:cNvPr>
          <p:cNvSpPr txBox="1"/>
          <p:nvPr/>
        </p:nvSpPr>
        <p:spPr>
          <a:xfrm>
            <a:off x="822583" y="1859896"/>
            <a:ext cx="1934266" cy="5552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500" dirty="0"/>
              <a:t>Remove parameters from stack.</a:t>
            </a:r>
          </a:p>
        </p:txBody>
      </p:sp>
      <p:cxnSp>
        <p:nvCxnSpPr>
          <p:cNvPr id="87" name="Curved Connector 86">
            <a:extLst>
              <a:ext uri="{FF2B5EF4-FFF2-40B4-BE49-F238E27FC236}">
                <a16:creationId xmlns:a16="http://schemas.microsoft.com/office/drawing/2014/main" id="{8C06B14F-FCCD-B443-8EC0-FF9609422B8E}"/>
              </a:ext>
            </a:extLst>
          </p:cNvPr>
          <p:cNvCxnSpPr>
            <a:cxnSpLocks/>
            <a:stCxn id="86" idx="3"/>
            <a:endCxn id="85" idx="1"/>
          </p:cNvCxnSpPr>
          <p:nvPr/>
        </p:nvCxnSpPr>
        <p:spPr>
          <a:xfrm flipV="1">
            <a:off x="2756849" y="1892867"/>
            <a:ext cx="776594" cy="244676"/>
          </a:xfrm>
          <a:prstGeom prst="curvedConnector3">
            <a:avLst>
              <a:gd name="adj1" fmla="val 50000"/>
            </a:avLst>
          </a:prstGeom>
          <a:ln w="444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3" grpId="0"/>
      <p:bldP spid="16" grpId="0"/>
      <p:bldP spid="20" grpId="0" animBg="1"/>
      <p:bldP spid="28" grpId="0"/>
      <p:bldP spid="41" grpId="0"/>
      <p:bldP spid="75" grpId="0" animBg="1"/>
      <p:bldP spid="78" grpId="0"/>
      <p:bldP spid="85" grpId="0" animBg="1"/>
      <p:bldP spid="8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>
              <a:ext uri="{FF2B5EF4-FFF2-40B4-BE49-F238E27FC236}">
                <a16:creationId xmlns:a16="http://schemas.microsoft.com/office/drawing/2014/main" id="{B9F47CF3-4CEB-984E-BA12-23577FF13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8401" y="2215256"/>
            <a:ext cx="1665841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ourier" pitchFamily="-110" charset="0"/>
              </a:rPr>
              <a:t>int </a:t>
            </a:r>
            <a:r>
              <a:rPr lang="en-US" sz="1600" dirty="0" err="1">
                <a:latin typeface="Courier" pitchFamily="-110" charset="0"/>
              </a:rPr>
              <a:t>inc</a:t>
            </a:r>
            <a:r>
              <a:rPr lang="en-US" sz="1600" dirty="0">
                <a:latin typeface="Courier" pitchFamily="-110" charset="0"/>
              </a:rPr>
              <a:t>(a) {</a:t>
            </a:r>
          </a:p>
          <a:p>
            <a:r>
              <a:rPr lang="en-US" sz="1600" dirty="0">
                <a:latin typeface="Courier" pitchFamily="-110" charset="0"/>
              </a:rPr>
              <a:t>  </a:t>
            </a:r>
          </a:p>
          <a:p>
            <a:endParaRPr lang="en-US" sz="1600" dirty="0">
              <a:latin typeface="Courier" pitchFamily="-110" charset="0"/>
            </a:endParaRP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  x=a+1</a:t>
            </a:r>
          </a:p>
          <a:p>
            <a:r>
              <a:rPr lang="en-US" sz="1600" dirty="0">
                <a:latin typeface="Courier" pitchFamily="-110" charset="0"/>
              </a:rPr>
              <a:t>  </a:t>
            </a:r>
          </a:p>
          <a:p>
            <a:endParaRPr lang="en-US" sz="1600" dirty="0">
              <a:latin typeface="Courier" pitchFamily="-110" charset="0"/>
            </a:endParaRPr>
          </a:p>
          <a:p>
            <a:endParaRPr lang="en-US" sz="1600" dirty="0">
              <a:latin typeface="Courier" pitchFamily="-110" charset="0"/>
            </a:endParaRP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  return x</a:t>
            </a:r>
          </a:p>
          <a:p>
            <a:r>
              <a:rPr lang="en-US" sz="1600" dirty="0">
                <a:latin typeface="Courier" pitchFamily="-110" charset="0"/>
              </a:rPr>
              <a:t>}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1E0432-32A8-C540-903C-20CA25DD41D0}"/>
              </a:ext>
            </a:extLst>
          </p:cNvPr>
          <p:cNvCxnSpPr>
            <a:cxnSpLocks/>
          </p:cNvCxnSpPr>
          <p:nvPr/>
        </p:nvCxnSpPr>
        <p:spPr>
          <a:xfrm>
            <a:off x="3008496" y="246305"/>
            <a:ext cx="0" cy="47697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722C1D09-8154-E99A-9683-D8F64BF314C6}"/>
              </a:ext>
            </a:extLst>
          </p:cNvPr>
          <p:cNvGrpSpPr/>
          <p:nvPr/>
        </p:nvGrpSpPr>
        <p:grpSpPr>
          <a:xfrm>
            <a:off x="-121117" y="2062103"/>
            <a:ext cx="2954486" cy="2448660"/>
            <a:chOff x="4865171" y="2049770"/>
            <a:chExt cx="2954486" cy="244866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91C650D-2650-C0AD-5278-758B237968A8}"/>
                </a:ext>
              </a:extLst>
            </p:cNvPr>
            <p:cNvSpPr txBox="1"/>
            <p:nvPr/>
          </p:nvSpPr>
          <p:spPr>
            <a:xfrm>
              <a:off x="4865171" y="2559438"/>
              <a:ext cx="295448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How would you complete main?</a:t>
              </a:r>
            </a:p>
            <a:p>
              <a:pPr algn="ctr"/>
              <a:endParaRPr lang="en-US" sz="2000" dirty="0">
                <a:latin typeface="Segoe Print" panose="02000800000000000000" pitchFamily="2" charset="0"/>
              </a:endParaRPr>
            </a:p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How would you complete the </a:t>
              </a:r>
            </a:p>
            <a:p>
              <a:pPr algn="ctr"/>
              <a:r>
                <a:rPr lang="en-US" sz="2000" dirty="0" err="1">
                  <a:latin typeface="Segoe Print" panose="02000800000000000000" pitchFamily="2" charset="0"/>
                </a:rPr>
                <a:t>inc</a:t>
              </a:r>
              <a:r>
                <a:rPr lang="en-US" sz="2000" dirty="0">
                  <a:latin typeface="Segoe Print" panose="02000800000000000000" pitchFamily="2" charset="0"/>
                </a:rPr>
                <a:t> function?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05DC58C-A339-BDA0-CFBC-2B736431E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8203" y="2049770"/>
              <a:ext cx="468423" cy="492611"/>
            </a:xfrm>
            <a:prstGeom prst="rect">
              <a:avLst/>
            </a:prstGeom>
          </p:spPr>
        </p:pic>
      </p:grpSp>
      <p:sp>
        <p:nvSpPr>
          <p:cNvPr id="13" name="Text Box 5">
            <a:extLst>
              <a:ext uri="{FF2B5EF4-FFF2-40B4-BE49-F238E27FC236}">
                <a16:creationId xmlns:a16="http://schemas.microsoft.com/office/drawing/2014/main" id="{FEB493BC-77F6-4C03-9CD3-BB584778C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2822" y="2218815"/>
            <a:ext cx="404132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INC</a:t>
            </a:r>
            <a:r>
              <a:rPr lang="en-US" sz="1600" dirty="0">
                <a:latin typeface="Courier" pitchFamily="-110" charset="0"/>
              </a:rPr>
              <a:t>: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__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__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R13 +__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get a</a:t>
            </a:r>
          </a:p>
          <a:p>
            <a:r>
              <a:rPr lang="en-US" sz="1600" dirty="0">
                <a:latin typeface="Courier" pitchFamily="-110" charset="0"/>
              </a:rPr>
              <a:t>	</a:t>
            </a: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ADD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R3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R2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#1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    * x=a+1</a:t>
            </a:r>
            <a:endParaRPr lang="en-US" sz="1600" dirty="0">
              <a:solidFill>
                <a:srgbClr val="009051"/>
              </a:solidFill>
              <a:latin typeface="Courier" pitchFamily="-110" charset="0"/>
            </a:endParaRP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MOV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R14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R3</a:t>
            </a:r>
          </a:p>
          <a:p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 __</a:t>
            </a:r>
          </a:p>
          <a:p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 __</a:t>
            </a: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RET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6E8D370-827E-D37A-E663-5DD88DAED319}"/>
              </a:ext>
            </a:extLst>
          </p:cNvPr>
          <p:cNvCxnSpPr>
            <a:cxnSpLocks/>
          </p:cNvCxnSpPr>
          <p:nvPr/>
        </p:nvCxnSpPr>
        <p:spPr>
          <a:xfrm>
            <a:off x="4833830" y="246305"/>
            <a:ext cx="0" cy="47697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5">
            <a:extLst>
              <a:ext uri="{FF2B5EF4-FFF2-40B4-BE49-F238E27FC236}">
                <a16:creationId xmlns:a16="http://schemas.microsoft.com/office/drawing/2014/main" id="{389F02D8-E2F4-BDF8-D1CC-0B3810872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2822" y="0"/>
            <a:ext cx="335312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7030A0"/>
                </a:solidFill>
                <a:latin typeface="Courier" pitchFamily="-110" charset="0"/>
              </a:rPr>
              <a:t>.</a:t>
            </a:r>
            <a:r>
              <a:rPr lang="en-US" sz="1600" dirty="0" err="1">
                <a:solidFill>
                  <a:srgbClr val="7030A0"/>
                </a:solidFill>
                <a:latin typeface="Courier" pitchFamily="-110" charset="0"/>
              </a:rPr>
              <a:t>stacksize</a:t>
            </a:r>
            <a:r>
              <a:rPr lang="en-US" sz="1600" dirty="0">
                <a:solidFill>
                  <a:srgbClr val="7030A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100</a:t>
            </a:r>
          </a:p>
          <a:p>
            <a:endParaRPr lang="en-US" sz="1600" dirty="0">
              <a:solidFill>
                <a:srgbClr val="800000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MAIN</a:t>
            </a:r>
            <a:r>
              <a:rPr lang="en-US" sz="1600" dirty="0">
                <a:latin typeface="Courier" pitchFamily="-110" charset="0"/>
              </a:rPr>
              <a:t>: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 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STDIN</a:t>
            </a:r>
            <a:endParaRPr lang="en-US" sz="1600" dirty="0">
              <a:solidFill>
                <a:schemeClr val="tx1"/>
              </a:solidFill>
              <a:latin typeface="Courier" pitchFamily="-111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__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CALL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INC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__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STORE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__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STDOUT</a:t>
            </a:r>
          </a:p>
          <a:p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HALT</a:t>
            </a:r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id="{8620676F-752E-CB13-3910-56D545CC4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190" y="246305"/>
            <a:ext cx="166584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ourier" pitchFamily="-110" charset="0"/>
              </a:rPr>
              <a:t>main() {</a:t>
            </a:r>
          </a:p>
          <a:p>
            <a:r>
              <a:rPr lang="en-US" sz="1600" dirty="0">
                <a:latin typeface="Courier" pitchFamily="-110" charset="0"/>
              </a:rPr>
              <a:t>  read x</a:t>
            </a: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  y = </a:t>
            </a:r>
            <a:r>
              <a:rPr lang="en-US" sz="1600" dirty="0" err="1">
                <a:latin typeface="Courier" pitchFamily="-110" charset="0"/>
              </a:rPr>
              <a:t>inc</a:t>
            </a:r>
            <a:r>
              <a:rPr lang="en-US" sz="1600" dirty="0">
                <a:latin typeface="Courier" pitchFamily="-110" charset="0"/>
              </a:rPr>
              <a:t>(x)</a:t>
            </a: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  print y</a:t>
            </a:r>
          </a:p>
          <a:p>
            <a:r>
              <a:rPr lang="en-US" sz="1600" dirty="0">
                <a:latin typeface="Courier" pitchFamily="-110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79671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92445-4803-2449-AB22-F99DD9F0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B86142-A436-6249-AF78-E19BB38E53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pic>
        <p:nvPicPr>
          <p:cNvPr id="7" name="Google Shape;4809;p42">
            <a:hlinkClick r:id="rId3"/>
            <a:extLst>
              <a:ext uri="{FF2B5EF4-FFF2-40B4-BE49-F238E27FC236}">
                <a16:creationId xmlns:a16="http://schemas.microsoft.com/office/drawing/2014/main" id="{9BD3E451-76F3-5044-952A-6BD77E6A8B9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6654" y="248899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98EB84-751F-904E-BEDA-2203147D6714}"/>
              </a:ext>
            </a:extLst>
          </p:cNvPr>
          <p:cNvSpPr/>
          <p:nvPr/>
        </p:nvSpPr>
        <p:spPr>
          <a:xfrm>
            <a:off x="2298866" y="3058457"/>
            <a:ext cx="37160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https://creativecommons.org/licenses/by/4.0/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C943D-BB97-024A-B058-927FB508B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7536" y="2456683"/>
            <a:ext cx="2818493" cy="5769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5F671B-76F6-4D40-9E10-C257B3D20C32}"/>
              </a:ext>
            </a:extLst>
          </p:cNvPr>
          <p:cNvSpPr txBox="1"/>
          <p:nvPr/>
        </p:nvSpPr>
        <p:spPr>
          <a:xfrm>
            <a:off x="1037772" y="2087351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1C4E0"/>
                </a:solidFill>
              </a:rPr>
              <a:t>Slide Template From: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E72607-B80F-9C48-AC13-F8259C073802}"/>
              </a:ext>
            </a:extLst>
          </p:cNvPr>
          <p:cNvSpPr txBox="1"/>
          <p:nvPr/>
        </p:nvSpPr>
        <p:spPr>
          <a:xfrm>
            <a:off x="1037772" y="3584536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1C4E0"/>
                </a:solidFill>
              </a:rPr>
              <a:t>Slide Content Licensed as: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2155EE-63D1-F448-AACD-AF8B1987B500}"/>
              </a:ext>
            </a:extLst>
          </p:cNvPr>
          <p:cNvSpPr/>
          <p:nvPr/>
        </p:nvSpPr>
        <p:spPr>
          <a:xfrm>
            <a:off x="821811" y="4161456"/>
            <a:ext cx="693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Creative Commons Attribution-NonCommercial-ShareAlike 4.0 International License</a:t>
            </a:r>
            <a:r>
              <a:rPr lang="en-US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23E22A-7197-9C48-A6F2-EA23F73200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7535" y="3436063"/>
            <a:ext cx="2818492" cy="6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55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CB880-001A-9645-9837-D1DD8A366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140" y="644478"/>
            <a:ext cx="6888786" cy="645300"/>
          </a:xfrm>
        </p:spPr>
        <p:txBody>
          <a:bodyPr/>
          <a:lstStyle/>
          <a:p>
            <a:r>
              <a:rPr lang="en-US" dirty="0"/>
              <a:t>Properties of the Function Calling Abstraction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BBBF7-1750-5C47-8223-CC876367F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2374" y="1636474"/>
            <a:ext cx="6224906" cy="1659900"/>
          </a:xfrm>
        </p:spPr>
        <p:txBody>
          <a:bodyPr/>
          <a:lstStyle/>
          <a:p>
            <a:r>
              <a:rPr lang="en-US" sz="2400" dirty="0"/>
              <a:t>Transparency</a:t>
            </a:r>
          </a:p>
          <a:p>
            <a:pPr lvl="1"/>
            <a:r>
              <a:rPr lang="en-US" sz="1800" dirty="0"/>
              <a:t>The </a:t>
            </a:r>
            <a:r>
              <a:rPr lang="en-US" sz="1800" i="1" dirty="0"/>
              <a:t>state</a:t>
            </a:r>
            <a:r>
              <a:rPr lang="en-US" sz="1800" dirty="0"/>
              <a:t> of the calling code is not affected by the </a:t>
            </a:r>
            <a:r>
              <a:rPr lang="en-US" sz="1800" i="1" dirty="0"/>
              <a:t>ignored details </a:t>
            </a:r>
            <a:r>
              <a:rPr lang="en-US" sz="1800" dirty="0"/>
              <a:t>of the implementation of the called function.</a:t>
            </a:r>
          </a:p>
          <a:p>
            <a:pPr lvl="1"/>
            <a:r>
              <a:rPr lang="en-US" sz="1800" b="1" dirty="0"/>
              <a:t>Use stack to preserve and restore register values.</a:t>
            </a:r>
          </a:p>
          <a:p>
            <a:endParaRPr lang="en-US" sz="800" dirty="0"/>
          </a:p>
          <a:p>
            <a:r>
              <a:rPr lang="en-US" sz="2400" dirty="0"/>
              <a:t>Independence</a:t>
            </a:r>
          </a:p>
          <a:p>
            <a:pPr lvl="1"/>
            <a:r>
              <a:rPr lang="en-US" sz="1800" dirty="0"/>
              <a:t>The execution of the invoked function does not depend upon the </a:t>
            </a:r>
            <a:r>
              <a:rPr lang="en-US" sz="1800" i="1" dirty="0"/>
              <a:t>ignored details</a:t>
            </a:r>
            <a:r>
              <a:rPr lang="en-US" sz="1800" dirty="0"/>
              <a:t> of the calling code.</a:t>
            </a:r>
          </a:p>
          <a:p>
            <a:pPr lvl="1"/>
            <a:r>
              <a:rPr lang="en-US" sz="1800" b="1" dirty="0"/>
              <a:t>Use stack to pass parameters.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CE6FA1-07F1-F64F-8600-C0678257D70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57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AB41788F-CEBB-B74D-9CD4-0CE201BB6737}"/>
              </a:ext>
            </a:extLst>
          </p:cNvPr>
          <p:cNvSpPr/>
          <p:nvPr/>
        </p:nvSpPr>
        <p:spPr>
          <a:xfrm>
            <a:off x="4768553" y="406488"/>
            <a:ext cx="2039717" cy="273543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7AEEA9DC-ACB5-5E42-B343-FD693A6E2303}"/>
              </a:ext>
            </a:extLst>
          </p:cNvPr>
          <p:cNvSpPr/>
          <p:nvPr/>
        </p:nvSpPr>
        <p:spPr>
          <a:xfrm>
            <a:off x="4743324" y="4574282"/>
            <a:ext cx="661796" cy="273543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BDE31-B092-8245-B991-266DFEC05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340" y="-196497"/>
            <a:ext cx="5888457" cy="645300"/>
          </a:xfrm>
        </p:spPr>
        <p:txBody>
          <a:bodyPr/>
          <a:lstStyle/>
          <a:p>
            <a:r>
              <a:rPr lang="en-US" dirty="0"/>
              <a:t>Calling a Function with Arguments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68F4F-28F4-4B44-96D9-E23EE34685B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B1801F4B-DEA0-A847-98ED-08A1AB735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298" y="635300"/>
            <a:ext cx="191270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ourier" pitchFamily="-110" charset="0"/>
              </a:rPr>
              <a:t>main() {</a:t>
            </a:r>
          </a:p>
          <a:p>
            <a:r>
              <a:rPr lang="en-US" sz="1600" dirty="0">
                <a:latin typeface="Courier" pitchFamily="-110" charset="0"/>
              </a:rPr>
              <a:t>  read x</a:t>
            </a:r>
          </a:p>
          <a:p>
            <a:r>
              <a:rPr lang="en-US" sz="1600" dirty="0">
                <a:latin typeface="Courier" pitchFamily="-110" charset="0"/>
              </a:rPr>
              <a:t>  read y</a:t>
            </a:r>
          </a:p>
          <a:p>
            <a:r>
              <a:rPr lang="en-US" sz="1600" dirty="0">
                <a:latin typeface="Courier" pitchFamily="-110" charset="0"/>
              </a:rPr>
              <a:t>  </a:t>
            </a:r>
          </a:p>
          <a:p>
            <a:r>
              <a:rPr lang="en-US" sz="1600" dirty="0">
                <a:latin typeface="Courier" pitchFamily="-110" charset="0"/>
              </a:rPr>
              <a:t>  s = sum(</a:t>
            </a:r>
            <a:r>
              <a:rPr lang="en-US" sz="1600" dirty="0" err="1">
                <a:latin typeface="Courier" pitchFamily="-110" charset="0"/>
              </a:rPr>
              <a:t>x,y</a:t>
            </a:r>
            <a:r>
              <a:rPr lang="en-US" sz="1600" dirty="0">
                <a:latin typeface="Courier" pitchFamily="-110" charset="0"/>
              </a:rPr>
              <a:t>)</a:t>
            </a:r>
          </a:p>
          <a:p>
            <a:endParaRPr lang="en-US" sz="1600" dirty="0">
              <a:latin typeface="Courier" pitchFamily="-110" charset="0"/>
            </a:endParaRPr>
          </a:p>
          <a:p>
            <a:endParaRPr lang="en-US" sz="1600" dirty="0">
              <a:latin typeface="Courier" pitchFamily="-110" charset="0"/>
            </a:endParaRPr>
          </a:p>
          <a:p>
            <a:endParaRPr lang="en-US" sz="1600" dirty="0">
              <a:latin typeface="Courier" pitchFamily="-110" charset="0"/>
            </a:endParaRPr>
          </a:p>
          <a:p>
            <a:endParaRPr lang="en-US" sz="1600" dirty="0">
              <a:latin typeface="Courier" pitchFamily="-110" charset="0"/>
            </a:endParaRP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  Print s</a:t>
            </a:r>
          </a:p>
          <a:p>
            <a:r>
              <a:rPr lang="en-US" sz="1600" dirty="0">
                <a:latin typeface="Courier" pitchFamily="-110" charset="0"/>
              </a:rPr>
              <a:t>}</a:t>
            </a: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int sum(</a:t>
            </a:r>
            <a:r>
              <a:rPr lang="en-US" sz="1600" dirty="0" err="1">
                <a:latin typeface="Courier" pitchFamily="-110" charset="0"/>
              </a:rPr>
              <a:t>a,b</a:t>
            </a:r>
            <a:r>
              <a:rPr lang="en-US" sz="1600" dirty="0">
                <a:latin typeface="Courier" pitchFamily="-110" charset="0"/>
              </a:rPr>
              <a:t>) {</a:t>
            </a:r>
          </a:p>
          <a:p>
            <a:r>
              <a:rPr lang="en-US" sz="1600" dirty="0">
                <a:latin typeface="Courier" pitchFamily="-110" charset="0"/>
              </a:rPr>
              <a:t>  z = a + b</a:t>
            </a: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  return z</a:t>
            </a:r>
          </a:p>
          <a:p>
            <a:r>
              <a:rPr lang="en-US" sz="1600" dirty="0">
                <a:latin typeface="Courier" pitchFamily="-110" charset="0"/>
              </a:rPr>
              <a:t>}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3BF4A0-5619-AC43-BF4D-474B68C58CB9}"/>
              </a:ext>
            </a:extLst>
          </p:cNvPr>
          <p:cNvGrpSpPr/>
          <p:nvPr/>
        </p:nvGrpSpPr>
        <p:grpSpPr>
          <a:xfrm>
            <a:off x="3629796" y="357187"/>
            <a:ext cx="5417993" cy="4597026"/>
            <a:chOff x="3629796" y="357187"/>
            <a:chExt cx="5417993" cy="4597026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67E4DC0-7D58-4147-967B-B4635C20B683}"/>
                </a:ext>
              </a:extLst>
            </p:cNvPr>
            <p:cNvCxnSpPr>
              <a:cxnSpLocks/>
            </p:cNvCxnSpPr>
            <p:nvPr/>
          </p:nvCxnSpPr>
          <p:spPr>
            <a:xfrm>
              <a:off x="3629796" y="635300"/>
              <a:ext cx="0" cy="41200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42E24E0-260D-3B4B-98B9-9312EE31CB91}"/>
                </a:ext>
              </a:extLst>
            </p:cNvPr>
            <p:cNvGrpSpPr/>
            <p:nvPr/>
          </p:nvGrpSpPr>
          <p:grpSpPr>
            <a:xfrm>
              <a:off x="6616391" y="357187"/>
              <a:ext cx="2308513" cy="3077199"/>
              <a:chOff x="5966962" y="1658370"/>
              <a:chExt cx="2308513" cy="3077199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636E6500-A3C2-6C48-A9A3-20F6A9EC3C54}"/>
                  </a:ext>
                </a:extLst>
              </p:cNvPr>
              <p:cNvGrpSpPr/>
              <p:nvPr/>
            </p:nvGrpSpPr>
            <p:grpSpPr>
              <a:xfrm>
                <a:off x="5966962" y="1658370"/>
                <a:ext cx="2308513" cy="3077199"/>
                <a:chOff x="6166820" y="885815"/>
                <a:chExt cx="2308513" cy="2799433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4E73B546-C4C0-EF44-97A5-EF53053BB057}"/>
                    </a:ext>
                  </a:extLst>
                </p:cNvPr>
                <p:cNvGrpSpPr/>
                <p:nvPr/>
              </p:nvGrpSpPr>
              <p:grpSpPr>
                <a:xfrm>
                  <a:off x="6166820" y="885815"/>
                  <a:ext cx="2308513" cy="2799433"/>
                  <a:chOff x="3912235" y="516699"/>
                  <a:chExt cx="2308513" cy="2799433"/>
                </a:xfrm>
              </p:grpSpPr>
              <p:sp>
                <p:nvSpPr>
                  <p:cNvPr id="31" name="Rounded Rectangle 30">
                    <a:extLst>
                      <a:ext uri="{FF2B5EF4-FFF2-40B4-BE49-F238E27FC236}">
                        <a16:creationId xmlns:a16="http://schemas.microsoft.com/office/drawing/2014/main" id="{94E971F3-0C31-B749-A663-8C7C8FF38C85}"/>
                      </a:ext>
                    </a:extLst>
                  </p:cNvPr>
                  <p:cNvSpPr/>
                  <p:nvPr/>
                </p:nvSpPr>
                <p:spPr>
                  <a:xfrm>
                    <a:off x="4572000" y="516699"/>
                    <a:ext cx="1648748" cy="2799433"/>
                  </a:xfrm>
                  <a:prstGeom prst="roundRect">
                    <a:avLst>
                      <a:gd name="adj" fmla="val 5935"/>
                    </a:avLst>
                  </a:prstGeom>
                  <a:solidFill>
                    <a:srgbClr val="80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" name="Rounded Rectangle 32">
                    <a:extLst>
                      <a:ext uri="{FF2B5EF4-FFF2-40B4-BE49-F238E27FC236}">
                        <a16:creationId xmlns:a16="http://schemas.microsoft.com/office/drawing/2014/main" id="{C9FACA5D-5B21-1D4C-9BB3-89E3CF548957}"/>
                      </a:ext>
                    </a:extLst>
                  </p:cNvPr>
                  <p:cNvSpPr/>
                  <p:nvPr/>
                </p:nvSpPr>
                <p:spPr>
                  <a:xfrm>
                    <a:off x="5160293" y="883409"/>
                    <a:ext cx="1018272" cy="587830"/>
                  </a:xfrm>
                  <a:prstGeom prst="roundRect">
                    <a:avLst>
                      <a:gd name="adj" fmla="val 5111"/>
                    </a:avLst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/>
                      <a:t>ML </a:t>
                    </a:r>
                  </a:p>
                  <a:p>
                    <a:pPr algn="ctr"/>
                    <a:r>
                      <a:rPr lang="en-US" sz="1200" dirty="0"/>
                      <a:t>Program Instructions</a:t>
                    </a:r>
                  </a:p>
                </p:txBody>
              </p:sp>
              <p:sp>
                <p:nvSpPr>
                  <p:cNvPr id="32" name="Text Box 5">
                    <a:extLst>
                      <a:ext uri="{FF2B5EF4-FFF2-40B4-BE49-F238E27FC236}">
                        <a16:creationId xmlns:a16="http://schemas.microsoft.com/office/drawing/2014/main" id="{939D207C-A3AF-624A-9A73-46A457F8182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12235" y="892251"/>
                    <a:ext cx="2208649" cy="242388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lnSpc>
                        <a:spcPct val="80000"/>
                      </a:lnSpc>
                    </a:pPr>
                    <a:r>
                      <a:rPr lang="en-US" sz="1600" dirty="0">
                        <a:solidFill>
                          <a:schemeClr val="bg1"/>
                        </a:solidFill>
                        <a:latin typeface="Courier" pitchFamily="-111" charset="0"/>
                      </a:rPr>
                      <a:t>       0:</a:t>
                    </a:r>
                  </a:p>
                  <a:p>
                    <a:pPr>
                      <a:lnSpc>
                        <a:spcPct val="80000"/>
                      </a:lnSpc>
                    </a:pPr>
                    <a:r>
                      <a:rPr lang="en-US" sz="1600" dirty="0">
                        <a:solidFill>
                          <a:schemeClr val="bg1"/>
                        </a:solidFill>
                        <a:latin typeface="Courier" pitchFamily="-111" charset="0"/>
                      </a:rPr>
                      <a:t>       4:</a:t>
                    </a:r>
                  </a:p>
                  <a:p>
                    <a:pPr>
                      <a:lnSpc>
                        <a:spcPct val="80000"/>
                      </a:lnSpc>
                    </a:pPr>
                    <a:r>
                      <a:rPr lang="en-US" sz="1600" dirty="0">
                        <a:solidFill>
                          <a:schemeClr val="bg1"/>
                        </a:solidFill>
                        <a:latin typeface="Courier" pitchFamily="-111" charset="0"/>
                      </a:rPr>
                      <a:t>       …:</a:t>
                    </a:r>
                  </a:p>
                  <a:p>
                    <a:pPr>
                      <a:lnSpc>
                        <a:spcPct val="80000"/>
                      </a:lnSpc>
                    </a:pPr>
                    <a:r>
                      <a:rPr lang="en-US" sz="1600" dirty="0">
                        <a:solidFill>
                          <a:schemeClr val="bg1"/>
                        </a:solidFill>
                        <a:latin typeface="Courier" pitchFamily="-111" charset="0"/>
                      </a:rPr>
                      <a:t>       …:</a:t>
                    </a:r>
                  </a:p>
                  <a:p>
                    <a:pPr>
                      <a:lnSpc>
                        <a:spcPct val="80000"/>
                      </a:lnSpc>
                    </a:pPr>
                    <a:r>
                      <a:rPr lang="en-US" sz="1600" dirty="0">
                        <a:solidFill>
                          <a:schemeClr val="bg1"/>
                        </a:solidFill>
                        <a:latin typeface="Courier" pitchFamily="-111" charset="0"/>
                      </a:rPr>
                      <a:t>       …:</a:t>
                    </a:r>
                  </a:p>
                  <a:p>
                    <a:pPr>
                      <a:lnSpc>
                        <a:spcPct val="80000"/>
                      </a:lnSpc>
                    </a:pPr>
                    <a:r>
                      <a:rPr lang="en-US" sz="1600" dirty="0">
                        <a:solidFill>
                          <a:schemeClr val="bg1"/>
                        </a:solidFill>
                        <a:latin typeface="Courier" pitchFamily="-111" charset="0"/>
                      </a:rPr>
                      <a:t>       …:</a:t>
                    </a:r>
                  </a:p>
                  <a:p>
                    <a:pPr>
                      <a:lnSpc>
                        <a:spcPct val="80000"/>
                      </a:lnSpc>
                    </a:pPr>
                    <a:r>
                      <a:rPr lang="en-US" sz="1600" dirty="0">
                        <a:solidFill>
                          <a:schemeClr val="bg1"/>
                        </a:solidFill>
                        <a:latin typeface="Courier" pitchFamily="-111" charset="0"/>
                      </a:rPr>
                      <a:t>     500: </a:t>
                    </a:r>
                  </a:p>
                  <a:p>
                    <a:pPr>
                      <a:lnSpc>
                        <a:spcPct val="80000"/>
                      </a:lnSpc>
                    </a:pPr>
                    <a:r>
                      <a:rPr lang="en-US" sz="1600" dirty="0">
                        <a:solidFill>
                          <a:schemeClr val="bg1"/>
                        </a:solidFill>
                        <a:latin typeface="Courier" pitchFamily="-111" charset="0"/>
                      </a:rPr>
                      <a:t>       …:</a:t>
                    </a:r>
                  </a:p>
                  <a:p>
                    <a:pPr>
                      <a:lnSpc>
                        <a:spcPct val="80000"/>
                      </a:lnSpc>
                    </a:pPr>
                    <a:r>
                      <a:rPr lang="en-US" sz="1600" dirty="0">
                        <a:solidFill>
                          <a:schemeClr val="bg1"/>
                        </a:solidFill>
                        <a:latin typeface="Courier" pitchFamily="-111" charset="0"/>
                      </a:rPr>
                      <a:t>     580:</a:t>
                    </a:r>
                  </a:p>
                  <a:p>
                    <a:pPr>
                      <a:lnSpc>
                        <a:spcPct val="80000"/>
                      </a:lnSpc>
                    </a:pPr>
                    <a:r>
                      <a:rPr lang="en-US" sz="1600" dirty="0">
                        <a:solidFill>
                          <a:schemeClr val="bg1"/>
                        </a:solidFill>
                        <a:latin typeface="Courier" pitchFamily="-111" charset="0"/>
                      </a:rPr>
                      <a:t>     584: </a:t>
                    </a:r>
                  </a:p>
                  <a:p>
                    <a:pPr>
                      <a:lnSpc>
                        <a:spcPct val="80000"/>
                      </a:lnSpc>
                    </a:pPr>
                    <a:r>
                      <a:rPr lang="en-US" sz="1600" dirty="0">
                        <a:solidFill>
                          <a:schemeClr val="bg1"/>
                        </a:solidFill>
                        <a:latin typeface="Courier" pitchFamily="-111" charset="0"/>
                      </a:rPr>
                      <a:t>     588: </a:t>
                    </a:r>
                  </a:p>
                  <a:p>
                    <a:pPr>
                      <a:lnSpc>
                        <a:spcPct val="80000"/>
                      </a:lnSpc>
                    </a:pPr>
                    <a:r>
                      <a:rPr lang="en-US" sz="1600" dirty="0">
                        <a:solidFill>
                          <a:schemeClr val="bg1"/>
                        </a:solidFill>
                        <a:latin typeface="Courier" pitchFamily="-111" charset="0"/>
                      </a:rPr>
                      <a:t>     592: 9</a:t>
                    </a:r>
                  </a:p>
                  <a:p>
                    <a:pPr>
                      <a:lnSpc>
                        <a:spcPct val="80000"/>
                      </a:lnSpc>
                    </a:pPr>
                    <a:r>
                      <a:rPr lang="en-US" sz="1600" dirty="0">
                        <a:solidFill>
                          <a:schemeClr val="bg1"/>
                        </a:solidFill>
                        <a:latin typeface="Courier" pitchFamily="-111" charset="0"/>
                      </a:rPr>
                      <a:t>     596: 7 </a:t>
                    </a:r>
                  </a:p>
                </p:txBody>
              </p:sp>
            </p:grp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7103E6E-C7DA-5F45-9783-DB5AA88B3203}"/>
                    </a:ext>
                  </a:extLst>
                </p:cNvPr>
                <p:cNvSpPr txBox="1"/>
                <p:nvPr/>
              </p:nvSpPr>
              <p:spPr>
                <a:xfrm>
                  <a:off x="6902196" y="885815"/>
                  <a:ext cx="1497526" cy="3079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u="sng" dirty="0">
                      <a:solidFill>
                        <a:schemeClr val="bg1"/>
                      </a:solidFill>
                    </a:rPr>
                    <a:t>Main Memory</a:t>
                  </a:r>
                </a:p>
              </p:txBody>
            </p:sp>
          </p:grpSp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C91BEBA8-DFCA-3840-A509-91C3AA15FF88}"/>
                  </a:ext>
                </a:extLst>
              </p:cNvPr>
              <p:cNvSpPr/>
              <p:nvPr/>
            </p:nvSpPr>
            <p:spPr>
              <a:xfrm>
                <a:off x="7215020" y="2729388"/>
                <a:ext cx="1018272" cy="495844"/>
              </a:xfrm>
              <a:prstGeom prst="roundRect">
                <a:avLst>
                  <a:gd name="adj" fmla="val 5111"/>
                </a:avLst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Program Data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48A3C30-499D-384F-8D4E-99BCDABB0FD3}"/>
                </a:ext>
              </a:extLst>
            </p:cNvPr>
            <p:cNvGrpSpPr/>
            <p:nvPr/>
          </p:nvGrpSpPr>
          <p:grpSpPr>
            <a:xfrm>
              <a:off x="7251700" y="3511958"/>
              <a:ext cx="1689654" cy="1442255"/>
              <a:chOff x="7191335" y="2935162"/>
              <a:chExt cx="1689654" cy="1442255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3E19DE63-C532-7147-89E4-24B75AB007E8}"/>
                  </a:ext>
                </a:extLst>
              </p:cNvPr>
              <p:cNvSpPr/>
              <p:nvPr/>
            </p:nvSpPr>
            <p:spPr>
              <a:xfrm>
                <a:off x="7191335" y="2943269"/>
                <a:ext cx="1689654" cy="1434148"/>
              </a:xfrm>
              <a:prstGeom prst="roundRect">
                <a:avLst>
                  <a:gd name="adj" fmla="val 5935"/>
                </a:avLst>
              </a:prstGeom>
              <a:solidFill>
                <a:schemeClr val="accent1">
                  <a:lumMod val="75000"/>
                </a:schemeClr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88483D1-6348-3F48-A188-5B546FD510FC}"/>
                  </a:ext>
                </a:extLst>
              </p:cNvPr>
              <p:cNvSpPr txBox="1"/>
              <p:nvPr/>
            </p:nvSpPr>
            <p:spPr>
              <a:xfrm>
                <a:off x="7508918" y="2935162"/>
                <a:ext cx="10502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</a:rPr>
                  <a:t>Registers</a:t>
                </a:r>
              </a:p>
            </p:txBody>
          </p:sp>
          <p:sp>
            <p:nvSpPr>
              <p:cNvPr id="37" name="Text Box 5">
                <a:extLst>
                  <a:ext uri="{FF2B5EF4-FFF2-40B4-BE49-F238E27FC236}">
                    <a16:creationId xmlns:a16="http://schemas.microsoft.com/office/drawing/2014/main" id="{073C6EDC-947E-2345-BAD8-6551771E09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6255" y="3280384"/>
                <a:ext cx="1674734" cy="1088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R0: 7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 R1: 9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R12: “R”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R13: 588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R14: 16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D1A7CA7-4CFF-DE40-83D4-40D74803FD5D}"/>
                </a:ext>
              </a:extLst>
            </p:cNvPr>
            <p:cNvGrpSpPr/>
            <p:nvPr/>
          </p:nvGrpSpPr>
          <p:grpSpPr>
            <a:xfrm>
              <a:off x="4693212" y="1656080"/>
              <a:ext cx="4354577" cy="2890521"/>
              <a:chOff x="4693212" y="1656080"/>
              <a:chExt cx="4354577" cy="2890521"/>
            </a:xfrm>
          </p:grpSpPr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D2347706-8D8E-6F49-A8DA-8350E72F7C46}"/>
                  </a:ext>
                </a:extLst>
              </p:cNvPr>
              <p:cNvSpPr/>
              <p:nvPr/>
            </p:nvSpPr>
            <p:spPr>
              <a:xfrm>
                <a:off x="8394700" y="2819400"/>
                <a:ext cx="653089" cy="1727201"/>
              </a:xfrm>
              <a:custGeom>
                <a:avLst/>
                <a:gdLst>
                  <a:gd name="connsiteX0" fmla="*/ 50800 w 653089"/>
                  <a:gd name="connsiteY0" fmla="*/ 1512761 h 1529004"/>
                  <a:gd name="connsiteX1" fmla="*/ 152400 w 653089"/>
                  <a:gd name="connsiteY1" fmla="*/ 1512761 h 1529004"/>
                  <a:gd name="connsiteX2" fmla="*/ 393700 w 653089"/>
                  <a:gd name="connsiteY2" fmla="*/ 1500061 h 1529004"/>
                  <a:gd name="connsiteX3" fmla="*/ 431800 w 653089"/>
                  <a:gd name="connsiteY3" fmla="*/ 1487361 h 1529004"/>
                  <a:gd name="connsiteX4" fmla="*/ 508000 w 653089"/>
                  <a:gd name="connsiteY4" fmla="*/ 1423861 h 1529004"/>
                  <a:gd name="connsiteX5" fmla="*/ 546100 w 653089"/>
                  <a:gd name="connsiteY5" fmla="*/ 1347661 h 1529004"/>
                  <a:gd name="connsiteX6" fmla="*/ 584200 w 653089"/>
                  <a:gd name="connsiteY6" fmla="*/ 1233361 h 1529004"/>
                  <a:gd name="connsiteX7" fmla="*/ 609600 w 653089"/>
                  <a:gd name="connsiteY7" fmla="*/ 1157161 h 1529004"/>
                  <a:gd name="connsiteX8" fmla="*/ 622300 w 653089"/>
                  <a:gd name="connsiteY8" fmla="*/ 1119061 h 1529004"/>
                  <a:gd name="connsiteX9" fmla="*/ 635000 w 653089"/>
                  <a:gd name="connsiteY9" fmla="*/ 1055561 h 1529004"/>
                  <a:gd name="connsiteX10" fmla="*/ 635000 w 653089"/>
                  <a:gd name="connsiteY10" fmla="*/ 382461 h 1529004"/>
                  <a:gd name="connsiteX11" fmla="*/ 622300 w 653089"/>
                  <a:gd name="connsiteY11" fmla="*/ 318961 h 1529004"/>
                  <a:gd name="connsiteX12" fmla="*/ 596900 w 653089"/>
                  <a:gd name="connsiteY12" fmla="*/ 242761 h 1529004"/>
                  <a:gd name="connsiteX13" fmla="*/ 584200 w 653089"/>
                  <a:gd name="connsiteY13" fmla="*/ 204661 h 1529004"/>
                  <a:gd name="connsiteX14" fmla="*/ 431800 w 653089"/>
                  <a:gd name="connsiteY14" fmla="*/ 77661 h 1529004"/>
                  <a:gd name="connsiteX15" fmla="*/ 393700 w 653089"/>
                  <a:gd name="connsiteY15" fmla="*/ 52261 h 1529004"/>
                  <a:gd name="connsiteX16" fmla="*/ 330200 w 653089"/>
                  <a:gd name="connsiteY16" fmla="*/ 39561 h 1529004"/>
                  <a:gd name="connsiteX17" fmla="*/ 292100 w 653089"/>
                  <a:gd name="connsiteY17" fmla="*/ 26861 h 1529004"/>
                  <a:gd name="connsiteX18" fmla="*/ 228600 w 653089"/>
                  <a:gd name="connsiteY18" fmla="*/ 14161 h 1529004"/>
                  <a:gd name="connsiteX19" fmla="*/ 177800 w 653089"/>
                  <a:gd name="connsiteY19" fmla="*/ 1461 h 1529004"/>
                  <a:gd name="connsiteX20" fmla="*/ 0 w 653089"/>
                  <a:gd name="connsiteY20" fmla="*/ 1461 h 1529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53089" h="1529004">
                    <a:moveTo>
                      <a:pt x="50800" y="1512761"/>
                    </a:moveTo>
                    <a:cubicBezTo>
                      <a:pt x="206139" y="1543829"/>
                      <a:pt x="45007" y="1522524"/>
                      <a:pt x="152400" y="1512761"/>
                    </a:cubicBezTo>
                    <a:cubicBezTo>
                      <a:pt x="232614" y="1505469"/>
                      <a:pt x="313267" y="1504294"/>
                      <a:pt x="393700" y="1500061"/>
                    </a:cubicBezTo>
                    <a:cubicBezTo>
                      <a:pt x="406400" y="1495828"/>
                      <a:pt x="419826" y="1493348"/>
                      <a:pt x="431800" y="1487361"/>
                    </a:cubicBezTo>
                    <a:cubicBezTo>
                      <a:pt x="467163" y="1469680"/>
                      <a:pt x="479913" y="1451948"/>
                      <a:pt x="508000" y="1423861"/>
                    </a:cubicBezTo>
                    <a:cubicBezTo>
                      <a:pt x="554317" y="1284910"/>
                      <a:pt x="480448" y="1495377"/>
                      <a:pt x="546100" y="1347661"/>
                    </a:cubicBezTo>
                    <a:lnTo>
                      <a:pt x="584200" y="1233361"/>
                    </a:lnTo>
                    <a:lnTo>
                      <a:pt x="609600" y="1157161"/>
                    </a:lnTo>
                    <a:cubicBezTo>
                      <a:pt x="613833" y="1144461"/>
                      <a:pt x="619675" y="1132188"/>
                      <a:pt x="622300" y="1119061"/>
                    </a:cubicBezTo>
                    <a:lnTo>
                      <a:pt x="635000" y="1055561"/>
                    </a:lnTo>
                    <a:cubicBezTo>
                      <a:pt x="661854" y="760162"/>
                      <a:pt x="656220" y="881130"/>
                      <a:pt x="635000" y="382461"/>
                    </a:cubicBezTo>
                    <a:cubicBezTo>
                      <a:pt x="634082" y="360895"/>
                      <a:pt x="627980" y="339786"/>
                      <a:pt x="622300" y="318961"/>
                    </a:cubicBezTo>
                    <a:cubicBezTo>
                      <a:pt x="615255" y="293130"/>
                      <a:pt x="605367" y="268161"/>
                      <a:pt x="596900" y="242761"/>
                    </a:cubicBezTo>
                    <a:cubicBezTo>
                      <a:pt x="592667" y="230061"/>
                      <a:pt x="593666" y="214127"/>
                      <a:pt x="584200" y="204661"/>
                    </a:cubicBezTo>
                    <a:cubicBezTo>
                      <a:pt x="486414" y="106875"/>
                      <a:pt x="537888" y="148386"/>
                      <a:pt x="431800" y="77661"/>
                    </a:cubicBezTo>
                    <a:cubicBezTo>
                      <a:pt x="419100" y="69194"/>
                      <a:pt x="408667" y="55254"/>
                      <a:pt x="393700" y="52261"/>
                    </a:cubicBezTo>
                    <a:cubicBezTo>
                      <a:pt x="372533" y="48028"/>
                      <a:pt x="351141" y="44796"/>
                      <a:pt x="330200" y="39561"/>
                    </a:cubicBezTo>
                    <a:cubicBezTo>
                      <a:pt x="317213" y="36314"/>
                      <a:pt x="305087" y="30108"/>
                      <a:pt x="292100" y="26861"/>
                    </a:cubicBezTo>
                    <a:cubicBezTo>
                      <a:pt x="271159" y="21626"/>
                      <a:pt x="249672" y="18844"/>
                      <a:pt x="228600" y="14161"/>
                    </a:cubicBezTo>
                    <a:cubicBezTo>
                      <a:pt x="211561" y="10375"/>
                      <a:pt x="195228" y="2429"/>
                      <a:pt x="177800" y="1461"/>
                    </a:cubicBezTo>
                    <a:cubicBezTo>
                      <a:pt x="118625" y="-1827"/>
                      <a:pt x="59267" y="1461"/>
                      <a:pt x="0" y="1461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C9AD0681-5D29-9144-A2F5-1EA2E33F512F}"/>
                  </a:ext>
                </a:extLst>
              </p:cNvPr>
              <p:cNvSpPr/>
              <p:nvPr/>
            </p:nvSpPr>
            <p:spPr>
              <a:xfrm>
                <a:off x="4693212" y="1656080"/>
                <a:ext cx="2507596" cy="1706880"/>
              </a:xfrm>
              <a:prstGeom prst="roundRect">
                <a:avLst>
                  <a:gd name="adj" fmla="val 4762"/>
                </a:avLst>
              </a:prstGeom>
              <a:solidFill>
                <a:srgbClr val="FFFF0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3F53C367-F55C-774F-9E13-2C71CA9314B3}"/>
                </a:ext>
              </a:extLst>
            </p:cNvPr>
            <p:cNvSpPr/>
            <p:nvPr/>
          </p:nvSpPr>
          <p:spPr>
            <a:xfrm>
              <a:off x="7322832" y="4643352"/>
              <a:ext cx="1527608" cy="234953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A0872781-3431-644B-9988-02F1486977A3}"/>
                </a:ext>
              </a:extLst>
            </p:cNvPr>
            <p:cNvSpPr/>
            <p:nvPr/>
          </p:nvSpPr>
          <p:spPr>
            <a:xfrm>
              <a:off x="7322832" y="4249652"/>
              <a:ext cx="1527608" cy="234953"/>
            </a:xfrm>
            <a:prstGeom prst="roundRect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 Box 5">
              <a:extLst>
                <a:ext uri="{FF2B5EF4-FFF2-40B4-BE49-F238E27FC236}">
                  <a16:creationId xmlns:a16="http://schemas.microsoft.com/office/drawing/2014/main" id="{DB3B6505-A9A1-B94E-9A6D-F9691EC3B6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5145" y="370084"/>
              <a:ext cx="3911680" cy="4555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>
                  <a:solidFill>
                    <a:srgbClr val="8000FF"/>
                  </a:solidFill>
                  <a:latin typeface="Courier" pitchFamily="-110" charset="0"/>
                </a:rPr>
                <a:t>	 .</a:t>
              </a:r>
              <a:r>
                <a:rPr lang="en-US" sz="1600" dirty="0" err="1">
                  <a:solidFill>
                    <a:srgbClr val="8000FF"/>
                  </a:solidFill>
                  <a:latin typeface="Courier" pitchFamily="-110" charset="0"/>
                </a:rPr>
                <a:t>stacksize</a:t>
              </a:r>
              <a:r>
                <a:rPr lang="en-US" dirty="0">
                  <a:solidFill>
                    <a:srgbClr val="800000"/>
                  </a:solidFill>
                  <a:latin typeface="Courier" pitchFamily="-110" charset="0"/>
                </a:rPr>
                <a:t> </a:t>
              </a:r>
              <a:r>
                <a:rPr lang="en-US" dirty="0">
                  <a:solidFill>
                    <a:schemeClr val="tx1"/>
                  </a:solidFill>
                  <a:latin typeface="Courier" pitchFamily="-110" charset="0"/>
                </a:rPr>
                <a:t>100</a:t>
              </a:r>
              <a:endParaRPr lang="en-US" sz="1600" dirty="0">
                <a:solidFill>
                  <a:schemeClr val="tx1"/>
                </a:solidFill>
                <a:latin typeface="Courier" pitchFamily="-110" charset="0"/>
              </a:endParaRPr>
            </a:p>
            <a:p>
              <a:endParaRPr lang="en-US" sz="1600" dirty="0">
                <a:solidFill>
                  <a:schemeClr val="tx1"/>
                </a:solidFill>
                <a:latin typeface="Courier" pitchFamily="-110" charset="0"/>
              </a:endParaRPr>
            </a:p>
            <a:p>
              <a:r>
                <a:rPr lang="en-US" sz="1600" dirty="0">
                  <a:solidFill>
                    <a:srgbClr val="800000"/>
                  </a:solidFill>
                  <a:latin typeface="Courier" pitchFamily="-110" charset="0"/>
                </a:rPr>
                <a:t>MAIN</a:t>
              </a:r>
              <a:r>
                <a:rPr lang="en-US" sz="1600" dirty="0">
                  <a:latin typeface="Courier" pitchFamily="-110" charset="0"/>
                </a:rPr>
                <a:t>:    </a:t>
              </a:r>
              <a:r>
                <a:rPr lang="en-US" sz="1600" dirty="0">
                  <a:solidFill>
                    <a:srgbClr val="0000FF"/>
                  </a:solidFill>
                  <a:latin typeface="Courier" pitchFamily="-110" charset="0"/>
                </a:rPr>
                <a:t>LOAD </a:t>
              </a:r>
              <a:r>
                <a:rPr lang="en-US" sz="1600" dirty="0">
                  <a:solidFill>
                    <a:srgbClr val="009051"/>
                  </a:solidFill>
                  <a:latin typeface="Courier" pitchFamily="-110" charset="0"/>
                </a:rPr>
                <a:t>R0</a:t>
              </a:r>
              <a:r>
                <a:rPr lang="en-US" sz="1600" dirty="0">
                  <a:solidFill>
                    <a:srgbClr val="0000FF"/>
                  </a:solidFill>
                  <a:latin typeface="Courier" pitchFamily="-110" charset="0"/>
                </a:rPr>
                <a:t> </a:t>
              </a:r>
              <a:r>
                <a:rPr lang="en-US" sz="1600" dirty="0">
                  <a:solidFill>
                    <a:srgbClr val="800000"/>
                  </a:solidFill>
                  <a:latin typeface="Courier" pitchFamily="-110" charset="0"/>
                </a:rPr>
                <a:t>STDIN  </a:t>
              </a:r>
              <a:r>
                <a:rPr lang="en-US" sz="1600" dirty="0">
                  <a:solidFill>
                    <a:srgbClr val="808000"/>
                  </a:solidFill>
                  <a:latin typeface="Courier" pitchFamily="-111" charset="0"/>
                </a:rPr>
                <a:t>* 7</a:t>
              </a:r>
              <a:endParaRPr lang="en-US" sz="1600" dirty="0">
                <a:solidFill>
                  <a:srgbClr val="800000"/>
                </a:solidFill>
                <a:latin typeface="Courier" pitchFamily="-110" charset="0"/>
              </a:endParaRPr>
            </a:p>
            <a:p>
              <a:r>
                <a:rPr lang="en-US" sz="1600" dirty="0">
                  <a:solidFill>
                    <a:srgbClr val="0000FF"/>
                  </a:solidFill>
                  <a:latin typeface="Courier" pitchFamily="-110" charset="0"/>
                </a:rPr>
                <a:t>         LOAD </a:t>
              </a:r>
              <a:r>
                <a:rPr lang="en-US" sz="1600" dirty="0">
                  <a:solidFill>
                    <a:srgbClr val="009051"/>
                  </a:solidFill>
                  <a:latin typeface="Courier" pitchFamily="-110" charset="0"/>
                </a:rPr>
                <a:t>R1</a:t>
              </a:r>
              <a:r>
                <a:rPr lang="en-US" sz="1600" dirty="0">
                  <a:solidFill>
                    <a:srgbClr val="0000FF"/>
                  </a:solidFill>
                  <a:latin typeface="Courier" pitchFamily="-110" charset="0"/>
                </a:rPr>
                <a:t> </a:t>
              </a:r>
              <a:r>
                <a:rPr lang="en-US" sz="1600" dirty="0">
                  <a:solidFill>
                    <a:srgbClr val="800000"/>
                  </a:solidFill>
                  <a:latin typeface="Courier" pitchFamily="-110" charset="0"/>
                </a:rPr>
                <a:t>STDIN  </a:t>
              </a:r>
              <a:r>
                <a:rPr lang="en-US" sz="1600" dirty="0">
                  <a:solidFill>
                    <a:srgbClr val="808000"/>
                  </a:solidFill>
                  <a:latin typeface="Courier" pitchFamily="-111" charset="0"/>
                </a:rPr>
                <a:t>* 9</a:t>
              </a:r>
              <a:endParaRPr lang="en-US" sz="1600" dirty="0">
                <a:solidFill>
                  <a:srgbClr val="800000"/>
                </a:solidFill>
                <a:latin typeface="Courier" pitchFamily="-110" charset="0"/>
              </a:endParaRPr>
            </a:p>
            <a:p>
              <a:endParaRPr lang="en-US" sz="1600" dirty="0">
                <a:solidFill>
                  <a:srgbClr val="0000FF"/>
                </a:solidFill>
                <a:latin typeface="Courier" pitchFamily="-110" charset="0"/>
              </a:endParaRPr>
            </a:p>
            <a:p>
              <a:r>
                <a:rPr lang="en-US" sz="1600" dirty="0">
                  <a:solidFill>
                    <a:srgbClr val="0000FF"/>
                  </a:solidFill>
                  <a:latin typeface="Courier" pitchFamily="-110" charset="0"/>
                </a:rPr>
                <a:t>         PUSH </a:t>
              </a:r>
              <a:r>
                <a:rPr lang="en-US" sz="1600" dirty="0">
                  <a:solidFill>
                    <a:srgbClr val="009051"/>
                  </a:solidFill>
                  <a:latin typeface="Courier" pitchFamily="-110" charset="0"/>
                </a:rPr>
                <a:t>R0</a:t>
              </a:r>
              <a:r>
                <a:rPr lang="en-US" sz="1600" dirty="0">
                  <a:solidFill>
                    <a:srgbClr val="0000FF"/>
                  </a:solidFill>
                  <a:latin typeface="Courier" pitchFamily="-110" charset="0"/>
                </a:rPr>
                <a:t>  </a:t>
              </a:r>
              <a:r>
                <a:rPr lang="en-US" sz="1600" dirty="0">
                  <a:solidFill>
                    <a:srgbClr val="808000"/>
                  </a:solidFill>
                  <a:latin typeface="Courier" pitchFamily="-111" charset="0"/>
                </a:rPr>
                <a:t>* Pass x</a:t>
              </a:r>
            </a:p>
            <a:p>
              <a:r>
                <a:rPr lang="en-US" sz="1600" dirty="0">
                  <a:solidFill>
                    <a:srgbClr val="0000FF"/>
                  </a:solidFill>
                  <a:latin typeface="Courier" pitchFamily="-110" charset="0"/>
                </a:rPr>
                <a:t>         PUSH </a:t>
              </a:r>
              <a:r>
                <a:rPr lang="en-US" sz="1600" dirty="0">
                  <a:solidFill>
                    <a:srgbClr val="009051"/>
                  </a:solidFill>
                  <a:latin typeface="Courier" pitchFamily="-110" charset="0"/>
                </a:rPr>
                <a:t>R1</a:t>
              </a:r>
              <a:r>
                <a:rPr lang="en-US" sz="1600" dirty="0">
                  <a:solidFill>
                    <a:srgbClr val="0000FF"/>
                  </a:solidFill>
                  <a:latin typeface="Courier" pitchFamily="-110" charset="0"/>
                </a:rPr>
                <a:t>  </a:t>
              </a:r>
              <a:r>
                <a:rPr lang="en-US" sz="1600" dirty="0">
                  <a:solidFill>
                    <a:srgbClr val="808000"/>
                  </a:solidFill>
                  <a:latin typeface="Courier" pitchFamily="-111" charset="0"/>
                </a:rPr>
                <a:t>* Pass y</a:t>
              </a:r>
            </a:p>
            <a:p>
              <a:r>
                <a:rPr lang="en-US" sz="1600" dirty="0">
                  <a:solidFill>
                    <a:srgbClr val="0000FF"/>
                  </a:solidFill>
                  <a:latin typeface="Courier" pitchFamily="-110" charset="0"/>
                </a:rPr>
                <a:t>         CALL </a:t>
              </a:r>
              <a:r>
                <a:rPr lang="en-US" sz="1600" dirty="0">
                  <a:solidFill>
                    <a:srgbClr val="800000"/>
                  </a:solidFill>
                  <a:latin typeface="Courier" pitchFamily="-110" charset="0"/>
                </a:rPr>
                <a:t>SUM</a:t>
              </a:r>
            </a:p>
            <a:p>
              <a:r>
                <a:rPr lang="en-US" sz="1600" dirty="0">
                  <a:solidFill>
                    <a:srgbClr val="800000"/>
                  </a:solidFill>
                  <a:latin typeface="Courier" pitchFamily="-110" charset="0"/>
                </a:rPr>
                <a:t>R</a:t>
              </a:r>
              <a:r>
                <a:rPr lang="en-US" sz="1600" dirty="0">
                  <a:solidFill>
                    <a:schemeClr val="tx1"/>
                  </a:solidFill>
                  <a:latin typeface="Courier" pitchFamily="-110" charset="0"/>
                </a:rPr>
                <a:t>:</a:t>
              </a:r>
              <a:r>
                <a:rPr lang="en-US" sz="1600" dirty="0">
                  <a:solidFill>
                    <a:srgbClr val="800000"/>
                  </a:solidFill>
                  <a:latin typeface="Courier" pitchFamily="-110" charset="0"/>
                </a:rPr>
                <a:t>       </a:t>
              </a:r>
              <a:r>
                <a:rPr lang="en-US" sz="1600" dirty="0">
                  <a:solidFill>
                    <a:srgbClr val="0000FF"/>
                  </a:solidFill>
                  <a:latin typeface="Courier" pitchFamily="-110" charset="0"/>
                </a:rPr>
                <a:t>POP</a:t>
              </a:r>
              <a:r>
                <a:rPr lang="en-US" sz="1600" dirty="0">
                  <a:solidFill>
                    <a:srgbClr val="800000"/>
                  </a:solidFill>
                  <a:latin typeface="Courier" pitchFamily="-110" charset="0"/>
                </a:rPr>
                <a:t> </a:t>
              </a:r>
              <a:r>
                <a:rPr lang="en-US" sz="1600" dirty="0">
                  <a:solidFill>
                    <a:srgbClr val="009051"/>
                  </a:solidFill>
                  <a:latin typeface="Courier" pitchFamily="-110" charset="0"/>
                </a:rPr>
                <a:t>R15</a:t>
              </a:r>
            </a:p>
            <a:p>
              <a:r>
                <a:rPr lang="en-US" sz="1600" dirty="0">
                  <a:solidFill>
                    <a:srgbClr val="800000"/>
                  </a:solidFill>
                  <a:latin typeface="Courier" pitchFamily="-110" charset="0"/>
                </a:rPr>
                <a:t>         </a:t>
              </a:r>
              <a:r>
                <a:rPr lang="en-US" sz="1600" dirty="0">
                  <a:solidFill>
                    <a:srgbClr val="0000FF"/>
                  </a:solidFill>
                  <a:latin typeface="Courier" pitchFamily="-110" charset="0"/>
                </a:rPr>
                <a:t>POP</a:t>
              </a:r>
              <a:r>
                <a:rPr lang="en-US" sz="1600" dirty="0">
                  <a:solidFill>
                    <a:srgbClr val="800000"/>
                  </a:solidFill>
                  <a:latin typeface="Courier" pitchFamily="-110" charset="0"/>
                </a:rPr>
                <a:t> </a:t>
              </a:r>
              <a:r>
                <a:rPr lang="en-US" sz="1600" dirty="0">
                  <a:solidFill>
                    <a:srgbClr val="009051"/>
                  </a:solidFill>
                  <a:latin typeface="Courier" pitchFamily="-110" charset="0"/>
                </a:rPr>
                <a:t>R15</a:t>
              </a:r>
            </a:p>
            <a:p>
              <a:endParaRPr lang="en-US" sz="1600" dirty="0">
                <a:solidFill>
                  <a:srgbClr val="009051"/>
                </a:solidFill>
                <a:latin typeface="Courier" pitchFamily="-110" charset="0"/>
              </a:endParaRPr>
            </a:p>
            <a:p>
              <a:r>
                <a:rPr lang="en-US" sz="1600" dirty="0">
                  <a:solidFill>
                    <a:srgbClr val="009051"/>
                  </a:solidFill>
                  <a:latin typeface="Courier" pitchFamily="-110" charset="0"/>
                </a:rPr>
                <a:t>         </a:t>
              </a:r>
              <a:r>
                <a:rPr lang="en-US" sz="1600" dirty="0">
                  <a:solidFill>
                    <a:srgbClr val="0000FF"/>
                  </a:solidFill>
                  <a:latin typeface="Courier" pitchFamily="-110" charset="0"/>
                </a:rPr>
                <a:t>STORE</a:t>
              </a:r>
              <a:r>
                <a:rPr lang="en-US" sz="1600" dirty="0">
                  <a:latin typeface="Courier" pitchFamily="-110" charset="0"/>
                </a:rPr>
                <a:t> </a:t>
              </a:r>
              <a:r>
                <a:rPr lang="en-US" sz="1600" dirty="0">
                  <a:solidFill>
                    <a:srgbClr val="009051"/>
                  </a:solidFill>
                  <a:latin typeface="Courier" pitchFamily="-110" charset="0"/>
                </a:rPr>
                <a:t>R14</a:t>
              </a:r>
              <a:r>
                <a:rPr lang="en-US" sz="1600" dirty="0">
                  <a:latin typeface="Courier" pitchFamily="-110" charset="0"/>
                </a:rPr>
                <a:t> </a:t>
              </a:r>
              <a:r>
                <a:rPr lang="en-US" sz="1600" dirty="0">
                  <a:solidFill>
                    <a:srgbClr val="800000"/>
                  </a:solidFill>
                  <a:latin typeface="Courier" pitchFamily="-110" charset="0"/>
                </a:rPr>
                <a:t>STDOUT</a:t>
              </a:r>
              <a:endParaRPr lang="en-US" sz="1600" dirty="0">
                <a:solidFill>
                  <a:schemeClr val="tx1"/>
                </a:solidFill>
                <a:latin typeface="Courier" pitchFamily="-110" charset="0"/>
              </a:endParaRPr>
            </a:p>
            <a:p>
              <a:r>
                <a:rPr lang="en-US" sz="1600" dirty="0">
                  <a:solidFill>
                    <a:schemeClr val="tx1"/>
                  </a:solidFill>
                  <a:latin typeface="Courier" pitchFamily="-110" charset="0"/>
                </a:rPr>
                <a:t>         </a:t>
              </a:r>
              <a:r>
                <a:rPr lang="en-US" sz="1600" dirty="0">
                  <a:solidFill>
                    <a:srgbClr val="0000FF"/>
                  </a:solidFill>
                  <a:latin typeface="Courier" pitchFamily="-110" charset="0"/>
                </a:rPr>
                <a:t>HALT</a:t>
              </a:r>
            </a:p>
            <a:p>
              <a:endParaRPr lang="en-US" sz="1600" dirty="0">
                <a:solidFill>
                  <a:srgbClr val="0000FF"/>
                </a:solidFill>
                <a:latin typeface="Courier" pitchFamily="-110" charset="0"/>
              </a:endParaRPr>
            </a:p>
            <a:p>
              <a:endParaRPr lang="en-US" sz="1600" dirty="0">
                <a:solidFill>
                  <a:srgbClr val="0000FF"/>
                </a:solidFill>
                <a:latin typeface="Courier" pitchFamily="-110" charset="0"/>
              </a:endParaRPr>
            </a:p>
            <a:p>
              <a:r>
                <a:rPr lang="en-US" sz="1600" dirty="0">
                  <a:solidFill>
                    <a:srgbClr val="800000"/>
                  </a:solidFill>
                  <a:latin typeface="Courier" pitchFamily="-110" charset="0"/>
                </a:rPr>
                <a:t>SUM</a:t>
              </a:r>
              <a:r>
                <a:rPr lang="en-US" sz="1600" dirty="0">
                  <a:solidFill>
                    <a:schemeClr val="tx1"/>
                  </a:solidFill>
                  <a:latin typeface="Courier" pitchFamily="-110" charset="0"/>
                </a:rPr>
                <a:t>:     …</a:t>
              </a:r>
            </a:p>
            <a:p>
              <a:r>
                <a:rPr lang="en-US" sz="1600" dirty="0">
                  <a:solidFill>
                    <a:schemeClr val="tx1"/>
                  </a:solidFill>
                  <a:latin typeface="Courier" pitchFamily="-110" charset="0"/>
                </a:rPr>
                <a:t>         …</a:t>
              </a:r>
            </a:p>
            <a:p>
              <a:r>
                <a:rPr lang="en-US" sz="1600" dirty="0">
                  <a:solidFill>
                    <a:srgbClr val="0000FF"/>
                  </a:solidFill>
                  <a:latin typeface="Courier" pitchFamily="-110" charset="0"/>
                </a:rPr>
                <a:t>         RET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026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8607A51-124D-6642-846B-BA6685C4E5E9}"/>
              </a:ext>
            </a:extLst>
          </p:cNvPr>
          <p:cNvSpPr/>
          <p:nvPr/>
        </p:nvSpPr>
        <p:spPr>
          <a:xfrm>
            <a:off x="912561" y="1771331"/>
            <a:ext cx="2339615" cy="330073"/>
          </a:xfrm>
          <a:prstGeom prst="roundRect">
            <a:avLst/>
          </a:prstGeom>
          <a:solidFill>
            <a:srgbClr val="FFFF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35A56D-8219-DE46-8785-29D2E7E5E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399" y="129395"/>
            <a:ext cx="4944300" cy="645300"/>
          </a:xfrm>
        </p:spPr>
        <p:txBody>
          <a:bodyPr/>
          <a:lstStyle/>
          <a:p>
            <a:r>
              <a:rPr lang="en-US" dirty="0"/>
              <a:t>Function Calling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53AEB-1F13-4A48-A8AB-4DA24B633C7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96C7DDF9-5DF4-6940-B83C-4A4EA085D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224" y="2218952"/>
            <a:ext cx="404132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SUM</a:t>
            </a:r>
            <a:r>
              <a:rPr lang="en-US" sz="1600" dirty="0">
                <a:latin typeface="Courier" pitchFamily="-110" charset="0"/>
              </a:rPr>
              <a:t>:	…	</a:t>
            </a:r>
          </a:p>
          <a:p>
            <a:r>
              <a:rPr lang="en-US" sz="1600" dirty="0">
                <a:latin typeface="Courier" pitchFamily="-110" charset="0"/>
              </a:rPr>
              <a:t>	</a:t>
            </a: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endParaRPr lang="en-US" sz="1600" dirty="0">
              <a:solidFill>
                <a:srgbClr val="009051"/>
              </a:solidFill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RET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128B65E-06F5-0244-B7F0-CB81E8146475}"/>
              </a:ext>
            </a:extLst>
          </p:cNvPr>
          <p:cNvCxnSpPr>
            <a:cxnSpLocks/>
          </p:cNvCxnSpPr>
          <p:nvPr/>
        </p:nvCxnSpPr>
        <p:spPr>
          <a:xfrm flipH="1">
            <a:off x="3271040" y="1741922"/>
            <a:ext cx="18184" cy="33207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2BC055-1626-634C-9DAB-0BAE29719FDE}"/>
              </a:ext>
            </a:extLst>
          </p:cNvPr>
          <p:cNvGrpSpPr/>
          <p:nvPr/>
        </p:nvGrpSpPr>
        <p:grpSpPr>
          <a:xfrm>
            <a:off x="7346779" y="2315993"/>
            <a:ext cx="1689654" cy="1442255"/>
            <a:chOff x="7191335" y="2935162"/>
            <a:chExt cx="1689654" cy="1442255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5B902A05-4115-E841-9A99-76415881F416}"/>
                </a:ext>
              </a:extLst>
            </p:cNvPr>
            <p:cNvSpPr/>
            <p:nvPr/>
          </p:nvSpPr>
          <p:spPr>
            <a:xfrm>
              <a:off x="7191335" y="2943269"/>
              <a:ext cx="1689654" cy="143414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390D11-2487-2E4C-BF67-E6F4175227E3}"/>
                </a:ext>
              </a:extLst>
            </p:cNvPr>
            <p:cNvSpPr txBox="1"/>
            <p:nvPr/>
          </p:nvSpPr>
          <p:spPr>
            <a:xfrm>
              <a:off x="7508918" y="2935162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18" name="Text Box 5">
              <a:extLst>
                <a:ext uri="{FF2B5EF4-FFF2-40B4-BE49-F238E27FC236}">
                  <a16:creationId xmlns:a16="http://schemas.microsoft.com/office/drawing/2014/main" id="{81F8DEB8-9AD3-7F4D-B45B-AA62C12ECF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255" y="3280384"/>
              <a:ext cx="1674734" cy="1088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R0: 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R1: 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R2: 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R3: 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R14: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76A3EBE-A1FC-EA4F-9E58-DA0983883313}"/>
              </a:ext>
            </a:extLst>
          </p:cNvPr>
          <p:cNvGrpSpPr/>
          <p:nvPr/>
        </p:nvGrpSpPr>
        <p:grpSpPr>
          <a:xfrm>
            <a:off x="6474061" y="3860186"/>
            <a:ext cx="2573748" cy="1160081"/>
            <a:chOff x="6431106" y="3411919"/>
            <a:chExt cx="2573748" cy="1160081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394FD47D-10F5-6C45-A789-7265681FD828}"/>
                </a:ext>
              </a:extLst>
            </p:cNvPr>
            <p:cNvSpPr/>
            <p:nvPr/>
          </p:nvSpPr>
          <p:spPr>
            <a:xfrm>
              <a:off x="6431106" y="3423471"/>
              <a:ext cx="2573748" cy="1148529"/>
            </a:xfrm>
            <a:prstGeom prst="roundRect">
              <a:avLst>
                <a:gd name="adj" fmla="val 7731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8FECB94-6A29-9D48-8174-1AA9AD683284}"/>
                </a:ext>
              </a:extLst>
            </p:cNvPr>
            <p:cNvSpPr txBox="1"/>
            <p:nvPr/>
          </p:nvSpPr>
          <p:spPr>
            <a:xfrm>
              <a:off x="6431106" y="3731248"/>
              <a:ext cx="95186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STDIN:</a:t>
              </a:r>
            </a:p>
            <a:p>
              <a:endParaRPr lang="en-US" dirty="0"/>
            </a:p>
            <a:p>
              <a:r>
                <a:rPr lang="en-US" dirty="0"/>
                <a:t>STDOUT: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424B076-B594-E141-A522-A7DD0617C693}"/>
                </a:ext>
              </a:extLst>
            </p:cNvPr>
            <p:cNvSpPr txBox="1"/>
            <p:nvPr/>
          </p:nvSpPr>
          <p:spPr>
            <a:xfrm>
              <a:off x="7333862" y="373124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15 23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77734A3-D7B1-C14F-A3EF-EA5567F94432}"/>
                </a:ext>
              </a:extLst>
            </p:cNvPr>
            <p:cNvSpPr txBox="1"/>
            <p:nvPr/>
          </p:nvSpPr>
          <p:spPr>
            <a:xfrm>
              <a:off x="7234385" y="3411919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Console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03302A1-C31E-2742-AADC-74622CC92C61}"/>
                </a:ext>
              </a:extLst>
            </p:cNvPr>
            <p:cNvSpPr txBox="1"/>
            <p:nvPr/>
          </p:nvSpPr>
          <p:spPr>
            <a:xfrm>
              <a:off x="7333862" y="415402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5A0592E-69A9-1C4D-AAFD-7FD949CFFEEC}"/>
              </a:ext>
            </a:extLst>
          </p:cNvPr>
          <p:cNvGrpSpPr/>
          <p:nvPr/>
        </p:nvGrpSpPr>
        <p:grpSpPr>
          <a:xfrm>
            <a:off x="6474061" y="235618"/>
            <a:ext cx="2527204" cy="2000376"/>
            <a:chOff x="6526117" y="3069767"/>
            <a:chExt cx="2527204" cy="200037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18D3CCC-DB66-3C4B-B0F9-37BC3D74D8C3}"/>
                </a:ext>
              </a:extLst>
            </p:cNvPr>
            <p:cNvGrpSpPr/>
            <p:nvPr/>
          </p:nvGrpSpPr>
          <p:grpSpPr>
            <a:xfrm>
              <a:off x="7641771" y="3069767"/>
              <a:ext cx="1411550" cy="2000376"/>
              <a:chOff x="7191335" y="2604942"/>
              <a:chExt cx="1689654" cy="2000376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8FB17AC8-333E-B54B-9F38-2A3D0D604CDB}"/>
                  </a:ext>
                </a:extLst>
              </p:cNvPr>
              <p:cNvSpPr/>
              <p:nvPr/>
            </p:nvSpPr>
            <p:spPr>
              <a:xfrm>
                <a:off x="7191335" y="2604942"/>
                <a:ext cx="1689654" cy="1961761"/>
              </a:xfrm>
              <a:prstGeom prst="roundRect">
                <a:avLst>
                  <a:gd name="adj" fmla="val 5935"/>
                </a:avLst>
              </a:prstGeom>
              <a:solidFill>
                <a:srgbClr val="8B32FD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DEA6227-DCFB-7A42-9D80-BC7F6B52FE55}"/>
                  </a:ext>
                </a:extLst>
              </p:cNvPr>
              <p:cNvSpPr txBox="1"/>
              <p:nvPr/>
            </p:nvSpPr>
            <p:spPr>
              <a:xfrm>
                <a:off x="7613470" y="2604943"/>
                <a:ext cx="8350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u="sng" dirty="0">
                    <a:solidFill>
                      <a:schemeClr val="bg1"/>
                    </a:solidFill>
                  </a:rPr>
                  <a:t>Stack</a:t>
                </a:r>
              </a:p>
            </p:txBody>
          </p:sp>
          <p:sp>
            <p:nvSpPr>
              <p:cNvPr id="32" name="Text Box 5">
                <a:extLst>
                  <a:ext uri="{FF2B5EF4-FFF2-40B4-BE49-F238E27FC236}">
                    <a16:creationId xmlns:a16="http://schemas.microsoft.com/office/drawing/2014/main" id="{2776BE93-F7E8-7D49-95C8-B3F914A6EA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6255" y="2925819"/>
                <a:ext cx="1674734" cy="1679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420: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…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496: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500: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504: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508: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512: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516: 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1496B9C-723B-F549-9717-F5F88A89C0D0}"/>
                </a:ext>
              </a:extLst>
            </p:cNvPr>
            <p:cNvSpPr txBox="1"/>
            <p:nvPr/>
          </p:nvSpPr>
          <p:spPr>
            <a:xfrm>
              <a:off x="6526117" y="4576071"/>
              <a:ext cx="513282" cy="307777"/>
            </a:xfrm>
            <a:custGeom>
              <a:avLst/>
              <a:gdLst>
                <a:gd name="connsiteX0" fmla="*/ 0 w 513282"/>
                <a:gd name="connsiteY0" fmla="*/ 0 h 307777"/>
                <a:gd name="connsiteX1" fmla="*/ 513282 w 513282"/>
                <a:gd name="connsiteY1" fmla="*/ 0 h 307777"/>
                <a:gd name="connsiteX2" fmla="*/ 513282 w 513282"/>
                <a:gd name="connsiteY2" fmla="*/ 307777 h 307777"/>
                <a:gd name="connsiteX3" fmla="*/ 0 w 513282"/>
                <a:gd name="connsiteY3" fmla="*/ 307777 h 307777"/>
                <a:gd name="connsiteX4" fmla="*/ 0 w 513282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282" h="307777" fill="none" extrusionOk="0">
                  <a:moveTo>
                    <a:pt x="0" y="0"/>
                  </a:moveTo>
                  <a:cubicBezTo>
                    <a:pt x="213625" y="17456"/>
                    <a:pt x="327541" y="6701"/>
                    <a:pt x="513282" y="0"/>
                  </a:cubicBezTo>
                  <a:cubicBezTo>
                    <a:pt x="514357" y="65319"/>
                    <a:pt x="519378" y="221266"/>
                    <a:pt x="513282" y="307777"/>
                  </a:cubicBezTo>
                  <a:cubicBezTo>
                    <a:pt x="287736" y="322216"/>
                    <a:pt x="214660" y="284261"/>
                    <a:pt x="0" y="307777"/>
                  </a:cubicBezTo>
                  <a:cubicBezTo>
                    <a:pt x="2767" y="204164"/>
                    <a:pt x="12086" y="70684"/>
                    <a:pt x="0" y="0"/>
                  </a:cubicBezTo>
                  <a:close/>
                </a:path>
                <a:path w="513282" h="307777" stroke="0" extrusionOk="0">
                  <a:moveTo>
                    <a:pt x="0" y="0"/>
                  </a:moveTo>
                  <a:cubicBezTo>
                    <a:pt x="105985" y="-24576"/>
                    <a:pt x="367983" y="-11445"/>
                    <a:pt x="513282" y="0"/>
                  </a:cubicBezTo>
                  <a:cubicBezTo>
                    <a:pt x="524834" y="71188"/>
                    <a:pt x="511403" y="212063"/>
                    <a:pt x="513282" y="307777"/>
                  </a:cubicBezTo>
                  <a:cubicBezTo>
                    <a:pt x="374751" y="300194"/>
                    <a:pt x="191834" y="292775"/>
                    <a:pt x="0" y="307777"/>
                  </a:cubicBezTo>
                  <a:cubicBezTo>
                    <a:pt x="-4373" y="202567"/>
                    <a:pt x="-4244" y="137624"/>
                    <a:pt x="0" y="0"/>
                  </a:cubicBezTo>
                  <a:close/>
                </a:path>
              </a:pathLst>
            </a:custGeom>
            <a:solidFill>
              <a:srgbClr val="03A895"/>
            </a:solidFill>
            <a:ln w="38100">
              <a:solidFill>
                <a:srgbClr val="03A895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R13</a:t>
              </a:r>
            </a:p>
          </p:txBody>
        </p:sp>
        <p:cxnSp>
          <p:nvCxnSpPr>
            <p:cNvPr id="29" name="Curved Connector 28">
              <a:extLst>
                <a:ext uri="{FF2B5EF4-FFF2-40B4-BE49-F238E27FC236}">
                  <a16:creationId xmlns:a16="http://schemas.microsoft.com/office/drawing/2014/main" id="{441AFA58-E8E1-7748-9F53-91489DB3372B}"/>
                </a:ext>
              </a:extLst>
            </p:cNvPr>
            <p:cNvCxnSpPr>
              <a:cxnSpLocks/>
              <a:stCxn id="28" idx="3"/>
            </p:cNvCxnSpPr>
            <p:nvPr/>
          </p:nvCxnSpPr>
          <p:spPr>
            <a:xfrm>
              <a:off x="7039399" y="4729960"/>
              <a:ext cx="614836" cy="153888"/>
            </a:xfrm>
            <a:prstGeom prst="curvedConnector3">
              <a:avLst/>
            </a:prstGeom>
            <a:ln w="254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 Box 5">
            <a:extLst>
              <a:ext uri="{FF2B5EF4-FFF2-40B4-BE49-F238E27FC236}">
                <a16:creationId xmlns:a16="http://schemas.microsoft.com/office/drawing/2014/main" id="{94C5D2E1-D5A6-0A45-A02C-61AF8E6F0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05" y="1761351"/>
            <a:ext cx="391168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7030A0"/>
                </a:solidFill>
                <a:latin typeface="Courier" pitchFamily="-110" charset="0"/>
              </a:rPr>
              <a:t>.</a:t>
            </a:r>
            <a:r>
              <a:rPr lang="en-US" sz="1600" dirty="0" err="1">
                <a:solidFill>
                  <a:srgbClr val="7030A0"/>
                </a:solidFill>
                <a:latin typeface="Courier" pitchFamily="-110" charset="0"/>
              </a:rPr>
              <a:t>stacksize</a:t>
            </a:r>
            <a:r>
              <a:rPr lang="en-US" sz="1600" dirty="0">
                <a:solidFill>
                  <a:srgbClr val="7030A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100</a:t>
            </a:r>
          </a:p>
          <a:p>
            <a:endParaRPr lang="en-US" sz="1600" dirty="0">
              <a:solidFill>
                <a:srgbClr val="800000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MAIN</a:t>
            </a:r>
            <a:r>
              <a:rPr lang="en-US" sz="1600" dirty="0">
                <a:latin typeface="Courier" pitchFamily="-110" charset="0"/>
              </a:rPr>
              <a:t>: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R0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STDIN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*x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STDIN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*y</a:t>
            </a:r>
          </a:p>
          <a:p>
            <a:r>
              <a:rPr lang="en-US" sz="1600" dirty="0">
                <a:latin typeface="Courier" pitchFamily="-110" charset="0"/>
              </a:rPr>
              <a:t>	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R0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pass x</a:t>
            </a:r>
            <a:endParaRPr lang="en-US" sz="1600" dirty="0">
              <a:solidFill>
                <a:srgbClr val="009051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pass y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CALL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SUM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R15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R15</a:t>
            </a:r>
          </a:p>
          <a:p>
            <a:endParaRPr lang="en-US" sz="1600" dirty="0">
              <a:solidFill>
                <a:srgbClr val="800000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STORE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R14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STDOUT</a:t>
            </a:r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HALT</a:t>
            </a:r>
          </a:p>
        </p:txBody>
      </p:sp>
    </p:spTree>
    <p:extLst>
      <p:ext uri="{BB962C8B-B14F-4D97-AF65-F5344CB8AC3E}">
        <p14:creationId xmlns:p14="http://schemas.microsoft.com/office/powerpoint/2010/main" val="101206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8607A51-124D-6642-846B-BA6685C4E5E9}"/>
              </a:ext>
            </a:extLst>
          </p:cNvPr>
          <p:cNvSpPr/>
          <p:nvPr/>
        </p:nvSpPr>
        <p:spPr>
          <a:xfrm>
            <a:off x="913218" y="2277904"/>
            <a:ext cx="2339615" cy="556736"/>
          </a:xfrm>
          <a:prstGeom prst="roundRect">
            <a:avLst/>
          </a:prstGeom>
          <a:solidFill>
            <a:srgbClr val="FFFF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35A56D-8219-DE46-8785-29D2E7E5E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399" y="129395"/>
            <a:ext cx="4944300" cy="645300"/>
          </a:xfrm>
        </p:spPr>
        <p:txBody>
          <a:bodyPr/>
          <a:lstStyle/>
          <a:p>
            <a:r>
              <a:rPr lang="en-US" dirty="0"/>
              <a:t>Function Calling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53AEB-1F13-4A48-A8AB-4DA24B633C7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96C7DDF9-5DF4-6940-B83C-4A4EA085D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224" y="2218952"/>
            <a:ext cx="404132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SUM</a:t>
            </a:r>
            <a:r>
              <a:rPr lang="en-US" sz="1600" dirty="0">
                <a:latin typeface="Courier" pitchFamily="-110" charset="0"/>
              </a:rPr>
              <a:t>:	…	</a:t>
            </a:r>
          </a:p>
          <a:p>
            <a:r>
              <a:rPr lang="en-US" sz="1600" dirty="0">
                <a:latin typeface="Courier" pitchFamily="-110" charset="0"/>
              </a:rPr>
              <a:t>	</a:t>
            </a: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endParaRPr lang="en-US" sz="1600" dirty="0">
              <a:solidFill>
                <a:srgbClr val="009051"/>
              </a:solidFill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RET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2BC055-1626-634C-9DAB-0BAE29719FDE}"/>
              </a:ext>
            </a:extLst>
          </p:cNvPr>
          <p:cNvGrpSpPr/>
          <p:nvPr/>
        </p:nvGrpSpPr>
        <p:grpSpPr>
          <a:xfrm>
            <a:off x="7346779" y="2315993"/>
            <a:ext cx="1689654" cy="1442255"/>
            <a:chOff x="7191335" y="2935162"/>
            <a:chExt cx="1689654" cy="1442255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5B902A05-4115-E841-9A99-76415881F416}"/>
                </a:ext>
              </a:extLst>
            </p:cNvPr>
            <p:cNvSpPr/>
            <p:nvPr/>
          </p:nvSpPr>
          <p:spPr>
            <a:xfrm>
              <a:off x="7191335" y="2943269"/>
              <a:ext cx="1689654" cy="143414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390D11-2487-2E4C-BF67-E6F4175227E3}"/>
                </a:ext>
              </a:extLst>
            </p:cNvPr>
            <p:cNvSpPr txBox="1"/>
            <p:nvPr/>
          </p:nvSpPr>
          <p:spPr>
            <a:xfrm>
              <a:off x="7508918" y="2935162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18" name="Text Box 5">
              <a:extLst>
                <a:ext uri="{FF2B5EF4-FFF2-40B4-BE49-F238E27FC236}">
                  <a16:creationId xmlns:a16="http://schemas.microsoft.com/office/drawing/2014/main" id="{81F8DEB8-9AD3-7F4D-B45B-AA62C12ECF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255" y="3280384"/>
              <a:ext cx="1674734" cy="1088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R0: 15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R1: 23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R2: 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R3: 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R14: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76A3EBE-A1FC-EA4F-9E58-DA0983883313}"/>
              </a:ext>
            </a:extLst>
          </p:cNvPr>
          <p:cNvGrpSpPr/>
          <p:nvPr/>
        </p:nvGrpSpPr>
        <p:grpSpPr>
          <a:xfrm>
            <a:off x="6474061" y="3860186"/>
            <a:ext cx="2573748" cy="1160081"/>
            <a:chOff x="6431106" y="3411919"/>
            <a:chExt cx="2573748" cy="1160081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394FD47D-10F5-6C45-A789-7265681FD828}"/>
                </a:ext>
              </a:extLst>
            </p:cNvPr>
            <p:cNvSpPr/>
            <p:nvPr/>
          </p:nvSpPr>
          <p:spPr>
            <a:xfrm>
              <a:off x="6431106" y="3423471"/>
              <a:ext cx="2573748" cy="1148529"/>
            </a:xfrm>
            <a:prstGeom prst="roundRect">
              <a:avLst>
                <a:gd name="adj" fmla="val 7731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8FECB94-6A29-9D48-8174-1AA9AD683284}"/>
                </a:ext>
              </a:extLst>
            </p:cNvPr>
            <p:cNvSpPr txBox="1"/>
            <p:nvPr/>
          </p:nvSpPr>
          <p:spPr>
            <a:xfrm>
              <a:off x="6431106" y="3731248"/>
              <a:ext cx="95186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STDIN:</a:t>
              </a:r>
            </a:p>
            <a:p>
              <a:endParaRPr lang="en-US" dirty="0"/>
            </a:p>
            <a:p>
              <a:r>
                <a:rPr lang="en-US" dirty="0"/>
                <a:t>STDOUT: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424B076-B594-E141-A522-A7DD0617C693}"/>
                </a:ext>
              </a:extLst>
            </p:cNvPr>
            <p:cNvSpPr txBox="1"/>
            <p:nvPr/>
          </p:nvSpPr>
          <p:spPr>
            <a:xfrm>
              <a:off x="7333862" y="373124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77734A3-D7B1-C14F-A3EF-EA5567F94432}"/>
                </a:ext>
              </a:extLst>
            </p:cNvPr>
            <p:cNvSpPr txBox="1"/>
            <p:nvPr/>
          </p:nvSpPr>
          <p:spPr>
            <a:xfrm>
              <a:off x="7234385" y="3411919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Console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03302A1-C31E-2742-AADC-74622CC92C61}"/>
                </a:ext>
              </a:extLst>
            </p:cNvPr>
            <p:cNvSpPr txBox="1"/>
            <p:nvPr/>
          </p:nvSpPr>
          <p:spPr>
            <a:xfrm>
              <a:off x="7333862" y="415402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5A0592E-69A9-1C4D-AAFD-7FD949CFFEEC}"/>
              </a:ext>
            </a:extLst>
          </p:cNvPr>
          <p:cNvGrpSpPr/>
          <p:nvPr/>
        </p:nvGrpSpPr>
        <p:grpSpPr>
          <a:xfrm>
            <a:off x="6474061" y="235618"/>
            <a:ext cx="2527204" cy="2000376"/>
            <a:chOff x="6526117" y="3069767"/>
            <a:chExt cx="2527204" cy="200037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18D3CCC-DB66-3C4B-B0F9-37BC3D74D8C3}"/>
                </a:ext>
              </a:extLst>
            </p:cNvPr>
            <p:cNvGrpSpPr/>
            <p:nvPr/>
          </p:nvGrpSpPr>
          <p:grpSpPr>
            <a:xfrm>
              <a:off x="7641771" y="3069767"/>
              <a:ext cx="1411550" cy="2000376"/>
              <a:chOff x="7191335" y="2604942"/>
              <a:chExt cx="1689654" cy="2000376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8FB17AC8-333E-B54B-9F38-2A3D0D604CDB}"/>
                  </a:ext>
                </a:extLst>
              </p:cNvPr>
              <p:cNvSpPr/>
              <p:nvPr/>
            </p:nvSpPr>
            <p:spPr>
              <a:xfrm>
                <a:off x="7191335" y="2604942"/>
                <a:ext cx="1689654" cy="1961761"/>
              </a:xfrm>
              <a:prstGeom prst="roundRect">
                <a:avLst>
                  <a:gd name="adj" fmla="val 5935"/>
                </a:avLst>
              </a:prstGeom>
              <a:solidFill>
                <a:srgbClr val="8B32FD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DEA6227-DCFB-7A42-9D80-BC7F6B52FE55}"/>
                  </a:ext>
                </a:extLst>
              </p:cNvPr>
              <p:cNvSpPr txBox="1"/>
              <p:nvPr/>
            </p:nvSpPr>
            <p:spPr>
              <a:xfrm>
                <a:off x="7613470" y="2604943"/>
                <a:ext cx="8350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u="sng" dirty="0">
                    <a:solidFill>
                      <a:schemeClr val="bg1"/>
                    </a:solidFill>
                  </a:rPr>
                  <a:t>Stack</a:t>
                </a:r>
              </a:p>
            </p:txBody>
          </p:sp>
          <p:sp>
            <p:nvSpPr>
              <p:cNvPr id="32" name="Text Box 5">
                <a:extLst>
                  <a:ext uri="{FF2B5EF4-FFF2-40B4-BE49-F238E27FC236}">
                    <a16:creationId xmlns:a16="http://schemas.microsoft.com/office/drawing/2014/main" id="{2776BE93-F7E8-7D49-95C8-B3F914A6EA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6255" y="2925819"/>
                <a:ext cx="1674734" cy="1679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420: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…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496: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500: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504: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508: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512: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516: 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1496B9C-723B-F549-9717-F5F88A89C0D0}"/>
                </a:ext>
              </a:extLst>
            </p:cNvPr>
            <p:cNvSpPr txBox="1"/>
            <p:nvPr/>
          </p:nvSpPr>
          <p:spPr>
            <a:xfrm>
              <a:off x="6526117" y="4576071"/>
              <a:ext cx="513282" cy="307777"/>
            </a:xfrm>
            <a:custGeom>
              <a:avLst/>
              <a:gdLst>
                <a:gd name="connsiteX0" fmla="*/ 0 w 513282"/>
                <a:gd name="connsiteY0" fmla="*/ 0 h 307777"/>
                <a:gd name="connsiteX1" fmla="*/ 513282 w 513282"/>
                <a:gd name="connsiteY1" fmla="*/ 0 h 307777"/>
                <a:gd name="connsiteX2" fmla="*/ 513282 w 513282"/>
                <a:gd name="connsiteY2" fmla="*/ 307777 h 307777"/>
                <a:gd name="connsiteX3" fmla="*/ 0 w 513282"/>
                <a:gd name="connsiteY3" fmla="*/ 307777 h 307777"/>
                <a:gd name="connsiteX4" fmla="*/ 0 w 513282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282" h="307777" fill="none" extrusionOk="0">
                  <a:moveTo>
                    <a:pt x="0" y="0"/>
                  </a:moveTo>
                  <a:cubicBezTo>
                    <a:pt x="213625" y="17456"/>
                    <a:pt x="327541" y="6701"/>
                    <a:pt x="513282" y="0"/>
                  </a:cubicBezTo>
                  <a:cubicBezTo>
                    <a:pt x="514357" y="65319"/>
                    <a:pt x="519378" y="221266"/>
                    <a:pt x="513282" y="307777"/>
                  </a:cubicBezTo>
                  <a:cubicBezTo>
                    <a:pt x="287736" y="322216"/>
                    <a:pt x="214660" y="284261"/>
                    <a:pt x="0" y="307777"/>
                  </a:cubicBezTo>
                  <a:cubicBezTo>
                    <a:pt x="2767" y="204164"/>
                    <a:pt x="12086" y="70684"/>
                    <a:pt x="0" y="0"/>
                  </a:cubicBezTo>
                  <a:close/>
                </a:path>
                <a:path w="513282" h="307777" stroke="0" extrusionOk="0">
                  <a:moveTo>
                    <a:pt x="0" y="0"/>
                  </a:moveTo>
                  <a:cubicBezTo>
                    <a:pt x="105985" y="-24576"/>
                    <a:pt x="367983" y="-11445"/>
                    <a:pt x="513282" y="0"/>
                  </a:cubicBezTo>
                  <a:cubicBezTo>
                    <a:pt x="524834" y="71188"/>
                    <a:pt x="511403" y="212063"/>
                    <a:pt x="513282" y="307777"/>
                  </a:cubicBezTo>
                  <a:cubicBezTo>
                    <a:pt x="374751" y="300194"/>
                    <a:pt x="191834" y="292775"/>
                    <a:pt x="0" y="307777"/>
                  </a:cubicBezTo>
                  <a:cubicBezTo>
                    <a:pt x="-4373" y="202567"/>
                    <a:pt x="-4244" y="137624"/>
                    <a:pt x="0" y="0"/>
                  </a:cubicBezTo>
                  <a:close/>
                </a:path>
              </a:pathLst>
            </a:custGeom>
            <a:solidFill>
              <a:srgbClr val="03A895"/>
            </a:solidFill>
            <a:ln w="38100">
              <a:solidFill>
                <a:srgbClr val="03A895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R13</a:t>
              </a:r>
            </a:p>
          </p:txBody>
        </p:sp>
        <p:cxnSp>
          <p:nvCxnSpPr>
            <p:cNvPr id="29" name="Curved Connector 28">
              <a:extLst>
                <a:ext uri="{FF2B5EF4-FFF2-40B4-BE49-F238E27FC236}">
                  <a16:creationId xmlns:a16="http://schemas.microsoft.com/office/drawing/2014/main" id="{441AFA58-E8E1-7748-9F53-91489DB3372B}"/>
                </a:ext>
              </a:extLst>
            </p:cNvPr>
            <p:cNvCxnSpPr>
              <a:cxnSpLocks/>
              <a:stCxn id="28" idx="3"/>
            </p:cNvCxnSpPr>
            <p:nvPr/>
          </p:nvCxnSpPr>
          <p:spPr>
            <a:xfrm>
              <a:off x="7039399" y="4729960"/>
              <a:ext cx="614836" cy="153888"/>
            </a:xfrm>
            <a:prstGeom prst="curvedConnector3">
              <a:avLst/>
            </a:prstGeom>
            <a:ln w="254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4A5D558-4940-C744-967E-2D1984E88A9E}"/>
              </a:ext>
            </a:extLst>
          </p:cNvPr>
          <p:cNvCxnSpPr>
            <a:cxnSpLocks/>
          </p:cNvCxnSpPr>
          <p:nvPr/>
        </p:nvCxnSpPr>
        <p:spPr>
          <a:xfrm flipH="1">
            <a:off x="3271040" y="1741922"/>
            <a:ext cx="18184" cy="33207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5">
            <a:extLst>
              <a:ext uri="{FF2B5EF4-FFF2-40B4-BE49-F238E27FC236}">
                <a16:creationId xmlns:a16="http://schemas.microsoft.com/office/drawing/2014/main" id="{94C5D2E1-D5A6-0A45-A02C-61AF8E6F0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05" y="1761351"/>
            <a:ext cx="391168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7030A0"/>
                </a:solidFill>
                <a:latin typeface="Courier" pitchFamily="-110" charset="0"/>
              </a:rPr>
              <a:t>.</a:t>
            </a:r>
            <a:r>
              <a:rPr lang="en-US" sz="1600" dirty="0" err="1">
                <a:solidFill>
                  <a:srgbClr val="7030A0"/>
                </a:solidFill>
                <a:latin typeface="Courier" pitchFamily="-110" charset="0"/>
              </a:rPr>
              <a:t>stacksize</a:t>
            </a:r>
            <a:r>
              <a:rPr lang="en-US" sz="1600" dirty="0">
                <a:solidFill>
                  <a:srgbClr val="7030A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100</a:t>
            </a:r>
          </a:p>
          <a:p>
            <a:endParaRPr lang="en-US" sz="1600" dirty="0">
              <a:solidFill>
                <a:srgbClr val="800000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MAIN</a:t>
            </a:r>
            <a:r>
              <a:rPr lang="en-US" sz="1600" dirty="0">
                <a:latin typeface="Courier" pitchFamily="-110" charset="0"/>
              </a:rPr>
              <a:t>: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R0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STDIN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*x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STDIN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*y</a:t>
            </a:r>
          </a:p>
          <a:p>
            <a:r>
              <a:rPr lang="en-US" sz="1600" dirty="0">
                <a:latin typeface="Courier" pitchFamily="-110" charset="0"/>
              </a:rPr>
              <a:t>	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R0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pass x</a:t>
            </a:r>
            <a:endParaRPr lang="en-US" sz="1600" dirty="0">
              <a:solidFill>
                <a:srgbClr val="009051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pass y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CALL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SUM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R15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R15</a:t>
            </a:r>
          </a:p>
          <a:p>
            <a:endParaRPr lang="en-US" sz="1600" dirty="0">
              <a:solidFill>
                <a:srgbClr val="800000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STORE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R14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STDOUT</a:t>
            </a:r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HALT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20C7099-E0B5-2A83-7C4C-9B3CC3BA8C8F}"/>
              </a:ext>
            </a:extLst>
          </p:cNvPr>
          <p:cNvSpPr/>
          <p:nvPr/>
        </p:nvSpPr>
        <p:spPr>
          <a:xfrm>
            <a:off x="7425925" y="2661215"/>
            <a:ext cx="1403258" cy="435276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05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8607A51-124D-6642-846B-BA6685C4E5E9}"/>
              </a:ext>
            </a:extLst>
          </p:cNvPr>
          <p:cNvSpPr/>
          <p:nvPr/>
        </p:nvSpPr>
        <p:spPr>
          <a:xfrm>
            <a:off x="913218" y="2989104"/>
            <a:ext cx="2339615" cy="556736"/>
          </a:xfrm>
          <a:prstGeom prst="roundRect">
            <a:avLst/>
          </a:prstGeom>
          <a:solidFill>
            <a:srgbClr val="FFFF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35A56D-8219-DE46-8785-29D2E7E5E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399" y="129395"/>
            <a:ext cx="4944300" cy="645300"/>
          </a:xfrm>
        </p:spPr>
        <p:txBody>
          <a:bodyPr/>
          <a:lstStyle/>
          <a:p>
            <a:r>
              <a:rPr lang="en-US" dirty="0"/>
              <a:t>Function Calling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53AEB-1F13-4A48-A8AB-4DA24B633C7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96C7DDF9-5DF4-6940-B83C-4A4EA085D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224" y="2218952"/>
            <a:ext cx="404132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SUM</a:t>
            </a:r>
            <a:r>
              <a:rPr lang="en-US" sz="1600" dirty="0">
                <a:latin typeface="Courier" pitchFamily="-110" charset="0"/>
              </a:rPr>
              <a:t>:	…	</a:t>
            </a:r>
          </a:p>
          <a:p>
            <a:r>
              <a:rPr lang="en-US" sz="1600" dirty="0">
                <a:latin typeface="Courier" pitchFamily="-110" charset="0"/>
              </a:rPr>
              <a:t>	</a:t>
            </a: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endParaRPr lang="en-US" sz="1600" dirty="0">
              <a:solidFill>
                <a:srgbClr val="009051"/>
              </a:solidFill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RET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2BC055-1626-634C-9DAB-0BAE29719FDE}"/>
              </a:ext>
            </a:extLst>
          </p:cNvPr>
          <p:cNvGrpSpPr/>
          <p:nvPr/>
        </p:nvGrpSpPr>
        <p:grpSpPr>
          <a:xfrm>
            <a:off x="7346779" y="2315993"/>
            <a:ext cx="1689654" cy="1442255"/>
            <a:chOff x="7191335" y="2935162"/>
            <a:chExt cx="1689654" cy="1442255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5B902A05-4115-E841-9A99-76415881F416}"/>
                </a:ext>
              </a:extLst>
            </p:cNvPr>
            <p:cNvSpPr/>
            <p:nvPr/>
          </p:nvSpPr>
          <p:spPr>
            <a:xfrm>
              <a:off x="7191335" y="2943269"/>
              <a:ext cx="1689654" cy="143414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390D11-2487-2E4C-BF67-E6F4175227E3}"/>
                </a:ext>
              </a:extLst>
            </p:cNvPr>
            <p:cNvSpPr txBox="1"/>
            <p:nvPr/>
          </p:nvSpPr>
          <p:spPr>
            <a:xfrm>
              <a:off x="7508918" y="2935162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18" name="Text Box 5">
              <a:extLst>
                <a:ext uri="{FF2B5EF4-FFF2-40B4-BE49-F238E27FC236}">
                  <a16:creationId xmlns:a16="http://schemas.microsoft.com/office/drawing/2014/main" id="{81F8DEB8-9AD3-7F4D-B45B-AA62C12ECF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255" y="3280384"/>
              <a:ext cx="1674734" cy="1088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R0: 15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R1: 23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R2: 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R3: 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R14: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76A3EBE-A1FC-EA4F-9E58-DA0983883313}"/>
              </a:ext>
            </a:extLst>
          </p:cNvPr>
          <p:cNvGrpSpPr/>
          <p:nvPr/>
        </p:nvGrpSpPr>
        <p:grpSpPr>
          <a:xfrm>
            <a:off x="6474061" y="3860186"/>
            <a:ext cx="2573748" cy="1160081"/>
            <a:chOff x="6431106" y="3411919"/>
            <a:chExt cx="2573748" cy="1160081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394FD47D-10F5-6C45-A789-7265681FD828}"/>
                </a:ext>
              </a:extLst>
            </p:cNvPr>
            <p:cNvSpPr/>
            <p:nvPr/>
          </p:nvSpPr>
          <p:spPr>
            <a:xfrm>
              <a:off x="6431106" y="3423471"/>
              <a:ext cx="2573748" cy="1148529"/>
            </a:xfrm>
            <a:prstGeom prst="roundRect">
              <a:avLst>
                <a:gd name="adj" fmla="val 7731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8FECB94-6A29-9D48-8174-1AA9AD683284}"/>
                </a:ext>
              </a:extLst>
            </p:cNvPr>
            <p:cNvSpPr txBox="1"/>
            <p:nvPr/>
          </p:nvSpPr>
          <p:spPr>
            <a:xfrm>
              <a:off x="6431106" y="3731248"/>
              <a:ext cx="95186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STDIN:</a:t>
              </a:r>
            </a:p>
            <a:p>
              <a:endParaRPr lang="en-US" dirty="0"/>
            </a:p>
            <a:p>
              <a:r>
                <a:rPr lang="en-US" dirty="0"/>
                <a:t>STDOUT: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424B076-B594-E141-A522-A7DD0617C693}"/>
                </a:ext>
              </a:extLst>
            </p:cNvPr>
            <p:cNvSpPr txBox="1"/>
            <p:nvPr/>
          </p:nvSpPr>
          <p:spPr>
            <a:xfrm>
              <a:off x="7333862" y="373124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77734A3-D7B1-C14F-A3EF-EA5567F94432}"/>
                </a:ext>
              </a:extLst>
            </p:cNvPr>
            <p:cNvSpPr txBox="1"/>
            <p:nvPr/>
          </p:nvSpPr>
          <p:spPr>
            <a:xfrm>
              <a:off x="7234385" y="3411919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Console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03302A1-C31E-2742-AADC-74622CC92C61}"/>
                </a:ext>
              </a:extLst>
            </p:cNvPr>
            <p:cNvSpPr txBox="1"/>
            <p:nvPr/>
          </p:nvSpPr>
          <p:spPr>
            <a:xfrm>
              <a:off x="7333862" y="415402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5A0592E-69A9-1C4D-AAFD-7FD949CFFEEC}"/>
              </a:ext>
            </a:extLst>
          </p:cNvPr>
          <p:cNvGrpSpPr/>
          <p:nvPr/>
        </p:nvGrpSpPr>
        <p:grpSpPr>
          <a:xfrm>
            <a:off x="6474061" y="235618"/>
            <a:ext cx="2527204" cy="2000376"/>
            <a:chOff x="6526117" y="3069767"/>
            <a:chExt cx="2527204" cy="200037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18D3CCC-DB66-3C4B-B0F9-37BC3D74D8C3}"/>
                </a:ext>
              </a:extLst>
            </p:cNvPr>
            <p:cNvGrpSpPr/>
            <p:nvPr/>
          </p:nvGrpSpPr>
          <p:grpSpPr>
            <a:xfrm>
              <a:off x="7641771" y="3069767"/>
              <a:ext cx="1411550" cy="2000376"/>
              <a:chOff x="7191335" y="2604942"/>
              <a:chExt cx="1689654" cy="2000376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8FB17AC8-333E-B54B-9F38-2A3D0D604CDB}"/>
                  </a:ext>
                </a:extLst>
              </p:cNvPr>
              <p:cNvSpPr/>
              <p:nvPr/>
            </p:nvSpPr>
            <p:spPr>
              <a:xfrm>
                <a:off x="7191335" y="2604942"/>
                <a:ext cx="1689654" cy="1961761"/>
              </a:xfrm>
              <a:prstGeom prst="roundRect">
                <a:avLst>
                  <a:gd name="adj" fmla="val 5935"/>
                </a:avLst>
              </a:prstGeom>
              <a:solidFill>
                <a:srgbClr val="8B32FD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DEA6227-DCFB-7A42-9D80-BC7F6B52FE55}"/>
                  </a:ext>
                </a:extLst>
              </p:cNvPr>
              <p:cNvSpPr txBox="1"/>
              <p:nvPr/>
            </p:nvSpPr>
            <p:spPr>
              <a:xfrm>
                <a:off x="7613470" y="2604943"/>
                <a:ext cx="8350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u="sng" dirty="0">
                    <a:solidFill>
                      <a:schemeClr val="bg1"/>
                    </a:solidFill>
                  </a:rPr>
                  <a:t>Stack</a:t>
                </a:r>
              </a:p>
            </p:txBody>
          </p:sp>
          <p:sp>
            <p:nvSpPr>
              <p:cNvPr id="32" name="Text Box 5">
                <a:extLst>
                  <a:ext uri="{FF2B5EF4-FFF2-40B4-BE49-F238E27FC236}">
                    <a16:creationId xmlns:a16="http://schemas.microsoft.com/office/drawing/2014/main" id="{2776BE93-F7E8-7D49-95C8-B3F914A6EA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6255" y="2925819"/>
                <a:ext cx="1674734" cy="1679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420: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…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496: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500: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504: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508: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512: 23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516: 15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1496B9C-723B-F549-9717-F5F88A89C0D0}"/>
                </a:ext>
              </a:extLst>
            </p:cNvPr>
            <p:cNvSpPr txBox="1"/>
            <p:nvPr/>
          </p:nvSpPr>
          <p:spPr>
            <a:xfrm>
              <a:off x="6526117" y="4576071"/>
              <a:ext cx="513282" cy="307777"/>
            </a:xfrm>
            <a:custGeom>
              <a:avLst/>
              <a:gdLst>
                <a:gd name="connsiteX0" fmla="*/ 0 w 513282"/>
                <a:gd name="connsiteY0" fmla="*/ 0 h 307777"/>
                <a:gd name="connsiteX1" fmla="*/ 513282 w 513282"/>
                <a:gd name="connsiteY1" fmla="*/ 0 h 307777"/>
                <a:gd name="connsiteX2" fmla="*/ 513282 w 513282"/>
                <a:gd name="connsiteY2" fmla="*/ 307777 h 307777"/>
                <a:gd name="connsiteX3" fmla="*/ 0 w 513282"/>
                <a:gd name="connsiteY3" fmla="*/ 307777 h 307777"/>
                <a:gd name="connsiteX4" fmla="*/ 0 w 513282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282" h="307777" fill="none" extrusionOk="0">
                  <a:moveTo>
                    <a:pt x="0" y="0"/>
                  </a:moveTo>
                  <a:cubicBezTo>
                    <a:pt x="213625" y="17456"/>
                    <a:pt x="327541" y="6701"/>
                    <a:pt x="513282" y="0"/>
                  </a:cubicBezTo>
                  <a:cubicBezTo>
                    <a:pt x="514357" y="65319"/>
                    <a:pt x="519378" y="221266"/>
                    <a:pt x="513282" y="307777"/>
                  </a:cubicBezTo>
                  <a:cubicBezTo>
                    <a:pt x="287736" y="322216"/>
                    <a:pt x="214660" y="284261"/>
                    <a:pt x="0" y="307777"/>
                  </a:cubicBezTo>
                  <a:cubicBezTo>
                    <a:pt x="2767" y="204164"/>
                    <a:pt x="12086" y="70684"/>
                    <a:pt x="0" y="0"/>
                  </a:cubicBezTo>
                  <a:close/>
                </a:path>
                <a:path w="513282" h="307777" stroke="0" extrusionOk="0">
                  <a:moveTo>
                    <a:pt x="0" y="0"/>
                  </a:moveTo>
                  <a:cubicBezTo>
                    <a:pt x="105985" y="-24576"/>
                    <a:pt x="367983" y="-11445"/>
                    <a:pt x="513282" y="0"/>
                  </a:cubicBezTo>
                  <a:cubicBezTo>
                    <a:pt x="524834" y="71188"/>
                    <a:pt x="511403" y="212063"/>
                    <a:pt x="513282" y="307777"/>
                  </a:cubicBezTo>
                  <a:cubicBezTo>
                    <a:pt x="374751" y="300194"/>
                    <a:pt x="191834" y="292775"/>
                    <a:pt x="0" y="307777"/>
                  </a:cubicBezTo>
                  <a:cubicBezTo>
                    <a:pt x="-4373" y="202567"/>
                    <a:pt x="-4244" y="137624"/>
                    <a:pt x="0" y="0"/>
                  </a:cubicBezTo>
                  <a:close/>
                </a:path>
              </a:pathLst>
            </a:custGeom>
            <a:solidFill>
              <a:srgbClr val="03A895"/>
            </a:solidFill>
            <a:ln w="38100">
              <a:solidFill>
                <a:srgbClr val="03A895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R13</a:t>
              </a:r>
            </a:p>
          </p:txBody>
        </p:sp>
        <p:cxnSp>
          <p:nvCxnSpPr>
            <p:cNvPr id="29" name="Curved Connector 28">
              <a:extLst>
                <a:ext uri="{FF2B5EF4-FFF2-40B4-BE49-F238E27FC236}">
                  <a16:creationId xmlns:a16="http://schemas.microsoft.com/office/drawing/2014/main" id="{441AFA58-E8E1-7748-9F53-91489DB3372B}"/>
                </a:ext>
              </a:extLst>
            </p:cNvPr>
            <p:cNvCxnSpPr>
              <a:cxnSpLocks/>
              <a:stCxn id="28" idx="3"/>
            </p:cNvCxnSpPr>
            <p:nvPr/>
          </p:nvCxnSpPr>
          <p:spPr>
            <a:xfrm flipV="1">
              <a:off x="7039399" y="4490229"/>
              <a:ext cx="614836" cy="239731"/>
            </a:xfrm>
            <a:prstGeom prst="curvedConnector3">
              <a:avLst/>
            </a:prstGeom>
            <a:ln w="254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4A5D558-4940-C744-967E-2D1984E88A9E}"/>
              </a:ext>
            </a:extLst>
          </p:cNvPr>
          <p:cNvCxnSpPr>
            <a:cxnSpLocks/>
          </p:cNvCxnSpPr>
          <p:nvPr/>
        </p:nvCxnSpPr>
        <p:spPr>
          <a:xfrm flipH="1">
            <a:off x="3271040" y="1741922"/>
            <a:ext cx="18184" cy="33207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5">
            <a:extLst>
              <a:ext uri="{FF2B5EF4-FFF2-40B4-BE49-F238E27FC236}">
                <a16:creationId xmlns:a16="http://schemas.microsoft.com/office/drawing/2014/main" id="{94C5D2E1-D5A6-0A45-A02C-61AF8E6F0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05" y="1761351"/>
            <a:ext cx="391168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7030A0"/>
                </a:solidFill>
                <a:latin typeface="Courier" pitchFamily="-110" charset="0"/>
              </a:rPr>
              <a:t>.</a:t>
            </a:r>
            <a:r>
              <a:rPr lang="en-US" sz="1600" dirty="0" err="1">
                <a:solidFill>
                  <a:srgbClr val="7030A0"/>
                </a:solidFill>
                <a:latin typeface="Courier" pitchFamily="-110" charset="0"/>
              </a:rPr>
              <a:t>stacksize</a:t>
            </a:r>
            <a:r>
              <a:rPr lang="en-US" sz="1600" dirty="0">
                <a:solidFill>
                  <a:srgbClr val="7030A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100</a:t>
            </a:r>
          </a:p>
          <a:p>
            <a:endParaRPr lang="en-US" sz="1600" dirty="0">
              <a:solidFill>
                <a:srgbClr val="800000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MAIN</a:t>
            </a:r>
            <a:r>
              <a:rPr lang="en-US" sz="1600" dirty="0">
                <a:latin typeface="Courier" pitchFamily="-110" charset="0"/>
              </a:rPr>
              <a:t>: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R0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STDIN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*x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STDIN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*y</a:t>
            </a:r>
          </a:p>
          <a:p>
            <a:r>
              <a:rPr lang="en-US" sz="1600" dirty="0">
                <a:latin typeface="Courier" pitchFamily="-110" charset="0"/>
              </a:rPr>
              <a:t>	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R0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pass x</a:t>
            </a:r>
            <a:endParaRPr lang="en-US" sz="1600" dirty="0">
              <a:solidFill>
                <a:srgbClr val="009051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pass y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CALL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SUM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R15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R15</a:t>
            </a:r>
          </a:p>
          <a:p>
            <a:endParaRPr lang="en-US" sz="1600" dirty="0">
              <a:solidFill>
                <a:srgbClr val="800000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STORE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R14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STDOUT</a:t>
            </a:r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HALT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0074AC-4D3D-AA73-ADDF-58E403F66946}"/>
              </a:ext>
            </a:extLst>
          </p:cNvPr>
          <p:cNvSpPr/>
          <p:nvPr/>
        </p:nvSpPr>
        <p:spPr>
          <a:xfrm>
            <a:off x="6348844" y="1537587"/>
            <a:ext cx="2643967" cy="645300"/>
          </a:xfrm>
          <a:prstGeom prst="round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556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8607A51-124D-6642-846B-BA6685C4E5E9}"/>
              </a:ext>
            </a:extLst>
          </p:cNvPr>
          <p:cNvSpPr/>
          <p:nvPr/>
        </p:nvSpPr>
        <p:spPr>
          <a:xfrm>
            <a:off x="915193" y="3473768"/>
            <a:ext cx="2339615" cy="284480"/>
          </a:xfrm>
          <a:prstGeom prst="roundRect">
            <a:avLst/>
          </a:prstGeom>
          <a:solidFill>
            <a:srgbClr val="FFFF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35A56D-8219-DE46-8785-29D2E7E5E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399" y="129395"/>
            <a:ext cx="4944300" cy="645300"/>
          </a:xfrm>
        </p:spPr>
        <p:txBody>
          <a:bodyPr/>
          <a:lstStyle/>
          <a:p>
            <a:r>
              <a:rPr lang="en-US" dirty="0"/>
              <a:t>Function Calling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53AEB-1F13-4A48-A8AB-4DA24B633C7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96C7DDF9-5DF4-6940-B83C-4A4EA085D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224" y="2218952"/>
            <a:ext cx="404132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SUM</a:t>
            </a:r>
            <a:r>
              <a:rPr lang="en-US" sz="1600" dirty="0">
                <a:latin typeface="Courier" pitchFamily="-110" charset="0"/>
              </a:rPr>
              <a:t>:	…	</a:t>
            </a:r>
          </a:p>
          <a:p>
            <a:r>
              <a:rPr lang="en-US" sz="1600" dirty="0">
                <a:latin typeface="Courier" pitchFamily="-110" charset="0"/>
              </a:rPr>
              <a:t>	</a:t>
            </a: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endParaRPr lang="en-US" sz="1600" dirty="0">
              <a:solidFill>
                <a:srgbClr val="009051"/>
              </a:solidFill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RET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2BC055-1626-634C-9DAB-0BAE29719FDE}"/>
              </a:ext>
            </a:extLst>
          </p:cNvPr>
          <p:cNvGrpSpPr/>
          <p:nvPr/>
        </p:nvGrpSpPr>
        <p:grpSpPr>
          <a:xfrm>
            <a:off x="7346779" y="2315993"/>
            <a:ext cx="1689654" cy="1442255"/>
            <a:chOff x="7191335" y="2935162"/>
            <a:chExt cx="1689654" cy="1442255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5B902A05-4115-E841-9A99-76415881F416}"/>
                </a:ext>
              </a:extLst>
            </p:cNvPr>
            <p:cNvSpPr/>
            <p:nvPr/>
          </p:nvSpPr>
          <p:spPr>
            <a:xfrm>
              <a:off x="7191335" y="2943269"/>
              <a:ext cx="1689654" cy="143414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390D11-2487-2E4C-BF67-E6F4175227E3}"/>
                </a:ext>
              </a:extLst>
            </p:cNvPr>
            <p:cNvSpPr txBox="1"/>
            <p:nvPr/>
          </p:nvSpPr>
          <p:spPr>
            <a:xfrm>
              <a:off x="7508918" y="2935162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18" name="Text Box 5">
              <a:extLst>
                <a:ext uri="{FF2B5EF4-FFF2-40B4-BE49-F238E27FC236}">
                  <a16:creationId xmlns:a16="http://schemas.microsoft.com/office/drawing/2014/main" id="{81F8DEB8-9AD3-7F4D-B45B-AA62C12ECF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255" y="3280384"/>
              <a:ext cx="1674734" cy="1088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R0: 15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R1: 23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R2: 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R3: 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R14: 38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76A3EBE-A1FC-EA4F-9E58-DA0983883313}"/>
              </a:ext>
            </a:extLst>
          </p:cNvPr>
          <p:cNvGrpSpPr/>
          <p:nvPr/>
        </p:nvGrpSpPr>
        <p:grpSpPr>
          <a:xfrm>
            <a:off x="6474061" y="3860186"/>
            <a:ext cx="2573748" cy="1160081"/>
            <a:chOff x="6431106" y="3411919"/>
            <a:chExt cx="2573748" cy="1160081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394FD47D-10F5-6C45-A789-7265681FD828}"/>
                </a:ext>
              </a:extLst>
            </p:cNvPr>
            <p:cNvSpPr/>
            <p:nvPr/>
          </p:nvSpPr>
          <p:spPr>
            <a:xfrm>
              <a:off x="6431106" y="3423471"/>
              <a:ext cx="2573748" cy="1148529"/>
            </a:xfrm>
            <a:prstGeom prst="roundRect">
              <a:avLst>
                <a:gd name="adj" fmla="val 7731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8FECB94-6A29-9D48-8174-1AA9AD683284}"/>
                </a:ext>
              </a:extLst>
            </p:cNvPr>
            <p:cNvSpPr txBox="1"/>
            <p:nvPr/>
          </p:nvSpPr>
          <p:spPr>
            <a:xfrm>
              <a:off x="6431106" y="3731248"/>
              <a:ext cx="95186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STDIN:</a:t>
              </a:r>
            </a:p>
            <a:p>
              <a:endParaRPr lang="en-US" dirty="0"/>
            </a:p>
            <a:p>
              <a:r>
                <a:rPr lang="en-US" dirty="0"/>
                <a:t>STDOUT: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424B076-B594-E141-A522-A7DD0617C693}"/>
                </a:ext>
              </a:extLst>
            </p:cNvPr>
            <p:cNvSpPr txBox="1"/>
            <p:nvPr/>
          </p:nvSpPr>
          <p:spPr>
            <a:xfrm>
              <a:off x="7333862" y="373124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77734A3-D7B1-C14F-A3EF-EA5567F94432}"/>
                </a:ext>
              </a:extLst>
            </p:cNvPr>
            <p:cNvSpPr txBox="1"/>
            <p:nvPr/>
          </p:nvSpPr>
          <p:spPr>
            <a:xfrm>
              <a:off x="7234385" y="3411919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Console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03302A1-C31E-2742-AADC-74622CC92C61}"/>
                </a:ext>
              </a:extLst>
            </p:cNvPr>
            <p:cNvSpPr txBox="1"/>
            <p:nvPr/>
          </p:nvSpPr>
          <p:spPr>
            <a:xfrm>
              <a:off x="7333862" y="415402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5A0592E-69A9-1C4D-AAFD-7FD949CFFEEC}"/>
              </a:ext>
            </a:extLst>
          </p:cNvPr>
          <p:cNvGrpSpPr/>
          <p:nvPr/>
        </p:nvGrpSpPr>
        <p:grpSpPr>
          <a:xfrm>
            <a:off x="6474061" y="235618"/>
            <a:ext cx="2527204" cy="2000376"/>
            <a:chOff x="6526117" y="3069767"/>
            <a:chExt cx="2527204" cy="200037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18D3CCC-DB66-3C4B-B0F9-37BC3D74D8C3}"/>
                </a:ext>
              </a:extLst>
            </p:cNvPr>
            <p:cNvGrpSpPr/>
            <p:nvPr/>
          </p:nvGrpSpPr>
          <p:grpSpPr>
            <a:xfrm>
              <a:off x="7641771" y="3069767"/>
              <a:ext cx="1411550" cy="2000376"/>
              <a:chOff x="7191335" y="2604942"/>
              <a:chExt cx="1689654" cy="2000376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8FB17AC8-333E-B54B-9F38-2A3D0D604CDB}"/>
                  </a:ext>
                </a:extLst>
              </p:cNvPr>
              <p:cNvSpPr/>
              <p:nvPr/>
            </p:nvSpPr>
            <p:spPr>
              <a:xfrm>
                <a:off x="7191335" y="2604942"/>
                <a:ext cx="1689654" cy="1961761"/>
              </a:xfrm>
              <a:prstGeom prst="roundRect">
                <a:avLst>
                  <a:gd name="adj" fmla="val 5935"/>
                </a:avLst>
              </a:prstGeom>
              <a:solidFill>
                <a:srgbClr val="8B32FD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DEA6227-DCFB-7A42-9D80-BC7F6B52FE55}"/>
                  </a:ext>
                </a:extLst>
              </p:cNvPr>
              <p:cNvSpPr txBox="1"/>
              <p:nvPr/>
            </p:nvSpPr>
            <p:spPr>
              <a:xfrm>
                <a:off x="7613470" y="2604943"/>
                <a:ext cx="8350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u="sng" dirty="0">
                    <a:solidFill>
                      <a:schemeClr val="bg1"/>
                    </a:solidFill>
                  </a:rPr>
                  <a:t>Stack</a:t>
                </a:r>
              </a:p>
            </p:txBody>
          </p:sp>
          <p:sp>
            <p:nvSpPr>
              <p:cNvPr id="32" name="Text Box 5">
                <a:extLst>
                  <a:ext uri="{FF2B5EF4-FFF2-40B4-BE49-F238E27FC236}">
                    <a16:creationId xmlns:a16="http://schemas.microsoft.com/office/drawing/2014/main" id="{2776BE93-F7E8-7D49-95C8-B3F914A6EA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6255" y="2925819"/>
                <a:ext cx="1674734" cy="1679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420: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…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496: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500: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504: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508: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512: 23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516: 15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1496B9C-723B-F549-9717-F5F88A89C0D0}"/>
                </a:ext>
              </a:extLst>
            </p:cNvPr>
            <p:cNvSpPr txBox="1"/>
            <p:nvPr/>
          </p:nvSpPr>
          <p:spPr>
            <a:xfrm>
              <a:off x="6526117" y="4576071"/>
              <a:ext cx="513282" cy="307777"/>
            </a:xfrm>
            <a:custGeom>
              <a:avLst/>
              <a:gdLst>
                <a:gd name="connsiteX0" fmla="*/ 0 w 513282"/>
                <a:gd name="connsiteY0" fmla="*/ 0 h 307777"/>
                <a:gd name="connsiteX1" fmla="*/ 513282 w 513282"/>
                <a:gd name="connsiteY1" fmla="*/ 0 h 307777"/>
                <a:gd name="connsiteX2" fmla="*/ 513282 w 513282"/>
                <a:gd name="connsiteY2" fmla="*/ 307777 h 307777"/>
                <a:gd name="connsiteX3" fmla="*/ 0 w 513282"/>
                <a:gd name="connsiteY3" fmla="*/ 307777 h 307777"/>
                <a:gd name="connsiteX4" fmla="*/ 0 w 513282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282" h="307777" fill="none" extrusionOk="0">
                  <a:moveTo>
                    <a:pt x="0" y="0"/>
                  </a:moveTo>
                  <a:cubicBezTo>
                    <a:pt x="213625" y="17456"/>
                    <a:pt x="327541" y="6701"/>
                    <a:pt x="513282" y="0"/>
                  </a:cubicBezTo>
                  <a:cubicBezTo>
                    <a:pt x="514357" y="65319"/>
                    <a:pt x="519378" y="221266"/>
                    <a:pt x="513282" y="307777"/>
                  </a:cubicBezTo>
                  <a:cubicBezTo>
                    <a:pt x="287736" y="322216"/>
                    <a:pt x="214660" y="284261"/>
                    <a:pt x="0" y="307777"/>
                  </a:cubicBezTo>
                  <a:cubicBezTo>
                    <a:pt x="2767" y="204164"/>
                    <a:pt x="12086" y="70684"/>
                    <a:pt x="0" y="0"/>
                  </a:cubicBezTo>
                  <a:close/>
                </a:path>
                <a:path w="513282" h="307777" stroke="0" extrusionOk="0">
                  <a:moveTo>
                    <a:pt x="0" y="0"/>
                  </a:moveTo>
                  <a:cubicBezTo>
                    <a:pt x="105985" y="-24576"/>
                    <a:pt x="367983" y="-11445"/>
                    <a:pt x="513282" y="0"/>
                  </a:cubicBezTo>
                  <a:cubicBezTo>
                    <a:pt x="524834" y="71188"/>
                    <a:pt x="511403" y="212063"/>
                    <a:pt x="513282" y="307777"/>
                  </a:cubicBezTo>
                  <a:cubicBezTo>
                    <a:pt x="374751" y="300194"/>
                    <a:pt x="191834" y="292775"/>
                    <a:pt x="0" y="307777"/>
                  </a:cubicBezTo>
                  <a:cubicBezTo>
                    <a:pt x="-4373" y="202567"/>
                    <a:pt x="-4244" y="137624"/>
                    <a:pt x="0" y="0"/>
                  </a:cubicBezTo>
                  <a:close/>
                </a:path>
              </a:pathLst>
            </a:custGeom>
            <a:solidFill>
              <a:srgbClr val="03A895"/>
            </a:solidFill>
            <a:ln w="38100">
              <a:solidFill>
                <a:srgbClr val="03A895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R13</a:t>
              </a:r>
            </a:p>
          </p:txBody>
        </p:sp>
        <p:cxnSp>
          <p:nvCxnSpPr>
            <p:cNvPr id="29" name="Curved Connector 28">
              <a:extLst>
                <a:ext uri="{FF2B5EF4-FFF2-40B4-BE49-F238E27FC236}">
                  <a16:creationId xmlns:a16="http://schemas.microsoft.com/office/drawing/2014/main" id="{441AFA58-E8E1-7748-9F53-91489DB3372B}"/>
                </a:ext>
              </a:extLst>
            </p:cNvPr>
            <p:cNvCxnSpPr>
              <a:cxnSpLocks/>
              <a:stCxn id="28" idx="3"/>
            </p:cNvCxnSpPr>
            <p:nvPr/>
          </p:nvCxnSpPr>
          <p:spPr>
            <a:xfrm flipV="1">
              <a:off x="7039399" y="4490229"/>
              <a:ext cx="614836" cy="239731"/>
            </a:xfrm>
            <a:prstGeom prst="curvedConnector3">
              <a:avLst/>
            </a:prstGeom>
            <a:ln w="254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4A5D558-4940-C744-967E-2D1984E88A9E}"/>
              </a:ext>
            </a:extLst>
          </p:cNvPr>
          <p:cNvCxnSpPr>
            <a:cxnSpLocks/>
          </p:cNvCxnSpPr>
          <p:nvPr/>
        </p:nvCxnSpPr>
        <p:spPr>
          <a:xfrm flipH="1">
            <a:off x="3271040" y="1741922"/>
            <a:ext cx="18184" cy="33207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5">
            <a:extLst>
              <a:ext uri="{FF2B5EF4-FFF2-40B4-BE49-F238E27FC236}">
                <a16:creationId xmlns:a16="http://schemas.microsoft.com/office/drawing/2014/main" id="{94C5D2E1-D5A6-0A45-A02C-61AF8E6F0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05" y="1761351"/>
            <a:ext cx="391168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7030A0"/>
                </a:solidFill>
                <a:latin typeface="Courier" pitchFamily="-110" charset="0"/>
              </a:rPr>
              <a:t>.</a:t>
            </a:r>
            <a:r>
              <a:rPr lang="en-US" sz="1600" dirty="0" err="1">
                <a:solidFill>
                  <a:srgbClr val="7030A0"/>
                </a:solidFill>
                <a:latin typeface="Courier" pitchFamily="-110" charset="0"/>
              </a:rPr>
              <a:t>stacksize</a:t>
            </a:r>
            <a:r>
              <a:rPr lang="en-US" sz="1600" dirty="0">
                <a:solidFill>
                  <a:srgbClr val="7030A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100</a:t>
            </a:r>
          </a:p>
          <a:p>
            <a:endParaRPr lang="en-US" sz="1600" dirty="0">
              <a:solidFill>
                <a:srgbClr val="800000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MAIN</a:t>
            </a:r>
            <a:r>
              <a:rPr lang="en-US" sz="1600" dirty="0">
                <a:latin typeface="Courier" pitchFamily="-110" charset="0"/>
              </a:rPr>
              <a:t>: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R0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STDIN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*x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STDIN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*y</a:t>
            </a:r>
          </a:p>
          <a:p>
            <a:r>
              <a:rPr lang="en-US" sz="1600" dirty="0">
                <a:latin typeface="Courier" pitchFamily="-110" charset="0"/>
              </a:rPr>
              <a:t>	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R0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pass x</a:t>
            </a:r>
            <a:endParaRPr lang="en-US" sz="1600" dirty="0">
              <a:solidFill>
                <a:srgbClr val="009051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pass y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CALL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SUM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R15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R15</a:t>
            </a:r>
          </a:p>
          <a:p>
            <a:endParaRPr lang="en-US" sz="1600" dirty="0">
              <a:solidFill>
                <a:srgbClr val="800000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STORE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R14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STDOUT</a:t>
            </a:r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HALT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1969CEE-8099-50C2-44EF-91CD2E6C51C8}"/>
              </a:ext>
            </a:extLst>
          </p:cNvPr>
          <p:cNvSpPr/>
          <p:nvPr/>
        </p:nvSpPr>
        <p:spPr>
          <a:xfrm>
            <a:off x="7330547" y="3447897"/>
            <a:ext cx="1403258" cy="239732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178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8607A51-124D-6642-846B-BA6685C4E5E9}"/>
              </a:ext>
            </a:extLst>
          </p:cNvPr>
          <p:cNvSpPr/>
          <p:nvPr/>
        </p:nvSpPr>
        <p:spPr>
          <a:xfrm>
            <a:off x="855379" y="3717608"/>
            <a:ext cx="2339615" cy="556736"/>
          </a:xfrm>
          <a:prstGeom prst="roundRect">
            <a:avLst/>
          </a:prstGeom>
          <a:solidFill>
            <a:srgbClr val="FFFF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35A56D-8219-DE46-8785-29D2E7E5E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399" y="129395"/>
            <a:ext cx="4944300" cy="645300"/>
          </a:xfrm>
        </p:spPr>
        <p:txBody>
          <a:bodyPr/>
          <a:lstStyle/>
          <a:p>
            <a:r>
              <a:rPr lang="en-US" dirty="0"/>
              <a:t>Function Calling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53AEB-1F13-4A48-A8AB-4DA24B633C7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96C7DDF9-5DF4-6940-B83C-4A4EA085D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224" y="2218952"/>
            <a:ext cx="404132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SUM</a:t>
            </a:r>
            <a:r>
              <a:rPr lang="en-US" sz="1600" dirty="0">
                <a:latin typeface="Courier" pitchFamily="-110" charset="0"/>
              </a:rPr>
              <a:t>:	…	</a:t>
            </a:r>
          </a:p>
          <a:p>
            <a:r>
              <a:rPr lang="en-US" sz="1600" dirty="0">
                <a:latin typeface="Courier" pitchFamily="-110" charset="0"/>
              </a:rPr>
              <a:t>	</a:t>
            </a: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endParaRPr lang="en-US" sz="1600" dirty="0">
              <a:solidFill>
                <a:srgbClr val="009051"/>
              </a:solidFill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RET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2BC055-1626-634C-9DAB-0BAE29719FDE}"/>
              </a:ext>
            </a:extLst>
          </p:cNvPr>
          <p:cNvGrpSpPr/>
          <p:nvPr/>
        </p:nvGrpSpPr>
        <p:grpSpPr>
          <a:xfrm>
            <a:off x="7346779" y="2315993"/>
            <a:ext cx="1689654" cy="1442255"/>
            <a:chOff x="7191335" y="2935162"/>
            <a:chExt cx="1689654" cy="1442255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5B902A05-4115-E841-9A99-76415881F416}"/>
                </a:ext>
              </a:extLst>
            </p:cNvPr>
            <p:cNvSpPr/>
            <p:nvPr/>
          </p:nvSpPr>
          <p:spPr>
            <a:xfrm>
              <a:off x="7191335" y="2943269"/>
              <a:ext cx="1689654" cy="143414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390D11-2487-2E4C-BF67-E6F4175227E3}"/>
                </a:ext>
              </a:extLst>
            </p:cNvPr>
            <p:cNvSpPr txBox="1"/>
            <p:nvPr/>
          </p:nvSpPr>
          <p:spPr>
            <a:xfrm>
              <a:off x="7508918" y="2935162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18" name="Text Box 5">
              <a:extLst>
                <a:ext uri="{FF2B5EF4-FFF2-40B4-BE49-F238E27FC236}">
                  <a16:creationId xmlns:a16="http://schemas.microsoft.com/office/drawing/2014/main" id="{81F8DEB8-9AD3-7F4D-B45B-AA62C12ECF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255" y="3280384"/>
              <a:ext cx="1674734" cy="1088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R0: 15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R1: 23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R2: 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R3: 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R14: 38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76A3EBE-A1FC-EA4F-9E58-DA0983883313}"/>
              </a:ext>
            </a:extLst>
          </p:cNvPr>
          <p:cNvGrpSpPr/>
          <p:nvPr/>
        </p:nvGrpSpPr>
        <p:grpSpPr>
          <a:xfrm>
            <a:off x="6474061" y="3860186"/>
            <a:ext cx="2573748" cy="1160081"/>
            <a:chOff x="6431106" y="3411919"/>
            <a:chExt cx="2573748" cy="1160081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394FD47D-10F5-6C45-A789-7265681FD828}"/>
                </a:ext>
              </a:extLst>
            </p:cNvPr>
            <p:cNvSpPr/>
            <p:nvPr/>
          </p:nvSpPr>
          <p:spPr>
            <a:xfrm>
              <a:off x="6431106" y="3423471"/>
              <a:ext cx="2573748" cy="1148529"/>
            </a:xfrm>
            <a:prstGeom prst="roundRect">
              <a:avLst>
                <a:gd name="adj" fmla="val 7731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8FECB94-6A29-9D48-8174-1AA9AD683284}"/>
                </a:ext>
              </a:extLst>
            </p:cNvPr>
            <p:cNvSpPr txBox="1"/>
            <p:nvPr/>
          </p:nvSpPr>
          <p:spPr>
            <a:xfrm>
              <a:off x="6431106" y="3731248"/>
              <a:ext cx="95186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STDIN:</a:t>
              </a:r>
            </a:p>
            <a:p>
              <a:endParaRPr lang="en-US" dirty="0"/>
            </a:p>
            <a:p>
              <a:r>
                <a:rPr lang="en-US" dirty="0"/>
                <a:t>STDOUT: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424B076-B594-E141-A522-A7DD0617C693}"/>
                </a:ext>
              </a:extLst>
            </p:cNvPr>
            <p:cNvSpPr txBox="1"/>
            <p:nvPr/>
          </p:nvSpPr>
          <p:spPr>
            <a:xfrm>
              <a:off x="7333862" y="373124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77734A3-D7B1-C14F-A3EF-EA5567F94432}"/>
                </a:ext>
              </a:extLst>
            </p:cNvPr>
            <p:cNvSpPr txBox="1"/>
            <p:nvPr/>
          </p:nvSpPr>
          <p:spPr>
            <a:xfrm>
              <a:off x="7234385" y="3411919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Console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03302A1-C31E-2742-AADC-74622CC92C61}"/>
                </a:ext>
              </a:extLst>
            </p:cNvPr>
            <p:cNvSpPr txBox="1"/>
            <p:nvPr/>
          </p:nvSpPr>
          <p:spPr>
            <a:xfrm>
              <a:off x="7333862" y="415402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5A0592E-69A9-1C4D-AAFD-7FD949CFFEEC}"/>
              </a:ext>
            </a:extLst>
          </p:cNvPr>
          <p:cNvGrpSpPr/>
          <p:nvPr/>
        </p:nvGrpSpPr>
        <p:grpSpPr>
          <a:xfrm>
            <a:off x="6474061" y="235618"/>
            <a:ext cx="2527204" cy="2000376"/>
            <a:chOff x="6526117" y="3069767"/>
            <a:chExt cx="2527204" cy="200037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18D3CCC-DB66-3C4B-B0F9-37BC3D74D8C3}"/>
                </a:ext>
              </a:extLst>
            </p:cNvPr>
            <p:cNvGrpSpPr/>
            <p:nvPr/>
          </p:nvGrpSpPr>
          <p:grpSpPr>
            <a:xfrm>
              <a:off x="7641771" y="3069767"/>
              <a:ext cx="1411550" cy="2000376"/>
              <a:chOff x="7191335" y="2604942"/>
              <a:chExt cx="1689654" cy="2000376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8FB17AC8-333E-B54B-9F38-2A3D0D604CDB}"/>
                  </a:ext>
                </a:extLst>
              </p:cNvPr>
              <p:cNvSpPr/>
              <p:nvPr/>
            </p:nvSpPr>
            <p:spPr>
              <a:xfrm>
                <a:off x="7191335" y="2604942"/>
                <a:ext cx="1689654" cy="1961761"/>
              </a:xfrm>
              <a:prstGeom prst="roundRect">
                <a:avLst>
                  <a:gd name="adj" fmla="val 5935"/>
                </a:avLst>
              </a:prstGeom>
              <a:solidFill>
                <a:srgbClr val="8B32FD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DEA6227-DCFB-7A42-9D80-BC7F6B52FE55}"/>
                  </a:ext>
                </a:extLst>
              </p:cNvPr>
              <p:cNvSpPr txBox="1"/>
              <p:nvPr/>
            </p:nvSpPr>
            <p:spPr>
              <a:xfrm>
                <a:off x="7613470" y="2604943"/>
                <a:ext cx="8350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u="sng" dirty="0">
                    <a:solidFill>
                      <a:schemeClr val="bg1"/>
                    </a:solidFill>
                  </a:rPr>
                  <a:t>Stack</a:t>
                </a:r>
              </a:p>
            </p:txBody>
          </p:sp>
          <p:sp>
            <p:nvSpPr>
              <p:cNvPr id="32" name="Text Box 5">
                <a:extLst>
                  <a:ext uri="{FF2B5EF4-FFF2-40B4-BE49-F238E27FC236}">
                    <a16:creationId xmlns:a16="http://schemas.microsoft.com/office/drawing/2014/main" id="{2776BE93-F7E8-7D49-95C8-B3F914A6EA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6255" y="2925819"/>
                <a:ext cx="1674734" cy="1679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420: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…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496: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500: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504: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508: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512: </a:t>
                </a:r>
                <a:r>
                  <a:rPr lang="en-US" sz="1600" strike="sngStrike" dirty="0">
                    <a:solidFill>
                      <a:schemeClr val="bg1"/>
                    </a:solidFill>
                    <a:latin typeface="Courier" pitchFamily="-111" charset="0"/>
                  </a:rPr>
                  <a:t>23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516: </a:t>
                </a:r>
                <a:r>
                  <a:rPr lang="en-US" sz="1600" strike="sngStrike" dirty="0">
                    <a:solidFill>
                      <a:schemeClr val="bg1"/>
                    </a:solidFill>
                    <a:latin typeface="Courier" pitchFamily="-111" charset="0"/>
                  </a:rPr>
                  <a:t>15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1496B9C-723B-F549-9717-F5F88A89C0D0}"/>
                </a:ext>
              </a:extLst>
            </p:cNvPr>
            <p:cNvSpPr txBox="1"/>
            <p:nvPr/>
          </p:nvSpPr>
          <p:spPr>
            <a:xfrm>
              <a:off x="6526117" y="4576071"/>
              <a:ext cx="513282" cy="307777"/>
            </a:xfrm>
            <a:custGeom>
              <a:avLst/>
              <a:gdLst>
                <a:gd name="connsiteX0" fmla="*/ 0 w 513282"/>
                <a:gd name="connsiteY0" fmla="*/ 0 h 307777"/>
                <a:gd name="connsiteX1" fmla="*/ 513282 w 513282"/>
                <a:gd name="connsiteY1" fmla="*/ 0 h 307777"/>
                <a:gd name="connsiteX2" fmla="*/ 513282 w 513282"/>
                <a:gd name="connsiteY2" fmla="*/ 307777 h 307777"/>
                <a:gd name="connsiteX3" fmla="*/ 0 w 513282"/>
                <a:gd name="connsiteY3" fmla="*/ 307777 h 307777"/>
                <a:gd name="connsiteX4" fmla="*/ 0 w 513282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282" h="307777" fill="none" extrusionOk="0">
                  <a:moveTo>
                    <a:pt x="0" y="0"/>
                  </a:moveTo>
                  <a:cubicBezTo>
                    <a:pt x="213625" y="17456"/>
                    <a:pt x="327541" y="6701"/>
                    <a:pt x="513282" y="0"/>
                  </a:cubicBezTo>
                  <a:cubicBezTo>
                    <a:pt x="514357" y="65319"/>
                    <a:pt x="519378" y="221266"/>
                    <a:pt x="513282" y="307777"/>
                  </a:cubicBezTo>
                  <a:cubicBezTo>
                    <a:pt x="287736" y="322216"/>
                    <a:pt x="214660" y="284261"/>
                    <a:pt x="0" y="307777"/>
                  </a:cubicBezTo>
                  <a:cubicBezTo>
                    <a:pt x="2767" y="204164"/>
                    <a:pt x="12086" y="70684"/>
                    <a:pt x="0" y="0"/>
                  </a:cubicBezTo>
                  <a:close/>
                </a:path>
                <a:path w="513282" h="307777" stroke="0" extrusionOk="0">
                  <a:moveTo>
                    <a:pt x="0" y="0"/>
                  </a:moveTo>
                  <a:cubicBezTo>
                    <a:pt x="105985" y="-24576"/>
                    <a:pt x="367983" y="-11445"/>
                    <a:pt x="513282" y="0"/>
                  </a:cubicBezTo>
                  <a:cubicBezTo>
                    <a:pt x="524834" y="71188"/>
                    <a:pt x="511403" y="212063"/>
                    <a:pt x="513282" y="307777"/>
                  </a:cubicBezTo>
                  <a:cubicBezTo>
                    <a:pt x="374751" y="300194"/>
                    <a:pt x="191834" y="292775"/>
                    <a:pt x="0" y="307777"/>
                  </a:cubicBezTo>
                  <a:cubicBezTo>
                    <a:pt x="-4373" y="202567"/>
                    <a:pt x="-4244" y="137624"/>
                    <a:pt x="0" y="0"/>
                  </a:cubicBezTo>
                  <a:close/>
                </a:path>
              </a:pathLst>
            </a:custGeom>
            <a:solidFill>
              <a:srgbClr val="03A895"/>
            </a:solidFill>
            <a:ln w="38100">
              <a:solidFill>
                <a:srgbClr val="03A895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R13</a:t>
              </a:r>
            </a:p>
          </p:txBody>
        </p:sp>
        <p:cxnSp>
          <p:nvCxnSpPr>
            <p:cNvPr id="29" name="Curved Connector 28">
              <a:extLst>
                <a:ext uri="{FF2B5EF4-FFF2-40B4-BE49-F238E27FC236}">
                  <a16:creationId xmlns:a16="http://schemas.microsoft.com/office/drawing/2014/main" id="{441AFA58-E8E1-7748-9F53-91489DB3372B}"/>
                </a:ext>
              </a:extLst>
            </p:cNvPr>
            <p:cNvCxnSpPr>
              <a:cxnSpLocks/>
              <a:stCxn id="28" idx="3"/>
            </p:cNvCxnSpPr>
            <p:nvPr/>
          </p:nvCxnSpPr>
          <p:spPr>
            <a:xfrm>
              <a:off x="7039399" y="4729960"/>
              <a:ext cx="614836" cy="160556"/>
            </a:xfrm>
            <a:prstGeom prst="curvedConnector3">
              <a:avLst/>
            </a:prstGeom>
            <a:ln w="254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4A5D558-4940-C744-967E-2D1984E88A9E}"/>
              </a:ext>
            </a:extLst>
          </p:cNvPr>
          <p:cNvCxnSpPr>
            <a:cxnSpLocks/>
          </p:cNvCxnSpPr>
          <p:nvPr/>
        </p:nvCxnSpPr>
        <p:spPr>
          <a:xfrm flipH="1">
            <a:off x="3271040" y="1741922"/>
            <a:ext cx="18184" cy="33207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5">
            <a:extLst>
              <a:ext uri="{FF2B5EF4-FFF2-40B4-BE49-F238E27FC236}">
                <a16:creationId xmlns:a16="http://schemas.microsoft.com/office/drawing/2014/main" id="{94C5D2E1-D5A6-0A45-A02C-61AF8E6F0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05" y="1761351"/>
            <a:ext cx="391168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7030A0"/>
                </a:solidFill>
                <a:latin typeface="Courier" pitchFamily="-110" charset="0"/>
              </a:rPr>
              <a:t>.</a:t>
            </a:r>
            <a:r>
              <a:rPr lang="en-US" sz="1600" dirty="0" err="1">
                <a:solidFill>
                  <a:srgbClr val="7030A0"/>
                </a:solidFill>
                <a:latin typeface="Courier" pitchFamily="-110" charset="0"/>
              </a:rPr>
              <a:t>stacksize</a:t>
            </a:r>
            <a:r>
              <a:rPr lang="en-US" sz="1600" dirty="0">
                <a:solidFill>
                  <a:srgbClr val="7030A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100</a:t>
            </a:r>
          </a:p>
          <a:p>
            <a:endParaRPr lang="en-US" sz="1600" dirty="0">
              <a:solidFill>
                <a:srgbClr val="800000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MAIN</a:t>
            </a:r>
            <a:r>
              <a:rPr lang="en-US" sz="1600" dirty="0">
                <a:latin typeface="Courier" pitchFamily="-110" charset="0"/>
              </a:rPr>
              <a:t>: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R0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STDIN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*x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STDIN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*y</a:t>
            </a:r>
          </a:p>
          <a:p>
            <a:r>
              <a:rPr lang="en-US" sz="1600" dirty="0">
                <a:latin typeface="Courier" pitchFamily="-110" charset="0"/>
              </a:rPr>
              <a:t>	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R0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pass x</a:t>
            </a:r>
            <a:endParaRPr lang="en-US" sz="1600" dirty="0">
              <a:solidFill>
                <a:srgbClr val="009051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pass y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CALL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SUM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R15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R15</a:t>
            </a:r>
          </a:p>
          <a:p>
            <a:endParaRPr lang="en-US" sz="1600" dirty="0">
              <a:solidFill>
                <a:srgbClr val="800000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STORE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R14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STDOUT</a:t>
            </a:r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HALT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B7661CD-A281-7415-12CE-428607632C44}"/>
              </a:ext>
            </a:extLst>
          </p:cNvPr>
          <p:cNvSpPr/>
          <p:nvPr/>
        </p:nvSpPr>
        <p:spPr>
          <a:xfrm>
            <a:off x="6348844" y="1537587"/>
            <a:ext cx="2643967" cy="645300"/>
          </a:xfrm>
          <a:prstGeom prst="round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567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8607A51-124D-6642-846B-BA6685C4E5E9}"/>
              </a:ext>
            </a:extLst>
          </p:cNvPr>
          <p:cNvSpPr/>
          <p:nvPr/>
        </p:nvSpPr>
        <p:spPr>
          <a:xfrm>
            <a:off x="855379" y="4438968"/>
            <a:ext cx="2339615" cy="556736"/>
          </a:xfrm>
          <a:prstGeom prst="roundRect">
            <a:avLst/>
          </a:prstGeom>
          <a:solidFill>
            <a:srgbClr val="FFFF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35A56D-8219-DE46-8785-29D2E7E5E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399" y="129395"/>
            <a:ext cx="4944300" cy="645300"/>
          </a:xfrm>
        </p:spPr>
        <p:txBody>
          <a:bodyPr/>
          <a:lstStyle/>
          <a:p>
            <a:r>
              <a:rPr lang="en-US" dirty="0"/>
              <a:t>Function Calling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53AEB-1F13-4A48-A8AB-4DA24B633C7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96C7DDF9-5DF4-6940-B83C-4A4EA085D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224" y="2218952"/>
            <a:ext cx="404132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SUM</a:t>
            </a:r>
            <a:r>
              <a:rPr lang="en-US" sz="1600" dirty="0">
                <a:latin typeface="Courier" pitchFamily="-110" charset="0"/>
              </a:rPr>
              <a:t>:	…	</a:t>
            </a:r>
          </a:p>
          <a:p>
            <a:r>
              <a:rPr lang="en-US" sz="1600" dirty="0">
                <a:latin typeface="Courier" pitchFamily="-110" charset="0"/>
              </a:rPr>
              <a:t>	</a:t>
            </a: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</a:p>
          <a:p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endParaRPr lang="en-US" sz="1600" dirty="0">
              <a:solidFill>
                <a:srgbClr val="009051"/>
              </a:solidFill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RET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2BC055-1626-634C-9DAB-0BAE29719FDE}"/>
              </a:ext>
            </a:extLst>
          </p:cNvPr>
          <p:cNvGrpSpPr/>
          <p:nvPr/>
        </p:nvGrpSpPr>
        <p:grpSpPr>
          <a:xfrm>
            <a:off x="7346779" y="2315993"/>
            <a:ext cx="1689654" cy="1442255"/>
            <a:chOff x="7191335" y="2935162"/>
            <a:chExt cx="1689654" cy="1442255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5B902A05-4115-E841-9A99-76415881F416}"/>
                </a:ext>
              </a:extLst>
            </p:cNvPr>
            <p:cNvSpPr/>
            <p:nvPr/>
          </p:nvSpPr>
          <p:spPr>
            <a:xfrm>
              <a:off x="7191335" y="2943269"/>
              <a:ext cx="1689654" cy="1434148"/>
            </a:xfrm>
            <a:prstGeom prst="roundRect">
              <a:avLst>
                <a:gd name="adj" fmla="val 5935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390D11-2487-2E4C-BF67-E6F4175227E3}"/>
                </a:ext>
              </a:extLst>
            </p:cNvPr>
            <p:cNvSpPr txBox="1"/>
            <p:nvPr/>
          </p:nvSpPr>
          <p:spPr>
            <a:xfrm>
              <a:off x="7508918" y="2935162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18" name="Text Box 5">
              <a:extLst>
                <a:ext uri="{FF2B5EF4-FFF2-40B4-BE49-F238E27FC236}">
                  <a16:creationId xmlns:a16="http://schemas.microsoft.com/office/drawing/2014/main" id="{81F8DEB8-9AD3-7F4D-B45B-AA62C12ECF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255" y="3280384"/>
              <a:ext cx="1674734" cy="1088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R0: 15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R1: 23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R2: 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R3: 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R14: 38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76A3EBE-A1FC-EA4F-9E58-DA0983883313}"/>
              </a:ext>
            </a:extLst>
          </p:cNvPr>
          <p:cNvGrpSpPr/>
          <p:nvPr/>
        </p:nvGrpSpPr>
        <p:grpSpPr>
          <a:xfrm>
            <a:off x="6474061" y="3860186"/>
            <a:ext cx="2573748" cy="1160081"/>
            <a:chOff x="6431106" y="3411919"/>
            <a:chExt cx="2573748" cy="1160081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394FD47D-10F5-6C45-A789-7265681FD828}"/>
                </a:ext>
              </a:extLst>
            </p:cNvPr>
            <p:cNvSpPr/>
            <p:nvPr/>
          </p:nvSpPr>
          <p:spPr>
            <a:xfrm>
              <a:off x="6431106" y="3423471"/>
              <a:ext cx="2573748" cy="1148529"/>
            </a:xfrm>
            <a:prstGeom prst="roundRect">
              <a:avLst>
                <a:gd name="adj" fmla="val 7731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8FECB94-6A29-9D48-8174-1AA9AD683284}"/>
                </a:ext>
              </a:extLst>
            </p:cNvPr>
            <p:cNvSpPr txBox="1"/>
            <p:nvPr/>
          </p:nvSpPr>
          <p:spPr>
            <a:xfrm>
              <a:off x="6431106" y="3731248"/>
              <a:ext cx="95186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STDIN:</a:t>
              </a:r>
            </a:p>
            <a:p>
              <a:endParaRPr lang="en-US" dirty="0"/>
            </a:p>
            <a:p>
              <a:r>
                <a:rPr lang="en-US" dirty="0"/>
                <a:t>STDOUT: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424B076-B594-E141-A522-A7DD0617C693}"/>
                </a:ext>
              </a:extLst>
            </p:cNvPr>
            <p:cNvSpPr txBox="1"/>
            <p:nvPr/>
          </p:nvSpPr>
          <p:spPr>
            <a:xfrm>
              <a:off x="7333862" y="373124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77734A3-D7B1-C14F-A3EF-EA5567F94432}"/>
                </a:ext>
              </a:extLst>
            </p:cNvPr>
            <p:cNvSpPr txBox="1"/>
            <p:nvPr/>
          </p:nvSpPr>
          <p:spPr>
            <a:xfrm>
              <a:off x="7234385" y="3411919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Console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03302A1-C31E-2742-AADC-74622CC92C61}"/>
                </a:ext>
              </a:extLst>
            </p:cNvPr>
            <p:cNvSpPr txBox="1"/>
            <p:nvPr/>
          </p:nvSpPr>
          <p:spPr>
            <a:xfrm>
              <a:off x="7333862" y="415402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38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5A0592E-69A9-1C4D-AAFD-7FD949CFFEEC}"/>
              </a:ext>
            </a:extLst>
          </p:cNvPr>
          <p:cNvGrpSpPr/>
          <p:nvPr/>
        </p:nvGrpSpPr>
        <p:grpSpPr>
          <a:xfrm>
            <a:off x="6474061" y="235618"/>
            <a:ext cx="2527204" cy="2000376"/>
            <a:chOff x="6526117" y="3069767"/>
            <a:chExt cx="2527204" cy="200037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18D3CCC-DB66-3C4B-B0F9-37BC3D74D8C3}"/>
                </a:ext>
              </a:extLst>
            </p:cNvPr>
            <p:cNvGrpSpPr/>
            <p:nvPr/>
          </p:nvGrpSpPr>
          <p:grpSpPr>
            <a:xfrm>
              <a:off x="7641771" y="3069767"/>
              <a:ext cx="1411550" cy="2000376"/>
              <a:chOff x="7191335" y="2604942"/>
              <a:chExt cx="1689654" cy="2000376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8FB17AC8-333E-B54B-9F38-2A3D0D604CDB}"/>
                  </a:ext>
                </a:extLst>
              </p:cNvPr>
              <p:cNvSpPr/>
              <p:nvPr/>
            </p:nvSpPr>
            <p:spPr>
              <a:xfrm>
                <a:off x="7191335" y="2604942"/>
                <a:ext cx="1689654" cy="1961761"/>
              </a:xfrm>
              <a:prstGeom prst="roundRect">
                <a:avLst>
                  <a:gd name="adj" fmla="val 5935"/>
                </a:avLst>
              </a:prstGeom>
              <a:solidFill>
                <a:srgbClr val="8B32FD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DEA6227-DCFB-7A42-9D80-BC7F6B52FE55}"/>
                  </a:ext>
                </a:extLst>
              </p:cNvPr>
              <p:cNvSpPr txBox="1"/>
              <p:nvPr/>
            </p:nvSpPr>
            <p:spPr>
              <a:xfrm>
                <a:off x="7613470" y="2604943"/>
                <a:ext cx="8350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u="sng" dirty="0">
                    <a:solidFill>
                      <a:schemeClr val="bg1"/>
                    </a:solidFill>
                  </a:rPr>
                  <a:t>Stack</a:t>
                </a:r>
              </a:p>
            </p:txBody>
          </p:sp>
          <p:sp>
            <p:nvSpPr>
              <p:cNvPr id="32" name="Text Box 5">
                <a:extLst>
                  <a:ext uri="{FF2B5EF4-FFF2-40B4-BE49-F238E27FC236}">
                    <a16:creationId xmlns:a16="http://schemas.microsoft.com/office/drawing/2014/main" id="{2776BE93-F7E8-7D49-95C8-B3F914A6EA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6255" y="2925819"/>
                <a:ext cx="1674734" cy="1679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420: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…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496: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500: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504: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508: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512: </a:t>
                </a:r>
                <a:r>
                  <a:rPr lang="en-US" sz="1600" strike="sngStrike" dirty="0">
                    <a:solidFill>
                      <a:schemeClr val="bg1"/>
                    </a:solidFill>
                    <a:latin typeface="Courier" pitchFamily="-111" charset="0"/>
                  </a:rPr>
                  <a:t>23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solidFill>
                      <a:schemeClr val="bg1"/>
                    </a:solidFill>
                    <a:latin typeface="Courier" pitchFamily="-111" charset="0"/>
                  </a:rPr>
                  <a:t>516: </a:t>
                </a:r>
                <a:r>
                  <a:rPr lang="en-US" sz="1600" strike="sngStrike" dirty="0">
                    <a:solidFill>
                      <a:schemeClr val="bg1"/>
                    </a:solidFill>
                    <a:latin typeface="Courier" pitchFamily="-111" charset="0"/>
                  </a:rPr>
                  <a:t>15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1496B9C-723B-F549-9717-F5F88A89C0D0}"/>
                </a:ext>
              </a:extLst>
            </p:cNvPr>
            <p:cNvSpPr txBox="1"/>
            <p:nvPr/>
          </p:nvSpPr>
          <p:spPr>
            <a:xfrm>
              <a:off x="6526117" y="4576071"/>
              <a:ext cx="513282" cy="307777"/>
            </a:xfrm>
            <a:custGeom>
              <a:avLst/>
              <a:gdLst>
                <a:gd name="connsiteX0" fmla="*/ 0 w 513282"/>
                <a:gd name="connsiteY0" fmla="*/ 0 h 307777"/>
                <a:gd name="connsiteX1" fmla="*/ 513282 w 513282"/>
                <a:gd name="connsiteY1" fmla="*/ 0 h 307777"/>
                <a:gd name="connsiteX2" fmla="*/ 513282 w 513282"/>
                <a:gd name="connsiteY2" fmla="*/ 307777 h 307777"/>
                <a:gd name="connsiteX3" fmla="*/ 0 w 513282"/>
                <a:gd name="connsiteY3" fmla="*/ 307777 h 307777"/>
                <a:gd name="connsiteX4" fmla="*/ 0 w 513282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282" h="307777" fill="none" extrusionOk="0">
                  <a:moveTo>
                    <a:pt x="0" y="0"/>
                  </a:moveTo>
                  <a:cubicBezTo>
                    <a:pt x="213625" y="17456"/>
                    <a:pt x="327541" y="6701"/>
                    <a:pt x="513282" y="0"/>
                  </a:cubicBezTo>
                  <a:cubicBezTo>
                    <a:pt x="514357" y="65319"/>
                    <a:pt x="519378" y="221266"/>
                    <a:pt x="513282" y="307777"/>
                  </a:cubicBezTo>
                  <a:cubicBezTo>
                    <a:pt x="287736" y="322216"/>
                    <a:pt x="214660" y="284261"/>
                    <a:pt x="0" y="307777"/>
                  </a:cubicBezTo>
                  <a:cubicBezTo>
                    <a:pt x="2767" y="204164"/>
                    <a:pt x="12086" y="70684"/>
                    <a:pt x="0" y="0"/>
                  </a:cubicBezTo>
                  <a:close/>
                </a:path>
                <a:path w="513282" h="307777" stroke="0" extrusionOk="0">
                  <a:moveTo>
                    <a:pt x="0" y="0"/>
                  </a:moveTo>
                  <a:cubicBezTo>
                    <a:pt x="105985" y="-24576"/>
                    <a:pt x="367983" y="-11445"/>
                    <a:pt x="513282" y="0"/>
                  </a:cubicBezTo>
                  <a:cubicBezTo>
                    <a:pt x="524834" y="71188"/>
                    <a:pt x="511403" y="212063"/>
                    <a:pt x="513282" y="307777"/>
                  </a:cubicBezTo>
                  <a:cubicBezTo>
                    <a:pt x="374751" y="300194"/>
                    <a:pt x="191834" y="292775"/>
                    <a:pt x="0" y="307777"/>
                  </a:cubicBezTo>
                  <a:cubicBezTo>
                    <a:pt x="-4373" y="202567"/>
                    <a:pt x="-4244" y="137624"/>
                    <a:pt x="0" y="0"/>
                  </a:cubicBezTo>
                  <a:close/>
                </a:path>
              </a:pathLst>
            </a:custGeom>
            <a:solidFill>
              <a:srgbClr val="03A895"/>
            </a:solidFill>
            <a:ln w="38100">
              <a:solidFill>
                <a:srgbClr val="03A895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R13</a:t>
              </a:r>
            </a:p>
          </p:txBody>
        </p:sp>
        <p:cxnSp>
          <p:nvCxnSpPr>
            <p:cNvPr id="29" name="Curved Connector 28">
              <a:extLst>
                <a:ext uri="{FF2B5EF4-FFF2-40B4-BE49-F238E27FC236}">
                  <a16:creationId xmlns:a16="http://schemas.microsoft.com/office/drawing/2014/main" id="{441AFA58-E8E1-7748-9F53-91489DB3372B}"/>
                </a:ext>
              </a:extLst>
            </p:cNvPr>
            <p:cNvCxnSpPr>
              <a:cxnSpLocks/>
              <a:stCxn id="28" idx="3"/>
            </p:cNvCxnSpPr>
            <p:nvPr/>
          </p:nvCxnSpPr>
          <p:spPr>
            <a:xfrm>
              <a:off x="7039399" y="4729960"/>
              <a:ext cx="614836" cy="160556"/>
            </a:xfrm>
            <a:prstGeom prst="curvedConnector3">
              <a:avLst/>
            </a:prstGeom>
            <a:ln w="254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4A5D558-4940-C744-967E-2D1984E88A9E}"/>
              </a:ext>
            </a:extLst>
          </p:cNvPr>
          <p:cNvCxnSpPr>
            <a:cxnSpLocks/>
          </p:cNvCxnSpPr>
          <p:nvPr/>
        </p:nvCxnSpPr>
        <p:spPr>
          <a:xfrm flipH="1">
            <a:off x="3271040" y="1741922"/>
            <a:ext cx="18184" cy="33207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5">
            <a:extLst>
              <a:ext uri="{FF2B5EF4-FFF2-40B4-BE49-F238E27FC236}">
                <a16:creationId xmlns:a16="http://schemas.microsoft.com/office/drawing/2014/main" id="{94C5D2E1-D5A6-0A45-A02C-61AF8E6F0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05" y="1761351"/>
            <a:ext cx="391168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7030A0"/>
                </a:solidFill>
                <a:latin typeface="Courier" pitchFamily="-110" charset="0"/>
              </a:rPr>
              <a:t>.</a:t>
            </a:r>
            <a:r>
              <a:rPr lang="en-US" sz="1600" dirty="0" err="1">
                <a:solidFill>
                  <a:srgbClr val="7030A0"/>
                </a:solidFill>
                <a:latin typeface="Courier" pitchFamily="-110" charset="0"/>
              </a:rPr>
              <a:t>stacksize</a:t>
            </a:r>
            <a:r>
              <a:rPr lang="en-US" sz="1600" dirty="0">
                <a:solidFill>
                  <a:srgbClr val="7030A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100</a:t>
            </a:r>
          </a:p>
          <a:p>
            <a:endParaRPr lang="en-US" sz="1600" dirty="0">
              <a:solidFill>
                <a:srgbClr val="800000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MAIN</a:t>
            </a:r>
            <a:r>
              <a:rPr lang="en-US" sz="1600" dirty="0">
                <a:latin typeface="Courier" pitchFamily="-110" charset="0"/>
              </a:rPr>
              <a:t>: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R0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STDIN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*x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LOAD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</a:t>
            </a:r>
            <a:r>
              <a:rPr lang="en-US" sz="1600" dirty="0"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STDIN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*y</a:t>
            </a:r>
          </a:p>
          <a:p>
            <a:r>
              <a:rPr lang="en-US" sz="1600" dirty="0">
                <a:latin typeface="Courier" pitchFamily="-110" charset="0"/>
              </a:rPr>
              <a:t>	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R0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pass x</a:t>
            </a:r>
            <a:endParaRPr lang="en-US" sz="1600" dirty="0">
              <a:solidFill>
                <a:srgbClr val="009051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PUSH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  </a:t>
            </a:r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pass y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	CALL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SUM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R15</a:t>
            </a:r>
          </a:p>
          <a:p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POP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R15</a:t>
            </a:r>
          </a:p>
          <a:p>
            <a:endParaRPr lang="en-US" sz="1600" dirty="0">
              <a:solidFill>
                <a:srgbClr val="800000"/>
              </a:solidFill>
              <a:latin typeface="Courier" pitchFamily="-110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STORE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009051"/>
                </a:solidFill>
                <a:latin typeface="Courier" pitchFamily="-110" charset="0"/>
              </a:rPr>
              <a:t>R14</a:t>
            </a:r>
            <a:r>
              <a:rPr lang="en-US" sz="1600" dirty="0">
                <a:solidFill>
                  <a:schemeClr val="tx1"/>
                </a:solidFill>
                <a:latin typeface="Courier" pitchFamily="-110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" pitchFamily="-110" charset="0"/>
              </a:rPr>
              <a:t>STDOUT</a:t>
            </a:r>
            <a:endParaRPr lang="en-US" sz="1600" dirty="0">
              <a:latin typeface="Courier" pitchFamily="-110" charset="0"/>
            </a:endParaRPr>
          </a:p>
          <a:p>
            <a:r>
              <a:rPr lang="en-US" sz="1600" dirty="0">
                <a:latin typeface="Courier" pitchFamily="-110" charset="0"/>
              </a:rPr>
              <a:t>	</a:t>
            </a:r>
            <a:r>
              <a:rPr lang="en-US" sz="1600" dirty="0">
                <a:solidFill>
                  <a:srgbClr val="0000FF"/>
                </a:solidFill>
                <a:latin typeface="Courier" pitchFamily="-110" charset="0"/>
              </a:rPr>
              <a:t>HALT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67A893E-8166-0F50-52A1-369C15AD12DE}"/>
              </a:ext>
            </a:extLst>
          </p:cNvPr>
          <p:cNvSpPr/>
          <p:nvPr/>
        </p:nvSpPr>
        <p:spPr>
          <a:xfrm>
            <a:off x="6515625" y="4559217"/>
            <a:ext cx="1287948" cy="413323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56954"/>
      </p:ext>
    </p:extLst>
  </p:cSld>
  <p:clrMapOvr>
    <a:masterClrMapping/>
  </p:clrMapOvr>
</p:sld>
</file>

<file path=ppt/theme/theme1.xml><?xml version="1.0" encoding="utf-8"?>
<a:theme xmlns:a="http://schemas.openxmlformats.org/drawingml/2006/main" name="Imogen template">
  <a:themeElements>
    <a:clrScheme name="Custom 347">
      <a:dk1>
        <a:srgbClr val="FFFFFF"/>
      </a:dk1>
      <a:lt1>
        <a:srgbClr val="0E293C"/>
      </a:lt1>
      <a:dk2>
        <a:srgbClr val="BBC9D3"/>
      </a:dk2>
      <a:lt2>
        <a:srgbClr val="184769"/>
      </a:lt2>
      <a:accent1>
        <a:srgbClr val="00E1C6"/>
      </a:accent1>
      <a:accent2>
        <a:srgbClr val="19BBD5"/>
      </a:accent2>
      <a:accent3>
        <a:srgbClr val="2C9DDE"/>
      </a:accent3>
      <a:accent4>
        <a:srgbClr val="3274E1"/>
      </a:accent4>
      <a:accent5>
        <a:srgbClr val="4C4ED5"/>
      </a:accent5>
      <a:accent6>
        <a:srgbClr val="5CF55F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4" id="{6475C7BA-193F-8D40-9BC7-4EE18987D725}" vid="{AD7D93E2-41FE-5346-B4E7-4DF8374CE745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ppt/theme/themeOverride3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Imogen template</Template>
  <TotalTime>1050</TotalTime>
  <Words>5464</Words>
  <Application>Microsoft Macintosh PowerPoint</Application>
  <PresentationFormat>On-screen Show (16:9)</PresentationFormat>
  <Paragraphs>1238</Paragraphs>
  <Slides>26</Slides>
  <Notes>25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Courier</vt:lpstr>
      <vt:lpstr>Helvetica Neue</vt:lpstr>
      <vt:lpstr>Muli</vt:lpstr>
      <vt:lpstr>Nixie One</vt:lpstr>
      <vt:lpstr>Segoe Print</vt:lpstr>
      <vt:lpstr>Imogen template</vt:lpstr>
      <vt:lpstr>LA6 – Implementing    Functions</vt:lpstr>
      <vt:lpstr>The Function Calling Abstraction</vt:lpstr>
      <vt:lpstr>Calling a Function with Arguments</vt:lpstr>
      <vt:lpstr>Function Calling Review</vt:lpstr>
      <vt:lpstr>Function Calling Review</vt:lpstr>
      <vt:lpstr>Function Calling Review</vt:lpstr>
      <vt:lpstr>Function Calling Review</vt:lpstr>
      <vt:lpstr>Function Calling Review</vt:lpstr>
      <vt:lpstr>Function Calling Review</vt:lpstr>
      <vt:lpstr>Function Implementation</vt:lpstr>
      <vt:lpstr>Function Implementation (partial)</vt:lpstr>
      <vt:lpstr>Function Implementation (partial)</vt:lpstr>
      <vt:lpstr>Function Implementation (partial)</vt:lpstr>
      <vt:lpstr>Function Implementation (partial)</vt:lpstr>
      <vt:lpstr>Function Implementation (partial)</vt:lpstr>
      <vt:lpstr>PowerPoint Presentation</vt:lpstr>
      <vt:lpstr>PowerPoint Presentation</vt:lpstr>
      <vt:lpstr>Function Implementation (Complete)</vt:lpstr>
      <vt:lpstr>Function Implementation (Complete)</vt:lpstr>
      <vt:lpstr>Function Implementation (Complete)</vt:lpstr>
      <vt:lpstr>Function Implementation (Complete)</vt:lpstr>
      <vt:lpstr>Function Implementation (Complete)</vt:lpstr>
      <vt:lpstr>Function calls in assembly</vt:lpstr>
      <vt:lpstr>PowerPoint Presentation</vt:lpstr>
      <vt:lpstr>Acknowledgments</vt:lpstr>
      <vt:lpstr>Properties of the Function Calling Abstraction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 –Parameter Passing</dc:title>
  <dc:creator>Braught, Grant</dc:creator>
  <cp:lastModifiedBy>Braught, Grant</cp:lastModifiedBy>
  <cp:revision>187</cp:revision>
  <dcterms:created xsi:type="dcterms:W3CDTF">2020-10-03T19:09:49Z</dcterms:created>
  <dcterms:modified xsi:type="dcterms:W3CDTF">2023-03-08T14:01:28Z</dcterms:modified>
</cp:coreProperties>
</file>