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34"/>
  </p:notesMasterIdLst>
  <p:sldIdLst>
    <p:sldId id="256" r:id="rId2"/>
    <p:sldId id="288" r:id="rId3"/>
    <p:sldId id="293" r:id="rId4"/>
    <p:sldId id="289" r:id="rId5"/>
    <p:sldId id="295" r:id="rId6"/>
    <p:sldId id="290" r:id="rId7"/>
    <p:sldId id="327" r:id="rId8"/>
    <p:sldId id="328" r:id="rId9"/>
    <p:sldId id="326" r:id="rId10"/>
    <p:sldId id="331" r:id="rId11"/>
    <p:sldId id="329" r:id="rId12"/>
    <p:sldId id="330" r:id="rId13"/>
    <p:sldId id="292" r:id="rId14"/>
    <p:sldId id="297" r:id="rId15"/>
    <p:sldId id="296" r:id="rId16"/>
    <p:sldId id="332" r:id="rId17"/>
    <p:sldId id="294" r:id="rId18"/>
    <p:sldId id="299" r:id="rId19"/>
    <p:sldId id="311" r:id="rId20"/>
    <p:sldId id="305" r:id="rId21"/>
    <p:sldId id="303" r:id="rId22"/>
    <p:sldId id="306" r:id="rId23"/>
    <p:sldId id="307" r:id="rId24"/>
    <p:sldId id="308" r:id="rId25"/>
    <p:sldId id="312" r:id="rId26"/>
    <p:sldId id="314" r:id="rId27"/>
    <p:sldId id="315" r:id="rId28"/>
    <p:sldId id="316" r:id="rId29"/>
    <p:sldId id="313" r:id="rId30"/>
    <p:sldId id="324" r:id="rId31"/>
    <p:sldId id="280" r:id="rId32"/>
    <p:sldId id="298" r:id="rId3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29D1-CFC4-4525-B9B3-FEDFE205BFE7}">
  <a:tblStyle styleId="{9CF129D1-CFC4-4525-B9B3-FEDFE205B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26"/>
    <p:restoredTop sz="73925"/>
  </p:normalViewPr>
  <p:slideViewPr>
    <p:cSldViewPr snapToGrid="0" snapToObjects="1">
      <p:cViewPr varScale="1">
        <p:scale>
          <a:sx n="121" d="100"/>
          <a:sy n="121" d="100"/>
        </p:scale>
        <p:origin x="8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457E33E3-1131-7943-ACA3-ED5E97875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FA42C5B4-DB87-0B40-BC40-E3BE2A2D9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Shifting to a new unit today.</a:t>
            </a:r>
          </a:p>
          <a:p>
            <a:r>
              <a:rPr lang="en-US" dirty="0"/>
              <a:t>We have a basic machine and understand how it works.</a:t>
            </a:r>
          </a:p>
          <a:p>
            <a:r>
              <a:rPr lang="en-US" dirty="0"/>
              <a:t>But we don’t use a machine like that.</a:t>
            </a:r>
          </a:p>
          <a:p>
            <a:r>
              <a:rPr lang="en-US" dirty="0"/>
              <a:t>We use one that has an OS </a:t>
            </a:r>
          </a:p>
          <a:p>
            <a:r>
              <a:rPr lang="en-US" dirty="0"/>
              <a:t>  - Mac / Windows / Linux (maybe)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61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it is talking about user interaction.</a:t>
            </a:r>
          </a:p>
          <a:p>
            <a:r>
              <a:rPr lang="en-US" dirty="0"/>
              <a:t> - A little more of that trade off that was mentioned earlier.</a:t>
            </a:r>
          </a:p>
          <a:p>
            <a:r>
              <a:rPr lang="en-US" dirty="0"/>
              <a:t>   - A GUI will be very easy to use for the new or general user.</a:t>
            </a:r>
          </a:p>
          <a:p>
            <a:r>
              <a:rPr lang="en-US" dirty="0"/>
              <a:t>     - but will require running more OS instructions and fewer application instructions.</a:t>
            </a:r>
          </a:p>
          <a:p>
            <a:r>
              <a:rPr lang="en-US" dirty="0"/>
              <a:t>   - A CLI will be faster but less convenient for typical users.</a:t>
            </a:r>
          </a:p>
          <a:p>
            <a:r>
              <a:rPr lang="en-US" dirty="0"/>
              <a:t>     - but less time will be spent running OS instructions and more time running application instructions.</a:t>
            </a:r>
          </a:p>
          <a:p>
            <a:r>
              <a:rPr lang="en-US" dirty="0"/>
              <a:t>     - That said, experienced “power users” also often find the CLI more convenient for many tasks.</a:t>
            </a:r>
          </a:p>
          <a:p>
            <a:r>
              <a:rPr lang="en-US" dirty="0"/>
              <a:t>     - Taking COMP 190 will move you in that direction.</a:t>
            </a:r>
          </a:p>
          <a:p>
            <a:endParaRPr lang="en-US" dirty="0"/>
          </a:p>
          <a:p>
            <a:r>
              <a:rPr lang="en-US" dirty="0"/>
              <a:t>The tradeoff again is that any machine cycles spent generating, updating, displaying the GUI are cycles not spent running the application programs that do actual work that we care about.</a:t>
            </a:r>
          </a:p>
          <a:p>
            <a:r>
              <a:rPr lang="en-US" dirty="0"/>
              <a:t>  - They make the machine easier to use and probably more useful overall</a:t>
            </a:r>
          </a:p>
          <a:p>
            <a:r>
              <a:rPr lang="en-US" dirty="0"/>
              <a:t>    - By making it easier to run multiple programs</a:t>
            </a:r>
          </a:p>
          <a:p>
            <a:r>
              <a:rPr lang="en-US" dirty="0"/>
              <a:t>    - But the more the machine spends doing OS stuff, the less time it spends running each of those application programs.</a:t>
            </a:r>
          </a:p>
        </p:txBody>
      </p:sp>
    </p:spTree>
    <p:extLst>
      <p:ext uri="{BB962C8B-B14F-4D97-AF65-F5344CB8AC3E}">
        <p14:creationId xmlns:p14="http://schemas.microsoft.com/office/powerpoint/2010/main" val="3593286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some new stuff in this definition too:</a:t>
            </a:r>
          </a:p>
          <a:p>
            <a:endParaRPr lang="en-US" dirty="0"/>
          </a:p>
          <a:p>
            <a:r>
              <a:rPr lang="en-US" dirty="0"/>
              <a:t>The OS is loaded by the “boot program”</a:t>
            </a:r>
          </a:p>
          <a:p>
            <a:r>
              <a:rPr lang="en-US" dirty="0"/>
              <a:t>  - The Boot Program is the first program that runs when the computer turns on</a:t>
            </a:r>
          </a:p>
          <a:p>
            <a:r>
              <a:rPr lang="en-US" dirty="0"/>
              <a:t>    - One of its jobs is to get the OS into the main memory</a:t>
            </a:r>
          </a:p>
          <a:p>
            <a:r>
              <a:rPr lang="en-US" dirty="0"/>
              <a:t>    - So that it can run.</a:t>
            </a:r>
          </a:p>
          <a:p>
            <a:endParaRPr lang="en-US" dirty="0"/>
          </a:p>
          <a:p>
            <a:r>
              <a:rPr lang="en-US" dirty="0"/>
              <a:t>The “boot program” is the reason we say “Boot or Reboot” the computer.</a:t>
            </a:r>
          </a:p>
          <a:p>
            <a:r>
              <a:rPr lang="en-US" dirty="0"/>
              <a:t>  - We’ll see more about it in a few minutes.</a:t>
            </a:r>
          </a:p>
        </p:txBody>
      </p:sp>
    </p:spTree>
    <p:extLst>
      <p:ext uri="{BB962C8B-B14F-4D97-AF65-F5344CB8AC3E}">
        <p14:creationId xmlns:p14="http://schemas.microsoft.com/office/powerpoint/2010/main" val="4135258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it is talking about one of the main OS abstractions</a:t>
            </a:r>
          </a:p>
          <a:p>
            <a:r>
              <a:rPr lang="en-US" dirty="0"/>
              <a:t>The Application Program Interface (API)</a:t>
            </a:r>
          </a:p>
          <a:p>
            <a:r>
              <a:rPr lang="en-US" dirty="0"/>
              <a:t>  - The API is a way for a running program to make a request of the OS</a:t>
            </a:r>
          </a:p>
          <a:p>
            <a:r>
              <a:rPr lang="en-US" dirty="0"/>
              <a:t>   - a way to ask the OS to do something for the program that it is not allowed to do for itself (because of protection and sharing).</a:t>
            </a:r>
          </a:p>
          <a:p>
            <a:endParaRPr lang="en-US" dirty="0"/>
          </a:p>
          <a:p>
            <a:r>
              <a:rPr lang="en-US" dirty="0"/>
              <a:t>  - If the OS is controlling how the resources are shared and protecting programs from each other</a:t>
            </a:r>
          </a:p>
          <a:p>
            <a:r>
              <a:rPr lang="en-US" dirty="0"/>
              <a:t>  - then those programs must ask the OS to do some things for them</a:t>
            </a:r>
          </a:p>
          <a:p>
            <a:r>
              <a:rPr lang="en-US" dirty="0"/>
              <a:t>    - For example, getting more memory, or reading or writing a file.</a:t>
            </a:r>
          </a:p>
          <a:p>
            <a:r>
              <a:rPr lang="en-US" dirty="0"/>
              <a:t>      - If programs could do these things on their own</a:t>
            </a:r>
          </a:p>
          <a:p>
            <a:r>
              <a:rPr lang="en-US" dirty="0"/>
              <a:t>      - Then the OS would be unable to stop them from breaking the rules</a:t>
            </a:r>
          </a:p>
          <a:p>
            <a:r>
              <a:rPr lang="en-US" dirty="0"/>
              <a:t>      - One program could just read another’s memory or write to another’s files.</a:t>
            </a:r>
          </a:p>
          <a:p>
            <a:endParaRPr lang="en-US" dirty="0"/>
          </a:p>
          <a:p>
            <a:r>
              <a:rPr lang="en-US" dirty="0"/>
              <a:t>The API provided by the OS is called the System Call Interface</a:t>
            </a:r>
          </a:p>
          <a:p>
            <a:r>
              <a:rPr lang="en-US" dirty="0"/>
              <a:t>  - User or application programs will ask the OS to do things for it by using the System Call Interface.</a:t>
            </a:r>
          </a:p>
          <a:p>
            <a:r>
              <a:rPr lang="en-US" dirty="0"/>
              <a:t>  - Or we say the application program makes system calls to request operating system services.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59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be using metaphor a lot the rest of the semester to talk about bigger ideas.</a:t>
            </a:r>
          </a:p>
          <a:p>
            <a:r>
              <a:rPr lang="en-US" dirty="0"/>
              <a:t>  - They give us a way to think about complex systems in terms of things we know.</a:t>
            </a:r>
          </a:p>
          <a:p>
            <a:r>
              <a:rPr lang="en-US" dirty="0"/>
              <a:t>    - Like the cache metaphor you developed and revised in the writing assignment.</a:t>
            </a:r>
          </a:p>
          <a:p>
            <a:r>
              <a:rPr lang="en-US" dirty="0"/>
              <a:t>  - They give us intuition about how the system works.</a:t>
            </a:r>
          </a:p>
          <a:p>
            <a:r>
              <a:rPr lang="en-US" dirty="0"/>
              <a:t>  - And many of the things in the systems are inspired by the way the world works.</a:t>
            </a:r>
          </a:p>
          <a:p>
            <a:endParaRPr lang="en-US" dirty="0"/>
          </a:p>
          <a:p>
            <a:r>
              <a:rPr lang="en-US" dirty="0"/>
              <a:t>We’ll think of a computing system as </a:t>
            </a:r>
          </a:p>
          <a:p>
            <a:r>
              <a:rPr lang="en-US" dirty="0"/>
              <a:t>  - Hardware is the physical resources used by the programs</a:t>
            </a:r>
          </a:p>
          <a:p>
            <a:r>
              <a:rPr lang="en-US" dirty="0"/>
              <a:t>  - user application programs are the programs we run to get stuff done.</a:t>
            </a:r>
          </a:p>
          <a:p>
            <a:r>
              <a:rPr lang="en-US" dirty="0"/>
              <a:t>  - The OS are the programs that manage (share and protect) the resources.</a:t>
            </a:r>
          </a:p>
          <a:p>
            <a:endParaRPr lang="en-US" dirty="0"/>
          </a:p>
          <a:p>
            <a:r>
              <a:rPr lang="en-US" dirty="0"/>
              <a:t>There are elements in the metaphor that play the roles of these different parts of the system.</a:t>
            </a:r>
          </a:p>
          <a:p>
            <a:r>
              <a:rPr lang="en-US" dirty="0"/>
              <a:t>  - The things the college does (i.e. the programs and OS that run) use the hardware (buildings, classrooms, equipment,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r>
              <a:rPr lang="en-US" dirty="0"/>
              <a:t>  - The stuff students do are the application programs (the useful work)</a:t>
            </a:r>
          </a:p>
          <a:p>
            <a:r>
              <a:rPr lang="en-US" dirty="0"/>
              <a:t>    - classes, teams, organizations, individual student activities,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  - The supporting programs that make the useful work possible are the OS</a:t>
            </a:r>
          </a:p>
          <a:p>
            <a:r>
              <a:rPr lang="en-US" dirty="0"/>
              <a:t>    - The faculty, staff, coaches, administration activities are the OS programs.</a:t>
            </a:r>
          </a:p>
          <a:p>
            <a:r>
              <a:rPr lang="en-US" dirty="0"/>
              <a:t>    - They are the go-between for the the application programs (students) and the campus resources (hardware)</a:t>
            </a:r>
          </a:p>
          <a:p>
            <a:r>
              <a:rPr lang="en-US" dirty="0"/>
              <a:t>      - They make the system convenient and efficient for students.</a:t>
            </a:r>
          </a:p>
          <a:p>
            <a:r>
              <a:rPr lang="en-US" dirty="0"/>
              <a:t>      - They provide the protection and sharing that is necessary.</a:t>
            </a:r>
          </a:p>
          <a:p>
            <a:endParaRPr lang="en-US" dirty="0"/>
          </a:p>
          <a:p>
            <a:r>
              <a:rPr lang="en-US" dirty="0"/>
              <a:t>Not a perfect metaphor… they never are...</a:t>
            </a:r>
          </a:p>
          <a:p>
            <a:r>
              <a:rPr lang="en-US" dirty="0"/>
              <a:t>  - Recognizing the ways it fits and the ways it doesn’t fit are both useful exercises.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40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little introduction to many of the topics we’ll explore in more depth.</a:t>
            </a:r>
          </a:p>
          <a:p>
            <a:r>
              <a:rPr lang="en-US" dirty="0"/>
              <a:t>  - Here the point is just to plant some seeds.</a:t>
            </a:r>
          </a:p>
          <a:p>
            <a:r>
              <a:rPr lang="en-US" dirty="0"/>
              <a:t>  - It is not expected that this will be sufficient to understand everything.</a:t>
            </a:r>
          </a:p>
          <a:p>
            <a:r>
              <a:rPr lang="en-US" dirty="0"/>
              <a:t>  - We will be coming back to each of these for much more time.</a:t>
            </a:r>
          </a:p>
          <a:p>
            <a:endParaRPr lang="en-US" dirty="0"/>
          </a:p>
          <a:p>
            <a:r>
              <a:rPr lang="en-US" dirty="0"/>
              <a:t>Process: </a:t>
            </a:r>
          </a:p>
          <a:p>
            <a:r>
              <a:rPr lang="en-US" dirty="0"/>
              <a:t>  - Process is a program that is running… </a:t>
            </a:r>
          </a:p>
          <a:p>
            <a:r>
              <a:rPr lang="en-US" dirty="0"/>
              <a:t>    - Note a program may or may not be running (class/team)</a:t>
            </a:r>
          </a:p>
          <a:p>
            <a:r>
              <a:rPr lang="en-US" dirty="0"/>
              <a:t>      - a program is just a collection of instructions</a:t>
            </a:r>
          </a:p>
          <a:p>
            <a:r>
              <a:rPr lang="en-US" dirty="0"/>
              <a:t>      - it is only running if it is loaded into main memory and can have instructions fetched/decoded/executed.</a:t>
            </a:r>
          </a:p>
          <a:p>
            <a:r>
              <a:rPr lang="en-US" dirty="0"/>
              <a:t>  - A class that is not being offered this semester or a sport that is out of season is similar to a program that is not running.</a:t>
            </a:r>
          </a:p>
          <a:p>
            <a:r>
              <a:rPr lang="en-US" dirty="0"/>
              <a:t>  - There is a lot of additional information when the program is running</a:t>
            </a:r>
          </a:p>
          <a:p>
            <a:r>
              <a:rPr lang="en-US" dirty="0"/>
              <a:t>    - where the players are on the field/court during a game, what are they doing.  </a:t>
            </a:r>
          </a:p>
          <a:p>
            <a:r>
              <a:rPr lang="en-US" dirty="0"/>
              <a:t>    - what is on the board during a class / what is the prof. saying, the current grade book.</a:t>
            </a:r>
          </a:p>
          <a:p>
            <a:endParaRPr lang="en-US" dirty="0"/>
          </a:p>
          <a:p>
            <a:r>
              <a:rPr lang="en-US" dirty="0"/>
              <a:t>Multiprogramming: </a:t>
            </a:r>
          </a:p>
          <a:p>
            <a:r>
              <a:rPr lang="en-US" dirty="0"/>
              <a:t>  - There are multiple classes that meet in a room</a:t>
            </a:r>
          </a:p>
          <a:p>
            <a:r>
              <a:rPr lang="en-US" dirty="0"/>
              <a:t>  - All of them are running </a:t>
            </a:r>
          </a:p>
          <a:p>
            <a:r>
              <a:rPr lang="en-US" dirty="0"/>
              <a:t>  - but not all of them meet simultaneously</a:t>
            </a:r>
          </a:p>
          <a:p>
            <a:r>
              <a:rPr lang="en-US" dirty="0"/>
              <a:t>    - I.e. the CPU is not executing instructions from all of them at the same exact moment.</a:t>
            </a:r>
          </a:p>
          <a:p>
            <a:r>
              <a:rPr lang="en-US" dirty="0"/>
              <a:t>  - The hardware is switched from one to the other</a:t>
            </a:r>
          </a:p>
          <a:p>
            <a:r>
              <a:rPr lang="en-US" dirty="0"/>
              <a:t>    - So, in some sense we can still say that they are all running at the same time.</a:t>
            </a:r>
          </a:p>
          <a:p>
            <a:endParaRPr lang="en-US" dirty="0"/>
          </a:p>
          <a:p>
            <a:r>
              <a:rPr lang="en-US" dirty="0"/>
              <a:t>System Calls:</a:t>
            </a:r>
          </a:p>
          <a:p>
            <a:r>
              <a:rPr lang="en-US" dirty="0"/>
              <a:t>  - When programs want to use a shared resource they must request it via the OS </a:t>
            </a:r>
          </a:p>
          <a:p>
            <a:r>
              <a:rPr lang="en-US" dirty="0"/>
              <a:t>  - For example to reserve a room you need to contact a staff member (part of the OS).</a:t>
            </a:r>
          </a:p>
          <a:p>
            <a:r>
              <a:rPr lang="en-US" dirty="0"/>
              <a:t>    - That staff ensures the resource is available and is shared fairly</a:t>
            </a:r>
          </a:p>
          <a:p>
            <a:r>
              <a:rPr lang="en-US" dirty="0"/>
              <a:t>  - To get a transcript, you cannot do this yourself…</a:t>
            </a:r>
          </a:p>
          <a:p>
            <a:r>
              <a:rPr lang="en-US" dirty="0"/>
              <a:t>    - contact the registrar (part of the OS)</a:t>
            </a:r>
          </a:p>
          <a:p>
            <a:r>
              <a:rPr lang="en-US" dirty="0"/>
              <a:t>    - the registrar ensures that the resource is protected (i.e. that the transcripts are valid).</a:t>
            </a:r>
          </a:p>
          <a:p>
            <a:endParaRPr lang="en-US" dirty="0"/>
          </a:p>
          <a:p>
            <a:r>
              <a:rPr lang="en-US" dirty="0"/>
              <a:t>Virtual Memory: </a:t>
            </a:r>
          </a:p>
          <a:p>
            <a:r>
              <a:rPr lang="en-US" dirty="0"/>
              <a:t>  - This is like the library w/ interlibrary loan</a:t>
            </a:r>
          </a:p>
          <a:p>
            <a:r>
              <a:rPr lang="en-US" dirty="0"/>
              <a:t>  - It’s like each student has a complete library at their disposal</a:t>
            </a:r>
          </a:p>
          <a:p>
            <a:r>
              <a:rPr lang="en-US" dirty="0"/>
              <a:t>    - If the book is out, you place a hold and you get it (it just takes a little longer)</a:t>
            </a:r>
          </a:p>
          <a:p>
            <a:r>
              <a:rPr lang="en-US" dirty="0"/>
              <a:t>    - Also the library appears to have way more books than it actually does (inter library loan)</a:t>
            </a:r>
          </a:p>
          <a:p>
            <a:r>
              <a:rPr lang="en-US" dirty="0"/>
              <a:t>      - If the book isn’t actually here, it takes a little longer, you still get it (it just takes a little longer)</a:t>
            </a:r>
          </a:p>
          <a:p>
            <a:endParaRPr lang="en-US" dirty="0"/>
          </a:p>
          <a:p>
            <a:r>
              <a:rPr lang="en-US" dirty="0"/>
              <a:t>Device Stack: </a:t>
            </a:r>
          </a:p>
          <a:p>
            <a:r>
              <a:rPr lang="en-US" dirty="0"/>
              <a:t>  - This is like a student making a request that a repair be made in their room.</a:t>
            </a:r>
          </a:p>
          <a:p>
            <a:r>
              <a:rPr lang="en-US" dirty="0"/>
              <a:t>  - The student making the request does not need to worry about</a:t>
            </a:r>
          </a:p>
          <a:p>
            <a:r>
              <a:rPr lang="en-US" dirty="0"/>
              <a:t>    - the specific tools that have to be used to accomplish the task.</a:t>
            </a:r>
          </a:p>
          <a:p>
            <a:r>
              <a:rPr lang="en-US" dirty="0"/>
              <a:t>    - or where they are on campus or even who will complete the repair.</a:t>
            </a:r>
          </a:p>
          <a:p>
            <a:r>
              <a:rPr lang="en-US" dirty="0"/>
              <a:t>  - The request is handed off to the “system” which knows and manages those details.</a:t>
            </a:r>
          </a:p>
          <a:p>
            <a:r>
              <a:rPr lang="en-US" dirty="0"/>
              <a:t>    - This is done via the system call interface in the OS.</a:t>
            </a:r>
          </a:p>
          <a:p>
            <a:endParaRPr lang="en-US" dirty="0"/>
          </a:p>
          <a:p>
            <a:r>
              <a:rPr lang="en-US" dirty="0"/>
              <a:t>Multi-Threading: </a:t>
            </a:r>
          </a:p>
          <a:p>
            <a:r>
              <a:rPr lang="en-US" dirty="0"/>
              <a:t>  - If we think of a team as an application program</a:t>
            </a:r>
          </a:p>
          <a:p>
            <a:r>
              <a:rPr lang="en-US" dirty="0"/>
              <a:t>    - Then we can also think of each individual on the team as part of that program</a:t>
            </a:r>
          </a:p>
          <a:p>
            <a:r>
              <a:rPr lang="en-US" dirty="0"/>
              <a:t>    - each part of the program is doing their part simultaneously - e.g. goalie, forward, etc.</a:t>
            </a:r>
          </a:p>
          <a:p>
            <a:r>
              <a:rPr lang="en-US" dirty="0"/>
              <a:t>  - like multiple parts of a program executing simultaneously</a:t>
            </a:r>
          </a:p>
          <a:p>
            <a:r>
              <a:rPr lang="en-US" dirty="0"/>
              <a:t>    - think multiple browser tabs – one playing video, one showing a page</a:t>
            </a:r>
          </a:p>
          <a:p>
            <a:r>
              <a:rPr lang="en-US" dirty="0"/>
              <a:t>    - both are part of the browser program</a:t>
            </a:r>
          </a:p>
          <a:p>
            <a:r>
              <a:rPr lang="en-US" dirty="0"/>
              <a:t>    - executing simultaneously</a:t>
            </a:r>
          </a:p>
          <a:p>
            <a:r>
              <a:rPr lang="en-US" dirty="0"/>
              <a:t>  - This may sound very similar to multiprogramming</a:t>
            </a:r>
          </a:p>
          <a:p>
            <a:r>
              <a:rPr lang="en-US" dirty="0"/>
              <a:t>    - It is.</a:t>
            </a:r>
          </a:p>
          <a:p>
            <a:r>
              <a:rPr lang="en-US" dirty="0"/>
              <a:t>    - But in this case the code is just part of the same program.</a:t>
            </a:r>
          </a:p>
          <a:p>
            <a:endParaRPr lang="en-US" dirty="0"/>
          </a:p>
          <a:p>
            <a:r>
              <a:rPr lang="en-US" dirty="0"/>
              <a:t>Will visit each one in greater detail in the coming days.</a:t>
            </a:r>
          </a:p>
        </p:txBody>
      </p:sp>
    </p:spTree>
    <p:extLst>
      <p:ext uri="{BB962C8B-B14F-4D97-AF65-F5344CB8AC3E}">
        <p14:creationId xmlns:p14="http://schemas.microsoft.com/office/powerpoint/2010/main" val="1023161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have already emphasized this numerous times.</a:t>
            </a:r>
          </a:p>
          <a:p>
            <a:r>
              <a:rPr lang="en-US" dirty="0"/>
              <a:t>But we’ll want to keep these in mind throughout the entire OS unit!</a:t>
            </a:r>
          </a:p>
          <a:p>
            <a:endParaRPr lang="en-US" dirty="0"/>
          </a:p>
          <a:p>
            <a:r>
              <a:rPr lang="en-US" dirty="0"/>
              <a:t>What we learn generalizes to multicore CPUs </a:t>
            </a:r>
          </a:p>
          <a:p>
            <a:r>
              <a:rPr lang="en-US" dirty="0"/>
              <a:t>  - Conceptually its pretty easy... There are just multiple of them.</a:t>
            </a:r>
          </a:p>
          <a:p>
            <a:r>
              <a:rPr lang="en-US" dirty="0"/>
              <a:t>  - Technically it is quite complex.</a:t>
            </a:r>
          </a:p>
          <a:p>
            <a:r>
              <a:rPr lang="en-US" dirty="0"/>
              <a:t>  - Good topic for a graduate level Operating Systems course.</a:t>
            </a:r>
          </a:p>
        </p:txBody>
      </p:sp>
    </p:spTree>
    <p:extLst>
      <p:ext uri="{BB962C8B-B14F-4D97-AF65-F5344CB8AC3E}">
        <p14:creationId xmlns:p14="http://schemas.microsoft.com/office/powerpoint/2010/main" val="913093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turn not wo how the OS gets up and running on your computer.</a:t>
            </a:r>
          </a:p>
          <a:p>
            <a:r>
              <a:rPr lang="en-US" dirty="0"/>
              <a:t>  - That is the boot process!</a:t>
            </a:r>
          </a:p>
          <a:p>
            <a:r>
              <a:rPr lang="en-US" dirty="0"/>
              <a:t>  - Or ”Booting the Machine” </a:t>
            </a:r>
          </a:p>
          <a:p>
            <a:r>
              <a:rPr lang="en-US" dirty="0"/>
              <a:t>    - or more properly… “Booting the OS”</a:t>
            </a:r>
          </a:p>
          <a:p>
            <a:r>
              <a:rPr lang="en-US" dirty="0"/>
              <a:t>    - or even more properly… “bootstrapping the OS”</a:t>
            </a:r>
          </a:p>
        </p:txBody>
      </p:sp>
    </p:spTree>
    <p:extLst>
      <p:ext uri="{BB962C8B-B14F-4D97-AF65-F5344CB8AC3E}">
        <p14:creationId xmlns:p14="http://schemas.microsoft.com/office/powerpoint/2010/main" val="2093074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could also be on </a:t>
            </a:r>
          </a:p>
          <a:p>
            <a:r>
              <a:rPr lang="en-US" dirty="0"/>
              <a:t> - CD/DVD</a:t>
            </a:r>
          </a:p>
          <a:p>
            <a:r>
              <a:rPr lang="en-US" dirty="0"/>
              <a:t> - USB</a:t>
            </a:r>
          </a:p>
          <a:p>
            <a:r>
              <a:rPr lang="en-US" dirty="0"/>
              <a:t> - Even a remote network drive accessed over a network.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051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61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we need to get to to get the OS running.</a:t>
            </a:r>
          </a:p>
          <a:p>
            <a:r>
              <a:rPr lang="en-US" dirty="0"/>
              <a:t>It has to be somewhere in memory,</a:t>
            </a:r>
          </a:p>
          <a:p>
            <a:r>
              <a:rPr lang="en-US" dirty="0"/>
              <a:t>With the PC pointing at its first instruction.</a:t>
            </a:r>
          </a:p>
          <a:p>
            <a:r>
              <a:rPr lang="en-US" dirty="0"/>
              <a:t>From there, the fetch/decode/execute cycle will take over.</a:t>
            </a:r>
          </a:p>
          <a:p>
            <a:endParaRPr lang="en-US" dirty="0"/>
          </a:p>
          <a:p>
            <a:r>
              <a:rPr lang="en-US" dirty="0"/>
              <a:t>This process of moving the OS from disk into memory and getting it running is called bootstrapping.</a:t>
            </a:r>
          </a:p>
          <a:p>
            <a:r>
              <a:rPr lang="en-US" dirty="0"/>
              <a:t>  - See: https://</a:t>
            </a:r>
            <a:r>
              <a:rPr lang="en-US" dirty="0" err="1"/>
              <a:t>en.wikipedia.org</a:t>
            </a:r>
            <a:r>
              <a:rPr lang="en-US" dirty="0"/>
              <a:t>/wiki/Bootstrapping</a:t>
            </a:r>
          </a:p>
        </p:txBody>
      </p:sp>
    </p:spTree>
    <p:extLst>
      <p:ext uri="{BB962C8B-B14F-4D97-AF65-F5344CB8AC3E}">
        <p14:creationId xmlns:p14="http://schemas.microsoft.com/office/powerpoint/2010/main" val="3392413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let’s take stock of where we are at this point</a:t>
            </a:r>
          </a:p>
          <a:p>
            <a:endParaRPr lang="en-US" dirty="0"/>
          </a:p>
          <a:p>
            <a:r>
              <a:rPr lang="en-US" dirty="0"/>
              <a:t>Language abstractions</a:t>
            </a:r>
          </a:p>
          <a:p>
            <a:r>
              <a:rPr lang="en-US" dirty="0"/>
              <a:t>  - Interpreted / Translated</a:t>
            </a:r>
          </a:p>
          <a:p>
            <a:r>
              <a:rPr lang="en-US" dirty="0"/>
              <a:t>  - Translated:</a:t>
            </a:r>
          </a:p>
          <a:p>
            <a:r>
              <a:rPr lang="en-US" dirty="0"/>
              <a:t>    - High Level Language (HLL) programs can be translated into assembly language (ASM)</a:t>
            </a:r>
          </a:p>
          <a:p>
            <a:r>
              <a:rPr lang="en-US" dirty="0"/>
              <a:t>      - Or into some other intermediate language that is more convenient for the compiler).</a:t>
            </a:r>
          </a:p>
          <a:p>
            <a:r>
              <a:rPr lang="en-US" dirty="0"/>
              <a:t>      - We did it by hand, but not hard to imagine a program that does it.</a:t>
            </a:r>
          </a:p>
          <a:p>
            <a:r>
              <a:rPr lang="en-US" dirty="0"/>
              <a:t>    - ASM is assembled into machine language (ML)</a:t>
            </a:r>
          </a:p>
          <a:p>
            <a:r>
              <a:rPr lang="en-US" dirty="0"/>
              <a:t>      - If the intermediate language is not ASM then it will be converted to ML.</a:t>
            </a:r>
          </a:p>
          <a:p>
            <a:r>
              <a:rPr lang="en-US" dirty="0"/>
              <a:t>  - Interpreted</a:t>
            </a:r>
          </a:p>
          <a:p>
            <a:r>
              <a:rPr lang="en-US" dirty="0"/>
              <a:t>    - We saw an example of this in lab when you wrote an assembler for </a:t>
            </a:r>
            <a:r>
              <a:rPr lang="en-US" dirty="0" err="1"/>
              <a:t>Silli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Machine abstractions</a:t>
            </a:r>
          </a:p>
          <a:p>
            <a:r>
              <a:rPr lang="en-US" dirty="0"/>
              <a:t> - ML executed by a stored program machine (program and data in main memory)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- fetch/decode/execute (PC, IR and all that).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r>
              <a:rPr lang="en-US" dirty="0"/>
              <a:t>Data abstractions </a:t>
            </a:r>
          </a:p>
          <a:p>
            <a:r>
              <a:rPr lang="en-US" dirty="0"/>
              <a:t>  - allow us to interpret the patterns of 1’s and 0’s as information.</a:t>
            </a:r>
          </a:p>
          <a:p>
            <a:r>
              <a:rPr lang="en-US" dirty="0"/>
              <a:t>  - integers/decimal numbers/characters/colors/sounds/etc.</a:t>
            </a:r>
          </a:p>
          <a:p>
            <a:endParaRPr lang="en-US" dirty="0"/>
          </a:p>
          <a:p>
            <a:r>
              <a:rPr lang="en-US" dirty="0"/>
              <a:t>Hardware abstractions</a:t>
            </a:r>
          </a:p>
          <a:p>
            <a:r>
              <a:rPr lang="en-US" dirty="0"/>
              <a:t> - CPU and memory are logic circuits</a:t>
            </a:r>
          </a:p>
          <a:p>
            <a:r>
              <a:rPr lang="en-US" dirty="0"/>
              <a:t> - Logic circuits are built using logic gates</a:t>
            </a:r>
          </a:p>
          <a:p>
            <a:r>
              <a:rPr lang="en-US" dirty="0"/>
              <a:t> - Logic gates are built using transistors</a:t>
            </a:r>
          </a:p>
          <a:p>
            <a:r>
              <a:rPr lang="en-US" dirty="0"/>
              <a:t> - Transistors are voltage controlled switches</a:t>
            </a:r>
          </a:p>
          <a:p>
            <a:r>
              <a:rPr lang="en-US" dirty="0"/>
              <a:t>    - Opened and closed by voltages representing 0’s and 1’s.</a:t>
            </a:r>
          </a:p>
          <a:p>
            <a:endParaRPr lang="en-US" dirty="0"/>
          </a:p>
          <a:p>
            <a:r>
              <a:rPr lang="en-US" dirty="0"/>
              <a:t>That’s a pretty impressive collection of knowledge.</a:t>
            </a:r>
          </a:p>
          <a:p>
            <a:r>
              <a:rPr lang="en-US" dirty="0"/>
              <a:t>  - You have seen how a machine built with basically 2 things (NMOS/PMOS transistors)</a:t>
            </a:r>
          </a:p>
          <a:p>
            <a:r>
              <a:rPr lang="en-US" dirty="0"/>
              <a:t>  - can execute programs written in a high-level language.</a:t>
            </a:r>
          </a:p>
          <a:p>
            <a:r>
              <a:rPr lang="en-US" dirty="0"/>
              <a:t>  - Sure, there’s lots of details missing</a:t>
            </a:r>
          </a:p>
          <a:p>
            <a:r>
              <a:rPr lang="en-US" dirty="0"/>
              <a:t>    - but you have the big picture and experience with how it fits together.</a:t>
            </a:r>
          </a:p>
          <a:p>
            <a:r>
              <a:rPr lang="en-US" dirty="0"/>
              <a:t>    - with what you know and some determination you could build such a machine.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09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to do this we need some hardware support.</a:t>
            </a:r>
          </a:p>
          <a:p>
            <a:endParaRPr lang="en-US" dirty="0"/>
          </a:p>
          <a:p>
            <a:r>
              <a:rPr lang="en-US" dirty="0"/>
              <a:t>The ROM: </a:t>
            </a:r>
          </a:p>
          <a:p>
            <a:r>
              <a:rPr lang="en-US" dirty="0"/>
              <a:t>  - Read Only – cannot be changed.</a:t>
            </a:r>
          </a:p>
          <a:p>
            <a:r>
              <a:rPr lang="en-US" dirty="0"/>
              <a:t>  - Non-Volatile – persists across power cycles.</a:t>
            </a:r>
          </a:p>
          <a:p>
            <a:r>
              <a:rPr lang="en-US" dirty="0"/>
              <a:t>  - Small – cannot hold very large programs</a:t>
            </a:r>
          </a:p>
          <a:p>
            <a:r>
              <a:rPr lang="en-US" dirty="0"/>
              <a:t>  - Pre-installed – machine comes with it already containing programs and data.</a:t>
            </a:r>
          </a:p>
          <a:p>
            <a:endParaRPr lang="en-US" dirty="0"/>
          </a:p>
          <a:p>
            <a:r>
              <a:rPr lang="en-US" dirty="0"/>
              <a:t>Allows the manufacturer to load it with some small programs and data.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64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allow the programs on the ROM to be used… they would have to be in main memory</a:t>
            </a:r>
          </a:p>
          <a:p>
            <a:r>
              <a:rPr lang="en-US" dirty="0"/>
              <a:t>But instead of copying them there the hardware is built to make it look like these programs and data are part of the main memory.</a:t>
            </a:r>
          </a:p>
          <a:p>
            <a:endParaRPr lang="en-US" dirty="0"/>
          </a:p>
          <a:p>
            <a:r>
              <a:rPr lang="en-US" dirty="0"/>
              <a:t>This is done using Address remapping:</a:t>
            </a:r>
          </a:p>
          <a:p>
            <a:r>
              <a:rPr lang="en-US" dirty="0"/>
              <a:t>  - The addresses in the hashed range don’t actually exist in the RAM.</a:t>
            </a:r>
          </a:p>
          <a:p>
            <a:r>
              <a:rPr lang="en-US" dirty="0"/>
              <a:t>  - Instead, when an address in the ROM range is sent to memory</a:t>
            </a:r>
          </a:p>
          <a:p>
            <a:r>
              <a:rPr lang="en-US" dirty="0"/>
              <a:t>  - The hardware is built so that the value is actually retrieved from the corresponding location on the ROM chip.</a:t>
            </a:r>
          </a:p>
          <a:p>
            <a:endParaRPr lang="en-US" dirty="0"/>
          </a:p>
          <a:p>
            <a:r>
              <a:rPr lang="en-US" dirty="0"/>
              <a:t>Note: Remapped addresses map 1-to-1 to addresses in the ROM</a:t>
            </a:r>
          </a:p>
          <a:p>
            <a:r>
              <a:rPr lang="en-US" dirty="0"/>
              <a:t>  - This figure is not to scale…</a:t>
            </a:r>
          </a:p>
          <a:p>
            <a:r>
              <a:rPr lang="en-US" dirty="0"/>
              <a:t>  - ROM holds the same number of addresses as in the blue shaded area of the RAM.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82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ML Program in the ROM has historically been called the BIOS</a:t>
            </a:r>
          </a:p>
          <a:p>
            <a:r>
              <a:rPr lang="en-US" dirty="0"/>
              <a:t> - It provides the starting point for getting the OS up and running.</a:t>
            </a:r>
          </a:p>
          <a:p>
            <a:r>
              <a:rPr lang="en-US" dirty="0"/>
              <a:t> - there are newer approaches, but the concept is very much the same.</a:t>
            </a:r>
          </a:p>
          <a:p>
            <a:endParaRPr lang="en-US" dirty="0"/>
          </a:p>
          <a:p>
            <a:r>
              <a:rPr lang="en-US" dirty="0"/>
              <a:t>POST – Power on self test (more in a minute)</a:t>
            </a:r>
          </a:p>
          <a:p>
            <a:endParaRPr lang="en-US" dirty="0"/>
          </a:p>
          <a:p>
            <a:r>
              <a:rPr lang="en-US" dirty="0"/>
              <a:t>I/O Functions </a:t>
            </a:r>
          </a:p>
          <a:p>
            <a:r>
              <a:rPr lang="en-US" dirty="0"/>
              <a:t> - ML functions that can be called to do basic input and output operations</a:t>
            </a:r>
          </a:p>
          <a:p>
            <a:r>
              <a:rPr lang="en-US" dirty="0"/>
              <a:t>   - Keyboard, Mouse, Screen </a:t>
            </a:r>
          </a:p>
          <a:p>
            <a:r>
              <a:rPr lang="en-US" dirty="0"/>
              <a:t>   - Read/Write Disk, Network</a:t>
            </a:r>
          </a:p>
          <a:p>
            <a:r>
              <a:rPr lang="en-US" dirty="0"/>
              <a:t>   - Simple graphics</a:t>
            </a:r>
          </a:p>
          <a:p>
            <a:endParaRPr lang="en-US" dirty="0"/>
          </a:p>
          <a:p>
            <a:r>
              <a:rPr lang="en-US" dirty="0"/>
              <a:t>Bootstrap (more in a minute)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20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Computer is hardwired to set the PC to the first instruction of the POST</a:t>
            </a:r>
          </a:p>
          <a:p>
            <a:endParaRPr lang="en-US" dirty="0"/>
          </a:p>
          <a:p>
            <a:r>
              <a:rPr lang="en-US" dirty="0"/>
              <a:t>The POST displays the startup screen </a:t>
            </a:r>
          </a:p>
          <a:p>
            <a:r>
              <a:rPr lang="en-US" dirty="0"/>
              <a:t> - they are all a little different… you may have seen one.</a:t>
            </a:r>
          </a:p>
          <a:p>
            <a:r>
              <a:rPr lang="en-US" dirty="0"/>
              <a:t> - Most OS mostly hide them from  you… (Mac logo / Windows logo)</a:t>
            </a:r>
          </a:p>
          <a:p>
            <a:r>
              <a:rPr lang="en-US" dirty="0"/>
              <a:t>   - check memory, disks,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   - provides opportunity to enter a configuration tool</a:t>
            </a:r>
          </a:p>
          <a:p>
            <a:endParaRPr lang="en-US" dirty="0"/>
          </a:p>
          <a:p>
            <a:r>
              <a:rPr lang="en-US" dirty="0"/>
              <a:t>At end, POST does a JUMP to the address of the bootstrap program</a:t>
            </a:r>
          </a:p>
        </p:txBody>
      </p:sp>
    </p:spTree>
    <p:extLst>
      <p:ext uri="{BB962C8B-B14F-4D97-AF65-F5344CB8AC3E}">
        <p14:creationId xmlns:p14="http://schemas.microsoft.com/office/powerpoint/2010/main" val="40414959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simple world the bootstrap program would just load the OS into main memory and off we’d go</a:t>
            </a:r>
          </a:p>
          <a:p>
            <a:endParaRPr lang="en-US" dirty="0"/>
          </a:p>
          <a:p>
            <a:r>
              <a:rPr lang="en-US" dirty="0"/>
              <a:t>But the BIOS is small so the bootstrap program is limited.</a:t>
            </a:r>
          </a:p>
          <a:p>
            <a:r>
              <a:rPr lang="en-US" dirty="0"/>
              <a:t>  - The process of loading an </a:t>
            </a:r>
            <a:r>
              <a:rPr lang="en-US" dirty="0" err="1"/>
              <a:t>arbitraray</a:t>
            </a:r>
            <a:r>
              <a:rPr lang="en-US" dirty="0"/>
              <a:t> OS is complicated</a:t>
            </a:r>
          </a:p>
          <a:p>
            <a:r>
              <a:rPr lang="en-US" dirty="0"/>
              <a:t>    - Different OS’s are different sizes</a:t>
            </a:r>
          </a:p>
          <a:p>
            <a:r>
              <a:rPr lang="en-US" dirty="0"/>
              <a:t>    - Different OS’s organize the data differently on disk</a:t>
            </a:r>
          </a:p>
          <a:p>
            <a:r>
              <a:rPr lang="en-US" dirty="0"/>
              <a:t>    - Require different initialization processes</a:t>
            </a:r>
          </a:p>
          <a:p>
            <a:r>
              <a:rPr lang="en-US" dirty="0"/>
              <a:t>    - doing all of that for all different OS’s in a small fixed program is not possible.</a:t>
            </a:r>
          </a:p>
          <a:p>
            <a:endParaRPr lang="en-US" dirty="0"/>
          </a:p>
          <a:p>
            <a:r>
              <a:rPr lang="en-US" dirty="0"/>
              <a:t>So a more complicated process is used to:</a:t>
            </a:r>
          </a:p>
          <a:p>
            <a:r>
              <a:rPr lang="en-US" dirty="0"/>
              <a:t> - keep the bootstrap program small and simple</a:t>
            </a:r>
          </a:p>
          <a:p>
            <a:r>
              <a:rPr lang="en-US" dirty="0"/>
              <a:t> - keep the machine flexible enough to load any OS</a:t>
            </a:r>
          </a:p>
        </p:txBody>
      </p:sp>
    </p:spTree>
    <p:extLst>
      <p:ext uri="{BB962C8B-B14F-4D97-AF65-F5344CB8AC3E}">
        <p14:creationId xmlns:p14="http://schemas.microsoft.com/office/powerpoint/2010/main" val="26084121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typically done is that we keep the bootstrap simple and add two additional programs:</a:t>
            </a:r>
          </a:p>
          <a:p>
            <a:endParaRPr lang="en-US" dirty="0"/>
          </a:p>
          <a:p>
            <a:r>
              <a:rPr lang="en-US" dirty="0"/>
              <a:t>The MBR or stage 1 boot loader program</a:t>
            </a:r>
          </a:p>
          <a:p>
            <a:r>
              <a:rPr lang="en-US" dirty="0"/>
              <a:t>  - This stage 1 boot loader is also:</a:t>
            </a:r>
          </a:p>
          <a:p>
            <a:r>
              <a:rPr lang="en-US" dirty="0"/>
              <a:t>    - Quite small – 512 bytes – but larger than the bootstrap.</a:t>
            </a:r>
          </a:p>
          <a:p>
            <a:r>
              <a:rPr lang="en-US" dirty="0"/>
              <a:t>    - still OS independent – so it can load any operating system.</a:t>
            </a:r>
          </a:p>
          <a:p>
            <a:r>
              <a:rPr lang="en-US" dirty="0"/>
              <a:t> - The stage 1 boot loader is always stored in the MBR </a:t>
            </a:r>
          </a:p>
          <a:p>
            <a:r>
              <a:rPr lang="en-US" dirty="0"/>
              <a:t>   - The MBR is always the first readable location on a disk.</a:t>
            </a:r>
          </a:p>
          <a:p>
            <a:r>
              <a:rPr lang="en-US" dirty="0"/>
              <a:t>     - MBR – we’ll call this the Main Boot Record.</a:t>
            </a:r>
          </a:p>
          <a:p>
            <a:r>
              <a:rPr lang="en-US" dirty="0"/>
              <a:t>     - Though, historically it has been called, and you will probably hear it, the “Master Boot Record”</a:t>
            </a:r>
          </a:p>
          <a:p>
            <a:r>
              <a:rPr lang="en-US" dirty="0"/>
              <a:t>     - We will try to call it the “main boot record”</a:t>
            </a:r>
          </a:p>
          <a:p>
            <a:r>
              <a:rPr lang="en-US" dirty="0"/>
              <a:t>     - There are lots of other names for it as well Sector 0, Partition Sectors, Boot Sector,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The Stage2: bootloader program</a:t>
            </a:r>
          </a:p>
          <a:p>
            <a:r>
              <a:rPr lang="en-US" dirty="0"/>
              <a:t>  - much larger program that is OS specific</a:t>
            </a:r>
          </a:p>
          <a:p>
            <a:r>
              <a:rPr lang="en-US" dirty="0"/>
              <a:t>  - Knows </a:t>
            </a:r>
          </a:p>
          <a:p>
            <a:r>
              <a:rPr lang="en-US" dirty="0"/>
              <a:t>    - how info is organized on the disk</a:t>
            </a:r>
          </a:p>
          <a:p>
            <a:r>
              <a:rPr lang="en-US" dirty="0"/>
              <a:t>    - where the OS located</a:t>
            </a:r>
          </a:p>
          <a:p>
            <a:r>
              <a:rPr lang="en-US" dirty="0"/>
              <a:t>    - how big it is</a:t>
            </a:r>
          </a:p>
          <a:p>
            <a:r>
              <a:rPr lang="en-US" dirty="0"/>
              <a:t>    - what needs to be done to set it up.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47744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Sage 1 bootloader uses the I/O Functions in the BIOS</a:t>
            </a:r>
          </a:p>
          <a:p>
            <a:r>
              <a:rPr lang="en-US" dirty="0"/>
              <a:t> - To find the first readable location on the disk (the MBR). </a:t>
            </a:r>
          </a:p>
          <a:p>
            <a:r>
              <a:rPr lang="en-US" dirty="0"/>
              <a:t> - Read the bootloader program from the MBR.</a:t>
            </a:r>
          </a:p>
          <a:p>
            <a:r>
              <a:rPr lang="en-US" dirty="0"/>
              <a:t> - Load it into memory</a:t>
            </a:r>
          </a:p>
          <a:p>
            <a:r>
              <a:rPr lang="en-US" dirty="0"/>
              <a:t> - Then JUMP to that location.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85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bootloader is small 512 bytes… so not much code.</a:t>
            </a:r>
          </a:p>
          <a:p>
            <a:r>
              <a:rPr lang="en-US" dirty="0"/>
              <a:t>It just knows where to find the stage 2 bootloader and how large it is</a:t>
            </a:r>
          </a:p>
          <a:p>
            <a:r>
              <a:rPr lang="en-US" dirty="0"/>
              <a:t>It uses the I/O Functions in the BIOS to:</a:t>
            </a:r>
          </a:p>
          <a:p>
            <a:r>
              <a:rPr lang="en-US" dirty="0"/>
              <a:t>  - Load the entire stage 2 boot loader into memory</a:t>
            </a:r>
          </a:p>
          <a:p>
            <a:r>
              <a:rPr lang="en-US" dirty="0"/>
              <a:t>  - JUMP to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111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stage 2 bootloader is OS aware…</a:t>
            </a:r>
          </a:p>
          <a:p>
            <a:r>
              <a:rPr lang="en-US" dirty="0"/>
              <a:t>  - It knows how files </a:t>
            </a:r>
            <a:r>
              <a:rPr lang="en-US"/>
              <a:t>and directories </a:t>
            </a:r>
            <a:r>
              <a:rPr lang="en-US" dirty="0"/>
              <a:t>are organized on disk</a:t>
            </a:r>
          </a:p>
          <a:p>
            <a:r>
              <a:rPr lang="en-US" dirty="0"/>
              <a:t>  - So it can find the OS program (the kernel)</a:t>
            </a:r>
          </a:p>
          <a:p>
            <a:r>
              <a:rPr lang="en-US" dirty="0"/>
              <a:t>  - Load it into memory</a:t>
            </a:r>
          </a:p>
          <a:p>
            <a:r>
              <a:rPr lang="en-US" dirty="0"/>
              <a:t>  - Do some simple initialization</a:t>
            </a:r>
          </a:p>
          <a:p>
            <a:r>
              <a:rPr lang="en-US" dirty="0"/>
              <a:t>  - JUMP to the initialization code contained in the OS.</a:t>
            </a:r>
          </a:p>
          <a:p>
            <a:endParaRPr lang="en-US" dirty="0"/>
          </a:p>
          <a:p>
            <a:r>
              <a:rPr lang="en-US" dirty="0"/>
              <a:t>Then off and running…</a:t>
            </a:r>
          </a:p>
          <a:p>
            <a:r>
              <a:rPr lang="en-US" dirty="0"/>
              <a:t>  - OS initializes</a:t>
            </a:r>
          </a:p>
          <a:p>
            <a:r>
              <a:rPr lang="en-US" dirty="0"/>
              <a:t>  - eventually puts up the login screen.</a:t>
            </a:r>
          </a:p>
          <a:p>
            <a:r>
              <a:rPr lang="en-US" dirty="0"/>
              <a:t>    - or passcode, or finger print or whatever…</a:t>
            </a:r>
          </a:p>
        </p:txBody>
      </p:sp>
    </p:spTree>
    <p:extLst>
      <p:ext uri="{BB962C8B-B14F-4D97-AF65-F5344CB8AC3E}">
        <p14:creationId xmlns:p14="http://schemas.microsoft.com/office/powerpoint/2010/main" val="42505657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73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be thinking about a basic stored program architecture computer.</a:t>
            </a:r>
          </a:p>
          <a:p>
            <a:r>
              <a:rPr lang="en-US" dirty="0"/>
              <a:t>  - To run a program, all of its instructions and data must be stored in the main memory.</a:t>
            </a:r>
          </a:p>
          <a:p>
            <a:r>
              <a:rPr lang="en-US" dirty="0"/>
              <a:t>  - Allows instructions to be fetched, decoded and executed.</a:t>
            </a:r>
          </a:p>
          <a:p>
            <a:endParaRPr lang="en-US" dirty="0"/>
          </a:p>
          <a:p>
            <a:r>
              <a:rPr lang="en-US" dirty="0"/>
              <a:t>Further, we’ll be limiting ourselves to thinking about a machine with one CPU with one core.</a:t>
            </a:r>
          </a:p>
          <a:p>
            <a:r>
              <a:rPr lang="en-US" dirty="0"/>
              <a:t>  - So, there will only be one PC and one IR</a:t>
            </a:r>
          </a:p>
          <a:p>
            <a:r>
              <a:rPr lang="en-US" dirty="0"/>
              <a:t>  - This means that at any time the computer can only be executing a single instruction.</a:t>
            </a:r>
          </a:p>
          <a:p>
            <a:r>
              <a:rPr lang="en-US" dirty="0"/>
              <a:t>    - The one at the address in the PC,</a:t>
            </a:r>
          </a:p>
          <a:p>
            <a:r>
              <a:rPr lang="en-US" dirty="0"/>
              <a:t>    - That has been fetched into IR</a:t>
            </a:r>
          </a:p>
          <a:p>
            <a:r>
              <a:rPr lang="en-US" dirty="0"/>
              <a:t>    - And decoded to configure and control the CPU to perform the computation.</a:t>
            </a:r>
          </a:p>
          <a:p>
            <a:r>
              <a:rPr lang="en-US" dirty="0"/>
              <a:t>      - i.e. set the knobs and switches.</a:t>
            </a:r>
          </a:p>
          <a:p>
            <a:endParaRPr lang="en-US" dirty="0"/>
          </a:p>
          <a:p>
            <a:r>
              <a:rPr lang="en-US" dirty="0"/>
              <a:t>The main implication of this is…</a:t>
            </a:r>
          </a:p>
          <a:p>
            <a:r>
              <a:rPr lang="en-US" dirty="0"/>
              <a:t>  - If an instruction in the OS is running…</a:t>
            </a:r>
          </a:p>
          <a:p>
            <a:r>
              <a:rPr lang="en-US" dirty="0"/>
              <a:t>    - then no instruction from a program is running.</a:t>
            </a:r>
          </a:p>
          <a:p>
            <a:r>
              <a:rPr lang="en-US" dirty="0"/>
              <a:t>  - If an instruction in a program is running…</a:t>
            </a:r>
          </a:p>
          <a:p>
            <a:r>
              <a:rPr lang="en-US" dirty="0"/>
              <a:t>    - then no instruction from the OS or from any other program is running.</a:t>
            </a:r>
          </a:p>
          <a:p>
            <a:r>
              <a:rPr lang="en-US" dirty="0"/>
              <a:t>  - Said more simply…</a:t>
            </a:r>
          </a:p>
          <a:p>
            <a:r>
              <a:rPr lang="en-US" dirty="0"/>
              <a:t>    - If the OS is running, then no program is running.</a:t>
            </a:r>
          </a:p>
          <a:p>
            <a:r>
              <a:rPr lang="en-US" dirty="0"/>
              <a:t>    - If a program is running, then the OS is not running.</a:t>
            </a:r>
          </a:p>
          <a:p>
            <a:r>
              <a:rPr lang="en-US" dirty="0"/>
              <a:t>    - They have to take turns.</a:t>
            </a:r>
          </a:p>
          <a:p>
            <a:endParaRPr lang="en-US" dirty="0"/>
          </a:p>
          <a:p>
            <a:r>
              <a:rPr lang="en-US" dirty="0"/>
              <a:t>This was the model until the early 2000s – at least for personal computers</a:t>
            </a:r>
          </a:p>
          <a:p>
            <a:r>
              <a:rPr lang="en-US" dirty="0"/>
              <a:t>Some main frame computers had progressed to the point where they had multiple cores/CPUs</a:t>
            </a:r>
          </a:p>
          <a:p>
            <a:endParaRPr lang="en-US" dirty="0"/>
          </a:p>
          <a:p>
            <a:r>
              <a:rPr lang="en-US" dirty="0"/>
              <a:t>Note:</a:t>
            </a:r>
          </a:p>
          <a:p>
            <a:r>
              <a:rPr lang="en-US" dirty="0"/>
              <a:t>  - A CPU can have cache, multiple pipelined and super scalar cores. </a:t>
            </a:r>
          </a:p>
          <a:p>
            <a:r>
              <a:rPr lang="en-US" dirty="0"/>
              <a:t>  - We are going to treat all of that as an abstraction at this point.  </a:t>
            </a:r>
          </a:p>
          <a:p>
            <a:r>
              <a:rPr lang="en-US" dirty="0"/>
              <a:t>    - It is details that are hidden from us, that we do not need to think about.</a:t>
            </a:r>
          </a:p>
          <a:p>
            <a:r>
              <a:rPr lang="en-US" dirty="0"/>
              <a:t>  - And everything we learn generalizes to </a:t>
            </a:r>
          </a:p>
          <a:p>
            <a:r>
              <a:rPr lang="en-US" dirty="0"/>
              <a:t>    - Machines with multiple CPUs</a:t>
            </a:r>
          </a:p>
          <a:p>
            <a:r>
              <a:rPr lang="en-US" dirty="0"/>
              <a:t>    - CPUs with multiple cores.</a:t>
            </a:r>
          </a:p>
          <a:p>
            <a:r>
              <a:rPr lang="en-US" dirty="0"/>
              <a:t>    - The difference is that in those cases instructions from multiple different programs can be running at the same time.</a:t>
            </a:r>
          </a:p>
          <a:p>
            <a:r>
              <a:rPr lang="en-US" dirty="0"/>
              <a:t>      - However, there will rarely ever be enough Memory, CPUs or cores that all programs could be running at the same time.</a:t>
            </a:r>
          </a:p>
          <a:p>
            <a:r>
              <a:rPr lang="en-US" dirty="0"/>
              <a:t>      - So, the OS is still going to need to manage the memory, CPUs and cores so that they are shared among the programs.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564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Note: Individual images may be covered by their own licensing agreements and were incorporated here under fair use.  Their use in this slide deck does not change or alter their licensing.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9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used to using our machines and thinking about multiple programs running concurrently (at the same time) </a:t>
            </a:r>
          </a:p>
          <a:p>
            <a:r>
              <a:rPr lang="en-US" dirty="0"/>
              <a:t>To do so they must all be sharing the computer’s resources</a:t>
            </a:r>
          </a:p>
          <a:p>
            <a:endParaRPr lang="en-US" dirty="0"/>
          </a:p>
          <a:p>
            <a:r>
              <a:rPr lang="en-US" dirty="0"/>
              <a:t>- We get the illusion of multiple programs loaded into memory and running at the same time</a:t>
            </a:r>
          </a:p>
          <a:p>
            <a:r>
              <a:rPr lang="en-US" dirty="0"/>
              <a:t>  - The CPU… as we are thinking of it can run one instruction at a time.</a:t>
            </a:r>
          </a:p>
          <a:p>
            <a:r>
              <a:rPr lang="en-US" dirty="0"/>
              <a:t>  - So to produce this illusion, the CPU is:</a:t>
            </a:r>
          </a:p>
          <a:p>
            <a:r>
              <a:rPr lang="en-US" dirty="0"/>
              <a:t>     - switched rapidly from one program to the other</a:t>
            </a:r>
          </a:p>
          <a:p>
            <a:r>
              <a:rPr lang="en-US" dirty="0"/>
              <a:t>     - keeping in mind that every instruction that is to be executed must be in main memory</a:t>
            </a:r>
          </a:p>
          <a:p>
            <a:r>
              <a:rPr lang="en-US" dirty="0"/>
              <a:t>       - Because the CPU must be able to fetch/decode/execute it.</a:t>
            </a:r>
          </a:p>
          <a:p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- Thus, the OS and all of the running programs that are running must share the system resources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Only one CPU 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- just talked about that…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Only one main memory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- so, different programs must be loaded into different areas of the main memory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- so, they cannot all start at address 0.</a:t>
            </a:r>
          </a:p>
          <a:p>
            <a:r>
              <a:rPr lang="en-US" dirty="0"/>
              <a:t>  - Only one Network card</a:t>
            </a:r>
          </a:p>
          <a:p>
            <a:r>
              <a:rPr lang="en-US" dirty="0"/>
              <a:t>    - So, the browser that is loading a web page and the weather app and the streaming music program must all share it.</a:t>
            </a:r>
          </a:p>
          <a:p>
            <a:r>
              <a:rPr lang="en-US" dirty="0"/>
              <a:t>  - Only one Disk drive</a:t>
            </a:r>
          </a:p>
          <a:p>
            <a:r>
              <a:rPr lang="en-US" dirty="0"/>
              <a:t>    - So, all programs that use the disk must share it’s space</a:t>
            </a:r>
          </a:p>
          <a:p>
            <a:r>
              <a:rPr lang="en-US" dirty="0"/>
              <a:t>    - The finder can show us the files while the photo’s program is showing us pictures.</a:t>
            </a:r>
          </a:p>
          <a:p>
            <a:endParaRPr lang="en-US" dirty="0"/>
          </a:p>
          <a:p>
            <a:r>
              <a:rPr lang="en-US" dirty="0"/>
              <a:t>- The sharing has as to be “Fair”</a:t>
            </a:r>
          </a:p>
          <a:p>
            <a:r>
              <a:rPr lang="en-US" dirty="0"/>
              <a:t>  - The OS and each program gets the time and space that it needs.</a:t>
            </a:r>
          </a:p>
          <a:p>
            <a:r>
              <a:rPr lang="en-US" dirty="0"/>
              <a:t>- The sharing has to have “Protection”</a:t>
            </a:r>
          </a:p>
          <a:p>
            <a:r>
              <a:rPr lang="en-US" dirty="0"/>
              <a:t>  - programs can’t mess with each other without permission</a:t>
            </a:r>
          </a:p>
          <a:p>
            <a:r>
              <a:rPr lang="en-US" dirty="0"/>
              <a:t>  - e.g. the browser can’t look at data in memory or files that belong to the mail program</a:t>
            </a:r>
          </a:p>
          <a:p>
            <a:endParaRPr lang="en-US" dirty="0"/>
          </a:p>
          <a:p>
            <a:r>
              <a:rPr lang="en-US" dirty="0"/>
              <a:t>A chasm of complexity…</a:t>
            </a:r>
          </a:p>
          <a:p>
            <a:r>
              <a:rPr lang="en-US" dirty="0"/>
              <a:t>  - there is a big gap between what we know about the machine’s we’ve studied so far</a:t>
            </a:r>
          </a:p>
          <a:p>
            <a:r>
              <a:rPr lang="en-US" dirty="0"/>
              <a:t>  - and what we are used to in our machines that use Mac OS / Windows / Linux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The abstractions created by the OS bridge that chasm.</a:t>
            </a:r>
          </a:p>
        </p:txBody>
      </p:sp>
    </p:spTree>
    <p:extLst>
      <p:ext uri="{BB962C8B-B14F-4D97-AF65-F5344CB8AC3E}">
        <p14:creationId xmlns:p14="http://schemas.microsoft.com/office/powerpoint/2010/main" val="1961459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consider 4 main abstractions that:</a:t>
            </a:r>
          </a:p>
          <a:p>
            <a:r>
              <a:rPr lang="en-US" dirty="0"/>
              <a:t>  - Allow multiple programs to share single CPU with a single core and all seem to run at the same time.</a:t>
            </a:r>
          </a:p>
          <a:p>
            <a:r>
              <a:rPr lang="en-US" dirty="0"/>
              <a:t>  - Allow multiple programs to share the main memory</a:t>
            </a:r>
          </a:p>
          <a:p>
            <a:r>
              <a:rPr lang="en-US" dirty="0"/>
              <a:t>    - And to each it will seem like they have the whole memory</a:t>
            </a:r>
          </a:p>
          <a:p>
            <a:r>
              <a:rPr lang="en-US" dirty="0"/>
              <a:t>    - And that memory will seem to be larger than the amount of RAM in the machine.</a:t>
            </a:r>
          </a:p>
          <a:p>
            <a:r>
              <a:rPr lang="en-US" dirty="0"/>
              <a:t>  - Allow users and programs to interact with files and directories.</a:t>
            </a:r>
          </a:p>
          <a:p>
            <a:r>
              <a:rPr lang="en-US" dirty="0"/>
              <a:t>    - even though disk’s know nothing of files and directories.</a:t>
            </a:r>
          </a:p>
          <a:p>
            <a:r>
              <a:rPr lang="en-US" dirty="0"/>
              <a:t>  - Allow a single program to be executing multiple parts of its code simultaneously.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90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look at and unpack a few definitions of an operating system</a:t>
            </a:r>
          </a:p>
          <a:p>
            <a:r>
              <a:rPr lang="en-US" dirty="0"/>
              <a:t>  - there are lots of them.</a:t>
            </a:r>
          </a:p>
          <a:p>
            <a:endParaRPr lang="en-US" dirty="0"/>
          </a:p>
          <a:p>
            <a:r>
              <a:rPr lang="en-US" dirty="0"/>
              <a:t>An OS is “a collection of software”:</a:t>
            </a:r>
          </a:p>
          <a:p>
            <a:r>
              <a:rPr lang="en-US" dirty="0"/>
              <a:t> - So, it is just programs…</a:t>
            </a:r>
          </a:p>
          <a:p>
            <a:r>
              <a:rPr lang="en-US" dirty="0"/>
              <a:t>   - Written mostly in HLL (typically C) and some assembler</a:t>
            </a:r>
          </a:p>
          <a:p>
            <a:r>
              <a:rPr lang="en-US" dirty="0"/>
              <a:t>   - Translated into an executable program in ML.</a:t>
            </a:r>
          </a:p>
          <a:p>
            <a:r>
              <a:rPr lang="en-US" dirty="0"/>
              <a:t>  - These programs must run just like any other.</a:t>
            </a:r>
          </a:p>
          <a:p>
            <a:r>
              <a:rPr lang="en-US" dirty="0"/>
              <a:t>    - They need to be in memory</a:t>
            </a:r>
          </a:p>
          <a:p>
            <a:r>
              <a:rPr lang="en-US" dirty="0"/>
              <a:t>    - Their instructions will be fetched/decoded/executed</a:t>
            </a:r>
          </a:p>
        </p:txBody>
      </p:sp>
    </p:spTree>
    <p:extLst>
      <p:ext uri="{BB962C8B-B14F-4D97-AF65-F5344CB8AC3E}">
        <p14:creationId xmlns:p14="http://schemas.microsoft.com/office/powerpoint/2010/main" val="3001631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OS Manages the system resources.</a:t>
            </a:r>
          </a:p>
          <a:p>
            <a:r>
              <a:rPr lang="en-US" dirty="0"/>
              <a:t>  - E.g. CPU, Memory, Disk Space, Network Card, etc.</a:t>
            </a:r>
          </a:p>
          <a:p>
            <a:endParaRPr lang="en-US" dirty="0"/>
          </a:p>
          <a:p>
            <a:r>
              <a:rPr lang="en-US" dirty="0"/>
              <a:t>These resources are limited.</a:t>
            </a:r>
          </a:p>
          <a:p>
            <a:r>
              <a:rPr lang="en-US" dirty="0"/>
              <a:t>  - So if there are going to be multiple programs that appear to be running</a:t>
            </a:r>
          </a:p>
          <a:p>
            <a:r>
              <a:rPr lang="en-US" dirty="0"/>
              <a:t>  - Then these resources must be shared among those programs.</a:t>
            </a:r>
          </a:p>
          <a:p>
            <a:r>
              <a:rPr lang="en-US" dirty="0"/>
              <a:t>  - And the resources being used by one program must be protected against other programs.</a:t>
            </a:r>
          </a:p>
          <a:p>
            <a:endParaRPr lang="en-US" dirty="0"/>
          </a:p>
          <a:p>
            <a:r>
              <a:rPr lang="en-US" dirty="0"/>
              <a:t>For example:</a:t>
            </a:r>
          </a:p>
          <a:p>
            <a:r>
              <a:rPr lang="en-US" dirty="0"/>
              <a:t>  - There is only one CPU, one core, one RAM and one disk</a:t>
            </a:r>
          </a:p>
          <a:p>
            <a:r>
              <a:rPr lang="en-US" dirty="0"/>
              <a:t>     - must be shared</a:t>
            </a:r>
          </a:p>
          <a:p>
            <a:r>
              <a:rPr lang="en-US" dirty="0"/>
              <a:t>   - But one program must not be allowed to access data/files from another without permission.</a:t>
            </a:r>
          </a:p>
          <a:p>
            <a:r>
              <a:rPr lang="en-US" dirty="0"/>
              <a:t>    - must be protected.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05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”Programs can be executed in a convenient and efficient manner”</a:t>
            </a:r>
          </a:p>
          <a:p>
            <a:endParaRPr lang="en-US" dirty="0"/>
          </a:p>
          <a:p>
            <a:r>
              <a:rPr lang="en-US" dirty="0"/>
              <a:t>Convenient:</a:t>
            </a:r>
          </a:p>
          <a:p>
            <a:r>
              <a:rPr lang="en-US" dirty="0"/>
              <a:t>  - For user: point and click, files and directories</a:t>
            </a:r>
          </a:p>
          <a:p>
            <a:r>
              <a:rPr lang="en-US" dirty="0"/>
              <a:t>  - For programs: libraries to easily make requests for shared or protected resources.</a:t>
            </a:r>
          </a:p>
          <a:p>
            <a:endParaRPr lang="en-US" dirty="0"/>
          </a:p>
          <a:p>
            <a:r>
              <a:rPr lang="en-US" dirty="0"/>
              <a:t>Efficient:</a:t>
            </a:r>
          </a:p>
          <a:p>
            <a:r>
              <a:rPr lang="en-US" dirty="0"/>
              <a:t>  - Users can accomplish tasks quickly.  (find, directories/folders/applications/copy/paste)</a:t>
            </a:r>
          </a:p>
          <a:p>
            <a:r>
              <a:rPr lang="en-US" dirty="0"/>
              <a:t>  - Programs that we want to run make progress toward completing the computation we want.</a:t>
            </a:r>
          </a:p>
          <a:p>
            <a:r>
              <a:rPr lang="en-US" dirty="0"/>
              <a:t>    - That is the CPU is more often executing instructions from the program(s) and not the OS.</a:t>
            </a:r>
          </a:p>
          <a:p>
            <a:endParaRPr lang="en-US" dirty="0"/>
          </a:p>
          <a:p>
            <a:r>
              <a:rPr lang="en-US" dirty="0"/>
              <a:t>There is a Tradeoff here:</a:t>
            </a:r>
          </a:p>
          <a:p>
            <a:r>
              <a:rPr lang="en-US" dirty="0"/>
              <a:t>  - Time spent making things nice for the user, is time not spent running programs</a:t>
            </a:r>
          </a:p>
          <a:p>
            <a:r>
              <a:rPr lang="en-US" dirty="0"/>
              <a:t>    - If I am running instructions in the OS to display a pretty user interface (UI) </a:t>
            </a:r>
          </a:p>
          <a:p>
            <a:r>
              <a:rPr lang="en-US" dirty="0"/>
              <a:t>    - Then I am not running instructions from user programs that are trying to do useful work.</a:t>
            </a:r>
          </a:p>
          <a:p>
            <a:r>
              <a:rPr lang="en-US" dirty="0"/>
              <a:t>  - Note: This applies even if we have multiple CPUs or cores.</a:t>
            </a:r>
          </a:p>
          <a:p>
            <a:r>
              <a:rPr lang="en-US" dirty="0"/>
              <a:t>    - Because we will almost always have more user programs that cores.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895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another definition:</a:t>
            </a:r>
          </a:p>
          <a:p>
            <a:endParaRPr lang="en-US" dirty="0"/>
          </a:p>
          <a:p>
            <a:r>
              <a:rPr lang="en-US" dirty="0"/>
              <a:t>Again, the OS is just a collection of programs… </a:t>
            </a:r>
          </a:p>
          <a:p>
            <a:r>
              <a:rPr lang="en-US" dirty="0"/>
              <a:t>  - These programs manage all of the other application programs…</a:t>
            </a:r>
          </a:p>
          <a:p>
            <a:r>
              <a:rPr lang="en-US" dirty="0"/>
              <a:t>    - they share the resources between the applications</a:t>
            </a:r>
          </a:p>
          <a:p>
            <a:r>
              <a:rPr lang="en-US" dirty="0"/>
              <a:t>    - they protect one program’s the resources from other programs.</a:t>
            </a:r>
          </a:p>
          <a:p>
            <a:endParaRPr lang="en-US" dirty="0"/>
          </a:p>
          <a:p>
            <a:r>
              <a:rPr lang="en-US" dirty="0"/>
              <a:t>The distinctions is drawn between “Application programs” and the OS programs</a:t>
            </a:r>
          </a:p>
          <a:p>
            <a:r>
              <a:rPr lang="en-US" dirty="0"/>
              <a:t>  - Application programs are the user run programs</a:t>
            </a:r>
          </a:p>
          <a:p>
            <a:r>
              <a:rPr lang="en-US" dirty="0"/>
              <a:t>  - They are the things you run to try to get stuff done.</a:t>
            </a:r>
          </a:p>
        </p:txBody>
      </p:sp>
    </p:spTree>
    <p:extLst>
      <p:ext uri="{BB962C8B-B14F-4D97-AF65-F5344CB8AC3E}">
        <p14:creationId xmlns:p14="http://schemas.microsoft.com/office/powerpoint/2010/main" val="257020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0727CCB-102B-3F40-ACD5-F81E91D98C7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19538" y="3976688"/>
            <a:ext cx="1303337" cy="1128712"/>
          </a:xfrm>
          <a:custGeom>
            <a:avLst/>
            <a:gdLst>
              <a:gd name="T0" fmla="*/ 325834 w 120000"/>
              <a:gd name="T1" fmla="*/ 0 h 120000"/>
              <a:gd name="T2" fmla="*/ 0 w 120000"/>
              <a:gd name="T3" fmla="*/ 564300 h 120000"/>
              <a:gd name="T4" fmla="*/ 325834 w 120000"/>
              <a:gd name="T5" fmla="*/ 1128712 h 120000"/>
              <a:gd name="T6" fmla="*/ 977503 w 120000"/>
              <a:gd name="T7" fmla="*/ 1128712 h 120000"/>
              <a:gd name="T8" fmla="*/ 1303337 w 120000"/>
              <a:gd name="T9" fmla="*/ 564300 h 120000"/>
              <a:gd name="T10" fmla="*/ 977503 w 120000"/>
              <a:gd name="T11" fmla="*/ 0 h 120000"/>
              <a:gd name="T12" fmla="*/ 325834 w 120000"/>
              <a:gd name="T13" fmla="*/ 0 h 120000"/>
              <a:gd name="T14" fmla="*/ 417904 w 120000"/>
              <a:gd name="T15" fmla="*/ 159431 h 120000"/>
              <a:gd name="T16" fmla="*/ 885422 w 120000"/>
              <a:gd name="T17" fmla="*/ 159431 h 120000"/>
              <a:gd name="T18" fmla="*/ 1119056 w 120000"/>
              <a:gd name="T19" fmla="*/ 564300 h 120000"/>
              <a:gd name="T20" fmla="*/ 885422 w 120000"/>
              <a:gd name="T21" fmla="*/ 969169 h 120000"/>
              <a:gd name="T22" fmla="*/ 417904 w 120000"/>
              <a:gd name="T23" fmla="*/ 969169 h 120000"/>
              <a:gd name="T24" fmla="*/ 184151 w 120000"/>
              <a:gd name="T25" fmla="*/ 564300 h 120000"/>
              <a:gd name="T26" fmla="*/ 417904 w 120000"/>
              <a:gd name="T27" fmla="*/ 159431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F8E66DE-864C-8648-B9BD-C1618A08E9CE}"/>
              </a:ext>
            </a:extLst>
          </p:cNvPr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E622547A-1090-B841-AB8A-0F2EC9F319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09875" y="-173038"/>
            <a:ext cx="1111250" cy="962026"/>
          </a:xfrm>
          <a:prstGeom prst="hexagon">
            <a:avLst>
              <a:gd name="adj" fmla="val 28685"/>
              <a:gd name="vf" fmla="val 115470"/>
            </a:avLst>
          </a:prstGeom>
          <a:noFill/>
          <a:ln w="19050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F2DFB12E-8AA2-BF4B-ABBE-84712DD2F12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02038" y="1360488"/>
            <a:ext cx="493712" cy="427037"/>
          </a:xfrm>
          <a:prstGeom prst="hexagon">
            <a:avLst>
              <a:gd name="adj" fmla="val 28705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1EA83F08-1F96-5640-8C79-897DD94794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278438" y="855663"/>
            <a:ext cx="944562" cy="817562"/>
          </a:xfrm>
          <a:prstGeom prst="hexagon">
            <a:avLst>
              <a:gd name="adj" fmla="val 2869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C5E0530D-1E01-3143-AE7E-3F283001644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65750" y="352425"/>
            <a:ext cx="493713" cy="427038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17;p2">
            <a:extLst>
              <a:ext uri="{FF2B5EF4-FFF2-40B4-BE49-F238E27FC236}">
                <a16:creationId xmlns:a16="http://schemas.microsoft.com/office/drawing/2014/main" id="{EEAA92A2-DBEA-AE45-8867-6616C2B3D40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030288"/>
            <a:ext cx="403225" cy="373062"/>
            <a:chOff x="5975075" y="2327500"/>
            <a:chExt cx="420100" cy="388350"/>
          </a:xfrm>
        </p:grpSpPr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9CBA48E3-29BF-0147-AEFB-2CBC6637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F6C424FA-39CC-F14C-9BF9-A74DD31A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20;p2">
            <a:extLst>
              <a:ext uri="{FF2B5EF4-FFF2-40B4-BE49-F238E27FC236}">
                <a16:creationId xmlns:a16="http://schemas.microsoft.com/office/drawing/2014/main" id="{4D5597ED-C176-9745-9829-F0E8275DB536}"/>
              </a:ext>
            </a:extLst>
          </p:cNvPr>
          <p:cNvSpPr>
            <a:spLocks/>
          </p:cNvSpPr>
          <p:nvPr/>
        </p:nvSpPr>
        <p:spPr bwMode="auto">
          <a:xfrm>
            <a:off x="3252788" y="112713"/>
            <a:ext cx="225425" cy="390525"/>
          </a:xfrm>
          <a:custGeom>
            <a:avLst/>
            <a:gdLst>
              <a:gd name="T0" fmla="*/ 121980 w 11870"/>
              <a:gd name="T1" fmla="*/ 19028 h 20565"/>
              <a:gd name="T2" fmla="*/ 124772 w 11870"/>
              <a:gd name="T3" fmla="*/ 21800 h 20565"/>
              <a:gd name="T4" fmla="*/ 124772 w 11870"/>
              <a:gd name="T5" fmla="*/ 25978 h 20565"/>
              <a:gd name="T6" fmla="*/ 121980 w 11870"/>
              <a:gd name="T7" fmla="*/ 28770 h 20565"/>
              <a:gd name="T8" fmla="*/ 105762 w 11870"/>
              <a:gd name="T9" fmla="*/ 29225 h 20565"/>
              <a:gd name="T10" fmla="*/ 102039 w 11870"/>
              <a:gd name="T11" fmla="*/ 27839 h 20565"/>
              <a:gd name="T12" fmla="*/ 100197 w 11870"/>
              <a:gd name="T13" fmla="*/ 24117 h 20565"/>
              <a:gd name="T14" fmla="*/ 102039 w 11870"/>
              <a:gd name="T15" fmla="*/ 20414 h 20565"/>
              <a:gd name="T16" fmla="*/ 105762 w 11870"/>
              <a:gd name="T17" fmla="*/ 18553 h 20565"/>
              <a:gd name="T18" fmla="*/ 200831 w 11870"/>
              <a:gd name="T19" fmla="*/ 48709 h 20565"/>
              <a:gd name="T20" fmla="*/ 24594 w 11870"/>
              <a:gd name="T21" fmla="*/ 317243 h 20565"/>
              <a:gd name="T22" fmla="*/ 200831 w 11870"/>
              <a:gd name="T23" fmla="*/ 48709 h 20565"/>
              <a:gd name="T24" fmla="*/ 115960 w 11870"/>
              <a:gd name="T25" fmla="*/ 338113 h 20565"/>
              <a:gd name="T26" fmla="*/ 121980 w 11870"/>
              <a:gd name="T27" fmla="*/ 340430 h 20565"/>
              <a:gd name="T28" fmla="*/ 126158 w 11870"/>
              <a:gd name="T29" fmla="*/ 344608 h 20565"/>
              <a:gd name="T30" fmla="*/ 128475 w 11870"/>
              <a:gd name="T31" fmla="*/ 350627 h 20565"/>
              <a:gd name="T32" fmla="*/ 128475 w 11870"/>
              <a:gd name="T33" fmla="*/ 357122 h 20565"/>
              <a:gd name="T34" fmla="*/ 126158 w 11870"/>
              <a:gd name="T35" fmla="*/ 363161 h 20565"/>
              <a:gd name="T36" fmla="*/ 121980 w 11870"/>
              <a:gd name="T37" fmla="*/ 367319 h 20565"/>
              <a:gd name="T38" fmla="*/ 115960 w 11870"/>
              <a:gd name="T39" fmla="*/ 369636 h 20565"/>
              <a:gd name="T40" fmla="*/ 109465 w 11870"/>
              <a:gd name="T41" fmla="*/ 369636 h 20565"/>
              <a:gd name="T42" fmla="*/ 103426 w 11870"/>
              <a:gd name="T43" fmla="*/ 367319 h 20565"/>
              <a:gd name="T44" fmla="*/ 99267 w 11870"/>
              <a:gd name="T45" fmla="*/ 363161 h 20565"/>
              <a:gd name="T46" fmla="*/ 96950 w 11870"/>
              <a:gd name="T47" fmla="*/ 357122 h 20565"/>
              <a:gd name="T48" fmla="*/ 96950 w 11870"/>
              <a:gd name="T49" fmla="*/ 350627 h 20565"/>
              <a:gd name="T50" fmla="*/ 99267 w 11870"/>
              <a:gd name="T51" fmla="*/ 344608 h 20565"/>
              <a:gd name="T52" fmla="*/ 103426 w 11870"/>
              <a:gd name="T53" fmla="*/ 340430 h 20565"/>
              <a:gd name="T54" fmla="*/ 109465 w 11870"/>
              <a:gd name="T55" fmla="*/ 338113 h 20565"/>
              <a:gd name="T56" fmla="*/ 24594 w 11870"/>
              <a:gd name="T57" fmla="*/ 0 h 20565"/>
              <a:gd name="T58" fmla="*/ 14851 w 11870"/>
              <a:gd name="T59" fmla="*/ 1861 h 20565"/>
              <a:gd name="T60" fmla="*/ 6951 w 11870"/>
              <a:gd name="T61" fmla="*/ 6969 h 20565"/>
              <a:gd name="T62" fmla="*/ 1861 w 11870"/>
              <a:gd name="T63" fmla="*/ 14850 h 20565"/>
              <a:gd name="T64" fmla="*/ 0 w 11870"/>
              <a:gd name="T65" fmla="*/ 24592 h 20565"/>
              <a:gd name="T66" fmla="*/ 475 w 11870"/>
              <a:gd name="T67" fmla="*/ 371041 h 20565"/>
              <a:gd name="T68" fmla="*/ 4178 w 11870"/>
              <a:gd name="T69" fmla="*/ 379853 h 20565"/>
              <a:gd name="T70" fmla="*/ 10673 w 11870"/>
              <a:gd name="T71" fmla="*/ 386347 h 20565"/>
              <a:gd name="T72" fmla="*/ 19485 w 11870"/>
              <a:gd name="T73" fmla="*/ 390050 h 20565"/>
              <a:gd name="T74" fmla="*/ 200831 w 11870"/>
              <a:gd name="T75" fmla="*/ 390525 h 20565"/>
              <a:gd name="T76" fmla="*/ 210574 w 11870"/>
              <a:gd name="T77" fmla="*/ 388664 h 20565"/>
              <a:gd name="T78" fmla="*/ 218455 w 11870"/>
              <a:gd name="T79" fmla="*/ 383556 h 20565"/>
              <a:gd name="T80" fmla="*/ 223564 w 11870"/>
              <a:gd name="T81" fmla="*/ 375675 h 20565"/>
              <a:gd name="T82" fmla="*/ 225425 w 11870"/>
              <a:gd name="T83" fmla="*/ 365933 h 20565"/>
              <a:gd name="T84" fmla="*/ 224950 w 11870"/>
              <a:gd name="T85" fmla="*/ 19484 h 20565"/>
              <a:gd name="T86" fmla="*/ 221247 w 11870"/>
              <a:gd name="T87" fmla="*/ 10672 h 20565"/>
              <a:gd name="T88" fmla="*/ 214752 w 11870"/>
              <a:gd name="T89" fmla="*/ 4178 h 20565"/>
              <a:gd name="T90" fmla="*/ 205940 w 11870"/>
              <a:gd name="T91" fmla="*/ 475 h 20565"/>
              <a:gd name="T92" fmla="*/ 24594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>
            <a:extLst>
              <a:ext uri="{FF2B5EF4-FFF2-40B4-BE49-F238E27FC236}">
                <a16:creationId xmlns:a16="http://schemas.microsoft.com/office/drawing/2014/main" id="{4D46AF19-06DA-DF4D-B0DC-265936F03667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515938"/>
            <a:ext cx="384175" cy="606425"/>
            <a:chOff x="6718575" y="2318625"/>
            <a:chExt cx="256950" cy="407375"/>
          </a:xfrm>
        </p:grpSpPr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9293F25-EEE9-1E45-81D5-D3E35922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A90A21C-3E1F-9849-AAC5-6382E04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5FBCC6AE-F0FA-8F46-A330-39D13B5E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C4CED80E-426C-9640-8711-D7B3658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6796E0B2-DE56-E446-87EB-E696889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E0539098-0DE1-A748-82D0-4E9989C0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6042DF6-80E4-7948-A1A2-5DF1B3E8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7DA3AA4E-9EEF-A841-87A3-C49FA29D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2A701169-05FE-8E4B-A308-6F2D21DF370D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903288"/>
            <a:ext cx="395287" cy="403225"/>
            <a:chOff x="3951850" y="2985350"/>
            <a:chExt cx="407950" cy="4165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BBACD5C-2134-AB44-868C-BBEF9BDA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24CDF919-AD4F-E144-9113-1AD4553E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8110A61-1E7B-5545-9458-D0C51B1B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A0B6F020-F50A-0044-8DDC-F00D1EF51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;p2">
            <a:extLst>
              <a:ext uri="{FF2B5EF4-FFF2-40B4-BE49-F238E27FC236}">
                <a16:creationId xmlns:a16="http://schemas.microsoft.com/office/drawing/2014/main" id="{C53E4FF9-2747-984E-BBF5-011305C92C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10150" y="4576763"/>
            <a:ext cx="1033463" cy="893762"/>
          </a:xfrm>
          <a:prstGeom prst="hexagon">
            <a:avLst>
              <a:gd name="adj" fmla="val 28720"/>
              <a:gd name="vf" fmla="val 115470"/>
            </a:avLst>
          </a:prstGeom>
          <a:noFill/>
          <a:ln w="19050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B73AF107-DCD0-EB42-90E2-E92DF65FEBD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133975" y="4056063"/>
            <a:ext cx="539750" cy="468312"/>
          </a:xfrm>
          <a:prstGeom prst="hexagon">
            <a:avLst>
              <a:gd name="adj" fmla="val 28611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37;p2">
            <a:extLst>
              <a:ext uri="{FF2B5EF4-FFF2-40B4-BE49-F238E27FC236}">
                <a16:creationId xmlns:a16="http://schemas.microsoft.com/office/drawing/2014/main" id="{918CC986-2E9C-7A47-9233-E294A05E179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101975" y="3629025"/>
            <a:ext cx="1031875" cy="895350"/>
          </a:xfrm>
          <a:prstGeom prst="hexagon">
            <a:avLst>
              <a:gd name="adj" fmla="val 28604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38;p2">
            <a:extLst>
              <a:ext uri="{FF2B5EF4-FFF2-40B4-BE49-F238E27FC236}">
                <a16:creationId xmlns:a16="http://schemas.microsoft.com/office/drawing/2014/main" id="{F1169CD8-998F-0F40-9331-B0DDACD201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30600" y="4576763"/>
            <a:ext cx="452438" cy="390525"/>
          </a:xfrm>
          <a:prstGeom prst="hexagon">
            <a:avLst>
              <a:gd name="adj" fmla="val 2874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39;p2">
            <a:extLst>
              <a:ext uri="{FF2B5EF4-FFF2-40B4-BE49-F238E27FC236}">
                <a16:creationId xmlns:a16="http://schemas.microsoft.com/office/drawing/2014/main" id="{06C503BB-E4EE-F745-AC0B-FC99DD411289}"/>
              </a:ext>
            </a:extLst>
          </p:cNvPr>
          <p:cNvSpPr>
            <a:spLocks/>
          </p:cNvSpPr>
          <p:nvPr/>
        </p:nvSpPr>
        <p:spPr bwMode="auto">
          <a:xfrm>
            <a:off x="5370513" y="4867275"/>
            <a:ext cx="312737" cy="312738"/>
          </a:xfrm>
          <a:custGeom>
            <a:avLst/>
            <a:gdLst>
              <a:gd name="T0" fmla="*/ 175685 w 17000"/>
              <a:gd name="T1" fmla="*/ 109189 h 16999"/>
              <a:gd name="T2" fmla="*/ 192315 w 17000"/>
              <a:gd name="T3" fmla="*/ 120430 h 16999"/>
              <a:gd name="T4" fmla="*/ 203537 w 17000"/>
              <a:gd name="T5" fmla="*/ 137042 h 16999"/>
              <a:gd name="T6" fmla="*/ 207142 w 17000"/>
              <a:gd name="T7" fmla="*/ 156360 h 16999"/>
              <a:gd name="T8" fmla="*/ 203537 w 17000"/>
              <a:gd name="T9" fmla="*/ 175696 h 16999"/>
              <a:gd name="T10" fmla="*/ 192315 w 17000"/>
              <a:gd name="T11" fmla="*/ 192308 h 16999"/>
              <a:gd name="T12" fmla="*/ 175685 w 17000"/>
              <a:gd name="T13" fmla="*/ 203549 h 16999"/>
              <a:gd name="T14" fmla="*/ 151420 w 17000"/>
              <a:gd name="T15" fmla="*/ 207137 h 16999"/>
              <a:gd name="T16" fmla="*/ 132564 w 17000"/>
              <a:gd name="T17" fmla="*/ 201305 h 16999"/>
              <a:gd name="T18" fmla="*/ 116835 w 17000"/>
              <a:gd name="T19" fmla="*/ 188261 h 16999"/>
              <a:gd name="T20" fmla="*/ 107839 w 17000"/>
              <a:gd name="T21" fmla="*/ 170747 h 16999"/>
              <a:gd name="T22" fmla="*/ 105595 w 17000"/>
              <a:gd name="T23" fmla="*/ 151429 h 16999"/>
              <a:gd name="T24" fmla="*/ 111445 w 17000"/>
              <a:gd name="T25" fmla="*/ 132554 h 16999"/>
              <a:gd name="T26" fmla="*/ 124469 w 17000"/>
              <a:gd name="T27" fmla="*/ 116824 h 16999"/>
              <a:gd name="T28" fmla="*/ 142001 w 17000"/>
              <a:gd name="T29" fmla="*/ 107846 h 16999"/>
              <a:gd name="T30" fmla="*/ 145588 w 17000"/>
              <a:gd name="T31" fmla="*/ 0 h 16999"/>
              <a:gd name="T32" fmla="*/ 134808 w 17000"/>
              <a:gd name="T33" fmla="*/ 4489 h 16999"/>
              <a:gd name="T34" fmla="*/ 129418 w 17000"/>
              <a:gd name="T35" fmla="*/ 14387 h 16999"/>
              <a:gd name="T36" fmla="*/ 106496 w 17000"/>
              <a:gd name="T37" fmla="*/ 53923 h 16999"/>
              <a:gd name="T38" fmla="*/ 69648 w 17000"/>
              <a:gd name="T39" fmla="*/ 34606 h 16999"/>
              <a:gd name="T40" fmla="*/ 58427 w 17000"/>
              <a:gd name="T41" fmla="*/ 35047 h 16999"/>
              <a:gd name="T42" fmla="*/ 36406 w 17000"/>
              <a:gd name="T43" fmla="*/ 55726 h 16999"/>
              <a:gd name="T44" fmla="*/ 33720 w 17000"/>
              <a:gd name="T45" fmla="*/ 66948 h 16999"/>
              <a:gd name="T46" fmla="*/ 57084 w 17000"/>
              <a:gd name="T47" fmla="*/ 100211 h 16999"/>
              <a:gd name="T48" fmla="*/ 46745 w 17000"/>
              <a:gd name="T49" fmla="*/ 125820 h 16999"/>
              <a:gd name="T50" fmla="*/ 6310 w 17000"/>
              <a:gd name="T51" fmla="*/ 132995 h 16999"/>
              <a:gd name="T52" fmla="*/ 460 w 17000"/>
              <a:gd name="T53" fmla="*/ 142433 h 16999"/>
              <a:gd name="T54" fmla="*/ 1361 w 17000"/>
              <a:gd name="T55" fmla="*/ 172991 h 16999"/>
              <a:gd name="T56" fmla="*/ 8996 w 17000"/>
              <a:gd name="T57" fmla="*/ 181527 h 16999"/>
              <a:gd name="T58" fmla="*/ 48548 w 17000"/>
              <a:gd name="T59" fmla="*/ 193210 h 16999"/>
              <a:gd name="T60" fmla="*/ 37308 w 17000"/>
              <a:gd name="T61" fmla="*/ 237695 h 16999"/>
              <a:gd name="T62" fmla="*/ 33720 w 17000"/>
              <a:gd name="T63" fmla="*/ 248476 h 16999"/>
              <a:gd name="T64" fmla="*/ 38209 w 17000"/>
              <a:gd name="T65" fmla="*/ 259257 h 16999"/>
              <a:gd name="T66" fmla="*/ 61112 w 17000"/>
              <a:gd name="T67" fmla="*/ 278574 h 16999"/>
              <a:gd name="T68" fmla="*/ 72353 w 17000"/>
              <a:gd name="T69" fmla="*/ 277231 h 16999"/>
              <a:gd name="T70" fmla="*/ 112788 w 17000"/>
              <a:gd name="T71" fmla="*/ 261501 h 16999"/>
              <a:gd name="T72" fmla="*/ 130319 w 17000"/>
              <a:gd name="T73" fmla="*/ 301056 h 16999"/>
              <a:gd name="T74" fmla="*/ 137494 w 17000"/>
              <a:gd name="T75" fmla="*/ 310034 h 16999"/>
              <a:gd name="T76" fmla="*/ 167149 w 17000"/>
              <a:gd name="T77" fmla="*/ 312738 h 16999"/>
              <a:gd name="T78" fmla="*/ 177929 w 17000"/>
              <a:gd name="T79" fmla="*/ 308231 h 16999"/>
              <a:gd name="T80" fmla="*/ 183319 w 17000"/>
              <a:gd name="T81" fmla="*/ 298351 h 16999"/>
              <a:gd name="T82" fmla="*/ 206241 w 17000"/>
              <a:gd name="T83" fmla="*/ 258815 h 16999"/>
              <a:gd name="T84" fmla="*/ 243089 w 17000"/>
              <a:gd name="T85" fmla="*/ 278132 h 16999"/>
              <a:gd name="T86" fmla="*/ 254310 w 17000"/>
              <a:gd name="T87" fmla="*/ 277691 h 16999"/>
              <a:gd name="T88" fmla="*/ 276331 w 17000"/>
              <a:gd name="T89" fmla="*/ 257012 h 16999"/>
              <a:gd name="T90" fmla="*/ 279035 w 17000"/>
              <a:gd name="T91" fmla="*/ 245790 h 16999"/>
              <a:gd name="T92" fmla="*/ 255672 w 17000"/>
              <a:gd name="T93" fmla="*/ 212527 h 16999"/>
              <a:gd name="T94" fmla="*/ 265992 w 17000"/>
              <a:gd name="T95" fmla="*/ 186918 h 16999"/>
              <a:gd name="T96" fmla="*/ 306427 w 17000"/>
              <a:gd name="T97" fmla="*/ 179725 h 16999"/>
              <a:gd name="T98" fmla="*/ 312277 w 17000"/>
              <a:gd name="T99" fmla="*/ 170305 h 16999"/>
              <a:gd name="T100" fmla="*/ 311376 w 17000"/>
              <a:gd name="T101" fmla="*/ 139747 h 16999"/>
              <a:gd name="T102" fmla="*/ 303741 w 17000"/>
              <a:gd name="T103" fmla="*/ 131211 h 16999"/>
              <a:gd name="T104" fmla="*/ 264208 w 17000"/>
              <a:gd name="T105" fmla="*/ 119528 h 16999"/>
              <a:gd name="T106" fmla="*/ 275889 w 17000"/>
              <a:gd name="T107" fmla="*/ 75043 h 16999"/>
              <a:gd name="T108" fmla="*/ 279035 w 17000"/>
              <a:gd name="T109" fmla="*/ 64262 h 16999"/>
              <a:gd name="T110" fmla="*/ 274528 w 17000"/>
              <a:gd name="T111" fmla="*/ 53481 h 16999"/>
              <a:gd name="T112" fmla="*/ 251625 w 17000"/>
              <a:gd name="T113" fmla="*/ 34146 h 16999"/>
              <a:gd name="T114" fmla="*/ 240384 w 17000"/>
              <a:gd name="T115" fmla="*/ 35507 h 16999"/>
              <a:gd name="T116" fmla="*/ 199949 w 17000"/>
              <a:gd name="T117" fmla="*/ 51218 h 16999"/>
              <a:gd name="T118" fmla="*/ 182436 w 17000"/>
              <a:gd name="T119" fmla="*/ 11682 h 16999"/>
              <a:gd name="T120" fmla="*/ 175243 w 17000"/>
              <a:gd name="T121" fmla="*/ 2704 h 16999"/>
              <a:gd name="T122" fmla="*/ 1455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40;p2">
            <a:extLst>
              <a:ext uri="{FF2B5EF4-FFF2-40B4-BE49-F238E27FC236}">
                <a16:creationId xmlns:a16="http://schemas.microsoft.com/office/drawing/2014/main" id="{2C8F7C47-A10B-8E4B-B8ED-AA48737145C7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4056063"/>
            <a:ext cx="573088" cy="550862"/>
            <a:chOff x="5241175" y="4959100"/>
            <a:chExt cx="539775" cy="517775"/>
          </a:xfrm>
        </p:grpSpPr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E1E2B9B-100E-A84F-A645-5E508BF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8C64EDD-0DC8-BE46-9B5B-93716140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6AC3430-B501-1746-8474-6055C3DB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16F0C11-5D8E-5D46-8CC6-44A1FA9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D0D248E9-32B7-9643-9051-B21C6D27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64D11B8F-611B-F94E-BB6D-72E46796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47;p2">
            <a:extLst>
              <a:ext uri="{FF2B5EF4-FFF2-40B4-BE49-F238E27FC236}">
                <a16:creationId xmlns:a16="http://schemas.microsoft.com/office/drawing/2014/main" id="{C45F07DC-E7B1-5C47-AD9B-4A1FE832D4EB}"/>
              </a:ext>
            </a:extLst>
          </p:cNvPr>
          <p:cNvSpPr>
            <a:spLocks/>
          </p:cNvSpPr>
          <p:nvPr/>
        </p:nvSpPr>
        <p:spPr bwMode="auto">
          <a:xfrm>
            <a:off x="3429000" y="3905250"/>
            <a:ext cx="377825" cy="342900"/>
          </a:xfrm>
          <a:custGeom>
            <a:avLst/>
            <a:gdLst>
              <a:gd name="T0" fmla="*/ 159885 w 16218"/>
              <a:gd name="T1" fmla="*/ 1720 h 14752"/>
              <a:gd name="T2" fmla="*/ 132581 w 16218"/>
              <a:gd name="T3" fmla="*/ 6811 h 14752"/>
              <a:gd name="T4" fmla="*/ 106978 w 16218"/>
              <a:gd name="T5" fmla="*/ 15341 h 14752"/>
              <a:gd name="T6" fmla="*/ 83076 w 16218"/>
              <a:gd name="T7" fmla="*/ 27266 h 14752"/>
              <a:gd name="T8" fmla="*/ 62039 w 16218"/>
              <a:gd name="T9" fmla="*/ 41445 h 14752"/>
              <a:gd name="T10" fmla="*/ 43262 w 16218"/>
              <a:gd name="T11" fmla="*/ 57925 h 14752"/>
              <a:gd name="T12" fmla="*/ 27327 w 16218"/>
              <a:gd name="T13" fmla="*/ 76660 h 14752"/>
              <a:gd name="T14" fmla="*/ 14817 w 16218"/>
              <a:gd name="T15" fmla="*/ 97649 h 14752"/>
              <a:gd name="T16" fmla="*/ 5708 w 16218"/>
              <a:gd name="T17" fmla="*/ 119801 h 14752"/>
              <a:gd name="T18" fmla="*/ 1142 w 16218"/>
              <a:gd name="T19" fmla="*/ 143627 h 14752"/>
              <a:gd name="T20" fmla="*/ 23 w 16218"/>
              <a:gd name="T21" fmla="*/ 168614 h 14752"/>
              <a:gd name="T22" fmla="*/ 4566 w 16218"/>
              <a:gd name="T23" fmla="*/ 194160 h 14752"/>
              <a:gd name="T24" fmla="*/ 13093 w 16218"/>
              <a:gd name="T25" fmla="*/ 218566 h 14752"/>
              <a:gd name="T26" fmla="*/ 25626 w 16218"/>
              <a:gd name="T27" fmla="*/ 240718 h 14752"/>
              <a:gd name="T28" fmla="*/ 42679 w 16218"/>
              <a:gd name="T29" fmla="*/ 261150 h 14752"/>
              <a:gd name="T30" fmla="*/ 62598 w 16218"/>
              <a:gd name="T31" fmla="*/ 279327 h 14752"/>
              <a:gd name="T32" fmla="*/ 47246 w 16218"/>
              <a:gd name="T33" fmla="*/ 305430 h 14752"/>
              <a:gd name="T34" fmla="*/ 27327 w 16218"/>
              <a:gd name="T35" fmla="*/ 326443 h 14752"/>
              <a:gd name="T36" fmla="*/ 11951 w 16218"/>
              <a:gd name="T37" fmla="*/ 336647 h 14752"/>
              <a:gd name="T38" fmla="*/ 2865 w 16218"/>
              <a:gd name="T39" fmla="*/ 341761 h 14752"/>
              <a:gd name="T40" fmla="*/ 39837 w 16218"/>
              <a:gd name="T41" fmla="*/ 342342 h 14752"/>
              <a:gd name="T42" fmla="*/ 67723 w 16218"/>
              <a:gd name="T43" fmla="*/ 336089 h 14752"/>
              <a:gd name="T44" fmla="*/ 97310 w 16218"/>
              <a:gd name="T45" fmla="*/ 322468 h 14752"/>
              <a:gd name="T46" fmla="*/ 124614 w 16218"/>
              <a:gd name="T47" fmla="*/ 310544 h 14752"/>
              <a:gd name="T48" fmla="*/ 151358 w 16218"/>
              <a:gd name="T49" fmla="*/ 316773 h 14752"/>
              <a:gd name="T50" fmla="*/ 179244 w 16218"/>
              <a:gd name="T51" fmla="*/ 320190 h 14752"/>
              <a:gd name="T52" fmla="*/ 217940 w 16218"/>
              <a:gd name="T53" fmla="*/ 318493 h 14752"/>
              <a:gd name="T54" fmla="*/ 245244 w 16218"/>
              <a:gd name="T55" fmla="*/ 312822 h 14752"/>
              <a:gd name="T56" fmla="*/ 270847 w 16218"/>
              <a:gd name="T57" fmla="*/ 304291 h 14752"/>
              <a:gd name="T58" fmla="*/ 294749 w 16218"/>
              <a:gd name="T59" fmla="*/ 292948 h 14752"/>
              <a:gd name="T60" fmla="*/ 315786 w 16218"/>
              <a:gd name="T61" fmla="*/ 278746 h 14752"/>
              <a:gd name="T62" fmla="*/ 334563 w 16218"/>
              <a:gd name="T63" fmla="*/ 261708 h 14752"/>
              <a:gd name="T64" fmla="*/ 350498 w 16218"/>
              <a:gd name="T65" fmla="*/ 242973 h 14752"/>
              <a:gd name="T66" fmla="*/ 363008 w 16218"/>
              <a:gd name="T67" fmla="*/ 222541 h 14752"/>
              <a:gd name="T68" fmla="*/ 372117 w 16218"/>
              <a:gd name="T69" fmla="*/ 199831 h 14752"/>
              <a:gd name="T70" fmla="*/ 376683 w 16218"/>
              <a:gd name="T71" fmla="*/ 176564 h 14752"/>
              <a:gd name="T72" fmla="*/ 377802 w 16218"/>
              <a:gd name="T73" fmla="*/ 151576 h 14752"/>
              <a:gd name="T74" fmla="*/ 373841 w 16218"/>
              <a:gd name="T75" fmla="*/ 127751 h 14752"/>
              <a:gd name="T76" fmla="*/ 366433 w 16218"/>
              <a:gd name="T77" fmla="*/ 105041 h 14752"/>
              <a:gd name="T78" fmla="*/ 355064 w 16218"/>
              <a:gd name="T79" fmla="*/ 83470 h 14752"/>
              <a:gd name="T80" fmla="*/ 340271 w 16218"/>
              <a:gd name="T81" fmla="*/ 64154 h 14752"/>
              <a:gd name="T82" fmla="*/ 322612 w 16218"/>
              <a:gd name="T83" fmla="*/ 46558 h 14752"/>
              <a:gd name="T84" fmla="*/ 302134 w 16218"/>
              <a:gd name="T85" fmla="*/ 31798 h 14752"/>
              <a:gd name="T86" fmla="*/ 278814 w 16218"/>
              <a:gd name="T87" fmla="*/ 19316 h 14752"/>
              <a:gd name="T88" fmla="*/ 253770 w 16218"/>
              <a:gd name="T89" fmla="*/ 9670 h 14752"/>
              <a:gd name="T90" fmla="*/ 227026 w 16218"/>
              <a:gd name="T91" fmla="*/ 2859 h 14752"/>
              <a:gd name="T92" fmla="*/ 198581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63FAED0F-BFBA-6446-8C8F-70EA814D60C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303213"/>
            <a:ext cx="1035050" cy="896937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8424 h 120000"/>
              <a:gd name="T4" fmla="*/ 258763 w 120000"/>
              <a:gd name="T5" fmla="*/ 896937 h 120000"/>
              <a:gd name="T6" fmla="*/ 776288 w 120000"/>
              <a:gd name="T7" fmla="*/ 896937 h 120000"/>
              <a:gd name="T8" fmla="*/ 1035050 w 120000"/>
              <a:gd name="T9" fmla="*/ 448424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692 h 120000"/>
              <a:gd name="T16" fmla="*/ 703161 w 120000"/>
              <a:gd name="T17" fmla="*/ 126692 h 120000"/>
              <a:gd name="T18" fmla="*/ 888703 w 120000"/>
              <a:gd name="T19" fmla="*/ 448424 h 120000"/>
              <a:gd name="T20" fmla="*/ 703161 w 120000"/>
              <a:gd name="T21" fmla="*/ 770155 h 120000"/>
              <a:gd name="T22" fmla="*/ 331880 w 120000"/>
              <a:gd name="T23" fmla="*/ 770155 h 120000"/>
              <a:gd name="T24" fmla="*/ 146244 w 120000"/>
              <a:gd name="T25" fmla="*/ 448424 h 120000"/>
              <a:gd name="T26" fmla="*/ 331880 w 120000"/>
              <a:gd name="T27" fmla="*/ 126692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50;p3">
            <a:extLst>
              <a:ext uri="{FF2B5EF4-FFF2-40B4-BE49-F238E27FC236}">
                <a16:creationId xmlns:a16="http://schemas.microsoft.com/office/drawing/2014/main" id="{C6BF3513-64D6-014E-8675-3F7F609E9287}"/>
              </a:ext>
            </a:extLst>
          </p:cNvPr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53;p3">
            <a:extLst>
              <a:ext uri="{FF2B5EF4-FFF2-40B4-BE49-F238E27FC236}">
                <a16:creationId xmlns:a16="http://schemas.microsoft.com/office/drawing/2014/main" id="{31788CE2-AF7A-B147-B2EF-8C3EEE8590B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6675" y="313531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C6C350DC-3D9B-D044-AF9E-ED93F931241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28675" y="351631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74E59A7A-CCBB-354A-B354-C49F85E39BE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62000" y="8778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56;p3">
            <a:extLst>
              <a:ext uri="{FF2B5EF4-FFF2-40B4-BE49-F238E27FC236}">
                <a16:creationId xmlns:a16="http://schemas.microsoft.com/office/drawing/2014/main" id="{94A3A0B3-002B-5248-940C-3C34B5A6FBD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93750" y="4692650"/>
            <a:ext cx="517525" cy="447675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oogle Shape;57;p3">
            <a:extLst>
              <a:ext uri="{FF2B5EF4-FFF2-40B4-BE49-F238E27FC236}">
                <a16:creationId xmlns:a16="http://schemas.microsoft.com/office/drawing/2014/main" id="{83C96C60-A3F9-0D48-8A0E-203569D43348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069975"/>
            <a:ext cx="350838" cy="325438"/>
            <a:chOff x="5975075" y="2327500"/>
            <a:chExt cx="420100" cy="388350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177654B-B654-964F-99C1-1BEE7E7D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90B194-B7EA-3843-B682-0428B057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60;p3">
            <a:extLst>
              <a:ext uri="{FF2B5EF4-FFF2-40B4-BE49-F238E27FC236}">
                <a16:creationId xmlns:a16="http://schemas.microsoft.com/office/drawing/2014/main" id="{33943DDB-19C4-E747-AD52-5BB2FA916AF3}"/>
              </a:ext>
            </a:extLst>
          </p:cNvPr>
          <p:cNvSpPr>
            <a:spLocks/>
          </p:cNvSpPr>
          <p:nvPr/>
        </p:nvSpPr>
        <p:spPr bwMode="auto">
          <a:xfrm>
            <a:off x="393700" y="334645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61;p3">
            <a:extLst>
              <a:ext uri="{FF2B5EF4-FFF2-40B4-BE49-F238E27FC236}">
                <a16:creationId xmlns:a16="http://schemas.microsoft.com/office/drawing/2014/main" id="{739B3339-684B-4D4B-A41A-5BBAE1008A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4038"/>
            <a:ext cx="247650" cy="392112"/>
            <a:chOff x="6718575" y="2318625"/>
            <a:chExt cx="256950" cy="407375"/>
          </a:xfrm>
        </p:grpSpPr>
        <p:sp>
          <p:nvSpPr>
            <p:cNvPr id="15" name="Google Shape;62;p3">
              <a:extLst>
                <a:ext uri="{FF2B5EF4-FFF2-40B4-BE49-F238E27FC236}">
                  <a16:creationId xmlns:a16="http://schemas.microsoft.com/office/drawing/2014/main" id="{B98E537E-B4EB-2D4E-B88B-CCDDE616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3;p3">
              <a:extLst>
                <a:ext uri="{FF2B5EF4-FFF2-40B4-BE49-F238E27FC236}">
                  <a16:creationId xmlns:a16="http://schemas.microsoft.com/office/drawing/2014/main" id="{606B88A0-4941-B84E-8D09-75962485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4;p3">
              <a:extLst>
                <a:ext uri="{FF2B5EF4-FFF2-40B4-BE49-F238E27FC236}">
                  <a16:creationId xmlns:a16="http://schemas.microsoft.com/office/drawing/2014/main" id="{5D8B30C6-E2BA-1E4C-8105-BFAEE61E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;p3">
              <a:extLst>
                <a:ext uri="{FF2B5EF4-FFF2-40B4-BE49-F238E27FC236}">
                  <a16:creationId xmlns:a16="http://schemas.microsoft.com/office/drawing/2014/main" id="{4FE54731-C96C-4349-8DE2-16CB990E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;p3">
              <a:extLst>
                <a:ext uri="{FF2B5EF4-FFF2-40B4-BE49-F238E27FC236}">
                  <a16:creationId xmlns:a16="http://schemas.microsoft.com/office/drawing/2014/main" id="{8E68C6BB-A536-5A41-8589-4FBF29AF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7;p3">
              <a:extLst>
                <a:ext uri="{FF2B5EF4-FFF2-40B4-BE49-F238E27FC236}">
                  <a16:creationId xmlns:a16="http://schemas.microsoft.com/office/drawing/2014/main" id="{1FCC49C8-440B-9D48-BB52-E0F8898E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8;p3">
              <a:extLst>
                <a:ext uri="{FF2B5EF4-FFF2-40B4-BE49-F238E27FC236}">
                  <a16:creationId xmlns:a16="http://schemas.microsoft.com/office/drawing/2014/main" id="{129B83E2-ED69-0440-84D5-D367D53F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9;p3">
              <a:extLst>
                <a:ext uri="{FF2B5EF4-FFF2-40B4-BE49-F238E27FC236}">
                  <a16:creationId xmlns:a16="http://schemas.microsoft.com/office/drawing/2014/main" id="{0C17AE8F-9A8E-0C43-8BCE-D82ED34C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70;p3">
            <a:extLst>
              <a:ext uri="{FF2B5EF4-FFF2-40B4-BE49-F238E27FC236}">
                <a16:creationId xmlns:a16="http://schemas.microsoft.com/office/drawing/2014/main" id="{A13221CC-DD94-FD4F-B11A-7EF02A65F246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633788"/>
            <a:ext cx="342900" cy="350837"/>
            <a:chOff x="3951850" y="2985350"/>
            <a:chExt cx="407950" cy="416500"/>
          </a:xfrm>
        </p:grpSpPr>
        <p:sp>
          <p:nvSpPr>
            <p:cNvPr id="24" name="Google Shape;71;p3">
              <a:extLst>
                <a:ext uri="{FF2B5EF4-FFF2-40B4-BE49-F238E27FC236}">
                  <a16:creationId xmlns:a16="http://schemas.microsoft.com/office/drawing/2014/main" id="{82446C50-89B5-B842-9574-06E84E2A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2;p3">
              <a:extLst>
                <a:ext uri="{FF2B5EF4-FFF2-40B4-BE49-F238E27FC236}">
                  <a16:creationId xmlns:a16="http://schemas.microsoft.com/office/drawing/2014/main" id="{10B58278-DA7D-8043-A110-7793690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3;p3">
              <a:extLst>
                <a:ext uri="{FF2B5EF4-FFF2-40B4-BE49-F238E27FC236}">
                  <a16:creationId xmlns:a16="http://schemas.microsoft.com/office/drawing/2014/main" id="{9296A2D0-A145-B949-A35D-78D4350A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4;p3">
              <a:extLst>
                <a:ext uri="{FF2B5EF4-FFF2-40B4-BE49-F238E27FC236}">
                  <a16:creationId xmlns:a16="http://schemas.microsoft.com/office/drawing/2014/main" id="{D21B4EB4-E4E8-3749-893D-BA810C64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75;p3">
            <a:extLst>
              <a:ext uri="{FF2B5EF4-FFF2-40B4-BE49-F238E27FC236}">
                <a16:creationId xmlns:a16="http://schemas.microsoft.com/office/drawing/2014/main" id="{C4815A2C-74C4-3D4F-8198-AC4F91221E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3425" y="393541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76;p3">
            <a:extLst>
              <a:ext uri="{FF2B5EF4-FFF2-40B4-BE49-F238E27FC236}">
                <a16:creationId xmlns:a16="http://schemas.microsoft.com/office/drawing/2014/main" id="{91900D5D-34C1-9C49-A5D4-4639F7BA87F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8188" y="10160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77;p3">
            <a:extLst>
              <a:ext uri="{FF2B5EF4-FFF2-40B4-BE49-F238E27FC236}">
                <a16:creationId xmlns:a16="http://schemas.microsoft.com/office/drawing/2014/main" id="{EA3D30AE-2B93-6D4D-BA50-34DE83FC8AE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292100" y="4148138"/>
            <a:ext cx="1182688" cy="10239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78;p3">
            <a:extLst>
              <a:ext uri="{FF2B5EF4-FFF2-40B4-BE49-F238E27FC236}">
                <a16:creationId xmlns:a16="http://schemas.microsoft.com/office/drawing/2014/main" id="{358FBDEE-E0BC-844D-8145-CBD6CAF593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88" y="-65088"/>
            <a:ext cx="358775" cy="311151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79;p3">
            <a:extLst>
              <a:ext uri="{FF2B5EF4-FFF2-40B4-BE49-F238E27FC236}">
                <a16:creationId xmlns:a16="http://schemas.microsoft.com/office/drawing/2014/main" id="{50E75B8A-3FBD-E040-BD5D-7DDD724E61E1}"/>
              </a:ext>
            </a:extLst>
          </p:cNvPr>
          <p:cNvSpPr>
            <a:spLocks/>
          </p:cNvSpPr>
          <p:nvPr/>
        </p:nvSpPr>
        <p:spPr bwMode="auto">
          <a:xfrm>
            <a:off x="1019175" y="416718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80;p3">
            <a:extLst>
              <a:ext uri="{FF2B5EF4-FFF2-40B4-BE49-F238E27FC236}">
                <a16:creationId xmlns:a16="http://schemas.microsoft.com/office/drawing/2014/main" id="{BE3FC6EC-8EB1-D242-92B5-AD2D68072BBA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1452563"/>
            <a:ext cx="625475" cy="600075"/>
            <a:chOff x="5241175" y="4959100"/>
            <a:chExt cx="539775" cy="517775"/>
          </a:xfrm>
        </p:grpSpPr>
        <p:sp>
          <p:nvSpPr>
            <p:cNvPr id="34" name="Google Shape;81;p3">
              <a:extLst>
                <a:ext uri="{FF2B5EF4-FFF2-40B4-BE49-F238E27FC236}">
                  <a16:creationId xmlns:a16="http://schemas.microsoft.com/office/drawing/2014/main" id="{8885B91F-6792-CF45-8920-A387A63E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2;p3">
              <a:extLst>
                <a:ext uri="{FF2B5EF4-FFF2-40B4-BE49-F238E27FC236}">
                  <a16:creationId xmlns:a16="http://schemas.microsoft.com/office/drawing/2014/main" id="{93B6FDE9-0E01-124C-AD8E-723ACD24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3;p3">
              <a:extLst>
                <a:ext uri="{FF2B5EF4-FFF2-40B4-BE49-F238E27FC236}">
                  <a16:creationId xmlns:a16="http://schemas.microsoft.com/office/drawing/2014/main" id="{1FB42A04-06B5-DF40-9F0D-ADD09D09E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4;p3">
              <a:extLst>
                <a:ext uri="{FF2B5EF4-FFF2-40B4-BE49-F238E27FC236}">
                  <a16:creationId xmlns:a16="http://schemas.microsoft.com/office/drawing/2014/main" id="{40100457-0408-DC47-B90A-61AE6E6E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5;p3">
              <a:extLst>
                <a:ext uri="{FF2B5EF4-FFF2-40B4-BE49-F238E27FC236}">
                  <a16:creationId xmlns:a16="http://schemas.microsoft.com/office/drawing/2014/main" id="{97BD9868-2161-DB46-AB41-7D1C23CB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6;p3">
              <a:extLst>
                <a:ext uri="{FF2B5EF4-FFF2-40B4-BE49-F238E27FC236}">
                  <a16:creationId xmlns:a16="http://schemas.microsoft.com/office/drawing/2014/main" id="{D9D8D024-5021-6446-A410-BBA87A7A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87;p3">
            <a:extLst>
              <a:ext uri="{FF2B5EF4-FFF2-40B4-BE49-F238E27FC236}">
                <a16:creationId xmlns:a16="http://schemas.microsoft.com/office/drawing/2014/main" id="{4EFED662-B718-DA47-A651-B6AFBBA2DEBB}"/>
              </a:ext>
            </a:extLst>
          </p:cNvPr>
          <p:cNvSpPr>
            <a:spLocks/>
          </p:cNvSpPr>
          <p:nvPr/>
        </p:nvSpPr>
        <p:spPr bwMode="auto">
          <a:xfrm>
            <a:off x="47625" y="4430713"/>
            <a:ext cx="504825" cy="458787"/>
          </a:xfrm>
          <a:custGeom>
            <a:avLst/>
            <a:gdLst>
              <a:gd name="T0" fmla="*/ 213628 w 16218"/>
              <a:gd name="T1" fmla="*/ 2301 h 14752"/>
              <a:gd name="T2" fmla="*/ 177146 w 16218"/>
              <a:gd name="T3" fmla="*/ 9112 h 14752"/>
              <a:gd name="T4" fmla="*/ 142937 w 16218"/>
              <a:gd name="T5" fmla="*/ 20526 h 14752"/>
              <a:gd name="T6" fmla="*/ 111000 w 16218"/>
              <a:gd name="T7" fmla="*/ 36480 h 14752"/>
              <a:gd name="T8" fmla="*/ 82892 w 16218"/>
              <a:gd name="T9" fmla="*/ 55451 h 14752"/>
              <a:gd name="T10" fmla="*/ 57804 w 16218"/>
              <a:gd name="T11" fmla="*/ 77501 h 14752"/>
              <a:gd name="T12" fmla="*/ 36513 w 16218"/>
              <a:gd name="T13" fmla="*/ 102568 h 14752"/>
              <a:gd name="T14" fmla="*/ 19797 w 16218"/>
              <a:gd name="T15" fmla="*/ 130651 h 14752"/>
              <a:gd name="T16" fmla="*/ 7626 w 16218"/>
              <a:gd name="T17" fmla="*/ 160289 h 14752"/>
              <a:gd name="T18" fmla="*/ 1525 w 16218"/>
              <a:gd name="T19" fmla="*/ 192167 h 14752"/>
              <a:gd name="T20" fmla="*/ 31 w 16218"/>
              <a:gd name="T21" fmla="*/ 225599 h 14752"/>
              <a:gd name="T22" fmla="*/ 6101 w 16218"/>
              <a:gd name="T23" fmla="*/ 259778 h 14752"/>
              <a:gd name="T24" fmla="*/ 17494 w 16218"/>
              <a:gd name="T25" fmla="*/ 292433 h 14752"/>
              <a:gd name="T26" fmla="*/ 34240 w 16218"/>
              <a:gd name="T27" fmla="*/ 322071 h 14752"/>
              <a:gd name="T28" fmla="*/ 57025 w 16218"/>
              <a:gd name="T29" fmla="*/ 349408 h 14752"/>
              <a:gd name="T30" fmla="*/ 83639 w 16218"/>
              <a:gd name="T31" fmla="*/ 373729 h 14752"/>
              <a:gd name="T32" fmla="*/ 63126 w 16218"/>
              <a:gd name="T33" fmla="*/ 408654 h 14752"/>
              <a:gd name="T34" fmla="*/ 36513 w 16218"/>
              <a:gd name="T35" fmla="*/ 436768 h 14752"/>
              <a:gd name="T36" fmla="*/ 15968 w 16218"/>
              <a:gd name="T37" fmla="*/ 450421 h 14752"/>
              <a:gd name="T38" fmla="*/ 3829 w 16218"/>
              <a:gd name="T39" fmla="*/ 457263 h 14752"/>
              <a:gd name="T40" fmla="*/ 53228 w 16218"/>
              <a:gd name="T41" fmla="*/ 458041 h 14752"/>
              <a:gd name="T42" fmla="*/ 90488 w 16218"/>
              <a:gd name="T43" fmla="*/ 449675 h 14752"/>
              <a:gd name="T44" fmla="*/ 130019 w 16218"/>
              <a:gd name="T45" fmla="*/ 431450 h 14752"/>
              <a:gd name="T46" fmla="*/ 166501 w 16218"/>
              <a:gd name="T47" fmla="*/ 415496 h 14752"/>
              <a:gd name="T48" fmla="*/ 202235 w 16218"/>
              <a:gd name="T49" fmla="*/ 423831 h 14752"/>
              <a:gd name="T50" fmla="*/ 239495 w 16218"/>
              <a:gd name="T51" fmla="*/ 428402 h 14752"/>
              <a:gd name="T52" fmla="*/ 291197 w 16218"/>
              <a:gd name="T53" fmla="*/ 426132 h 14752"/>
              <a:gd name="T54" fmla="*/ 327679 w 16218"/>
              <a:gd name="T55" fmla="*/ 418544 h 14752"/>
              <a:gd name="T56" fmla="*/ 361888 w 16218"/>
              <a:gd name="T57" fmla="*/ 407130 h 14752"/>
              <a:gd name="T58" fmla="*/ 393825 w 16218"/>
              <a:gd name="T59" fmla="*/ 391953 h 14752"/>
              <a:gd name="T60" fmla="*/ 421933 w 16218"/>
              <a:gd name="T61" fmla="*/ 372951 h 14752"/>
              <a:gd name="T62" fmla="*/ 447021 w 16218"/>
              <a:gd name="T63" fmla="*/ 350155 h 14752"/>
              <a:gd name="T64" fmla="*/ 468313 w 16218"/>
              <a:gd name="T65" fmla="*/ 325088 h 14752"/>
              <a:gd name="T66" fmla="*/ 485028 w 16218"/>
              <a:gd name="T67" fmla="*/ 297751 h 14752"/>
              <a:gd name="T68" fmla="*/ 497199 w 16218"/>
              <a:gd name="T69" fmla="*/ 267367 h 14752"/>
              <a:gd name="T70" fmla="*/ 503300 w 16218"/>
              <a:gd name="T71" fmla="*/ 236235 h 14752"/>
              <a:gd name="T72" fmla="*/ 504794 w 16218"/>
              <a:gd name="T73" fmla="*/ 202803 h 14752"/>
              <a:gd name="T74" fmla="*/ 499502 w 16218"/>
              <a:gd name="T75" fmla="*/ 170926 h 14752"/>
              <a:gd name="T76" fmla="*/ 489604 w 16218"/>
              <a:gd name="T77" fmla="*/ 140541 h 14752"/>
              <a:gd name="T78" fmla="*/ 474413 w 16218"/>
              <a:gd name="T79" fmla="*/ 111680 h 14752"/>
              <a:gd name="T80" fmla="*/ 454648 w 16218"/>
              <a:gd name="T81" fmla="*/ 85836 h 14752"/>
              <a:gd name="T82" fmla="*/ 431053 w 16218"/>
              <a:gd name="T83" fmla="*/ 62293 h 14752"/>
              <a:gd name="T84" fmla="*/ 403692 w 16218"/>
              <a:gd name="T85" fmla="*/ 42545 h 14752"/>
              <a:gd name="T86" fmla="*/ 372533 w 16218"/>
              <a:gd name="T87" fmla="*/ 25844 h 14752"/>
              <a:gd name="T88" fmla="*/ 339071 w 16218"/>
              <a:gd name="T89" fmla="*/ 12938 h 14752"/>
              <a:gd name="T90" fmla="*/ 303337 w 16218"/>
              <a:gd name="T91" fmla="*/ 3825 h 14752"/>
              <a:gd name="T92" fmla="*/ 265330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2E8019C9-DE0F-6742-8092-9B9BD31E06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619125"/>
            <a:ext cx="1035050" cy="895350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7630 h 120000"/>
              <a:gd name="T4" fmla="*/ 258763 w 120000"/>
              <a:gd name="T5" fmla="*/ 895350 h 120000"/>
              <a:gd name="T6" fmla="*/ 776288 w 120000"/>
              <a:gd name="T7" fmla="*/ 895350 h 120000"/>
              <a:gd name="T8" fmla="*/ 1035050 w 120000"/>
              <a:gd name="T9" fmla="*/ 447630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468 h 120000"/>
              <a:gd name="T16" fmla="*/ 703161 w 120000"/>
              <a:gd name="T17" fmla="*/ 126468 h 120000"/>
              <a:gd name="T18" fmla="*/ 888703 w 120000"/>
              <a:gd name="T19" fmla="*/ 447630 h 120000"/>
              <a:gd name="T20" fmla="*/ 703161 w 120000"/>
              <a:gd name="T21" fmla="*/ 768792 h 120000"/>
              <a:gd name="T22" fmla="*/ 331880 w 120000"/>
              <a:gd name="T23" fmla="*/ 768792 h 120000"/>
              <a:gd name="T24" fmla="*/ 146244 w 120000"/>
              <a:gd name="T25" fmla="*/ 447630 h 120000"/>
              <a:gd name="T26" fmla="*/ 331880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90;p4">
            <a:extLst>
              <a:ext uri="{FF2B5EF4-FFF2-40B4-BE49-F238E27FC236}">
                <a16:creationId xmlns:a16="http://schemas.microsoft.com/office/drawing/2014/main" id="{7D1E37B6-FF9B-5F4E-BDD2-8B1C76B31BC0}"/>
              </a:ext>
            </a:extLst>
          </p:cNvPr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92;p4">
            <a:extLst>
              <a:ext uri="{FF2B5EF4-FFF2-40B4-BE49-F238E27FC236}">
                <a16:creationId xmlns:a16="http://schemas.microsoft.com/office/drawing/2014/main" id="{C909E8C6-A491-B84D-8E78-845DCE42ED2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28114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437F65A0-FB2C-F04C-B8BC-FB560CD4F3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31924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10A027-3BDB-9342-BA94-8183DA287F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2475" y="120173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95;p4">
            <a:extLst>
              <a:ext uri="{FF2B5EF4-FFF2-40B4-BE49-F238E27FC236}">
                <a16:creationId xmlns:a16="http://schemas.microsoft.com/office/drawing/2014/main" id="{9A9F0E7D-6A66-6944-8B8B-9FB30C5904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57225" y="437991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96;p4">
            <a:extLst>
              <a:ext uri="{FF2B5EF4-FFF2-40B4-BE49-F238E27FC236}">
                <a16:creationId xmlns:a16="http://schemas.microsoft.com/office/drawing/2014/main" id="{84402BD7-62E9-2946-967A-D7D9514584DC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93825"/>
            <a:ext cx="350838" cy="325438"/>
            <a:chOff x="5975075" y="2327500"/>
            <a:chExt cx="420100" cy="388350"/>
          </a:xfrm>
        </p:grpSpPr>
        <p:sp>
          <p:nvSpPr>
            <p:cNvPr id="10" name="Google Shape;97;p4">
              <a:extLst>
                <a:ext uri="{FF2B5EF4-FFF2-40B4-BE49-F238E27FC236}">
                  <a16:creationId xmlns:a16="http://schemas.microsoft.com/office/drawing/2014/main" id="{2CEA84DD-049E-E24B-8941-AFF17260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8;p4">
              <a:extLst>
                <a:ext uri="{FF2B5EF4-FFF2-40B4-BE49-F238E27FC236}">
                  <a16:creationId xmlns:a16="http://schemas.microsoft.com/office/drawing/2014/main" id="{BD730A36-64D8-D846-9D6A-6E39A2AD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99;p4">
            <a:extLst>
              <a:ext uri="{FF2B5EF4-FFF2-40B4-BE49-F238E27FC236}">
                <a16:creationId xmlns:a16="http://schemas.microsoft.com/office/drawing/2014/main" id="{06190CE0-1EEB-1E41-BC9A-E82C8A411F0E}"/>
              </a:ext>
            </a:extLst>
          </p:cNvPr>
          <p:cNvSpPr>
            <a:spLocks/>
          </p:cNvSpPr>
          <p:nvPr/>
        </p:nvSpPr>
        <p:spPr bwMode="auto">
          <a:xfrm>
            <a:off x="203200" y="30226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100;p4">
            <a:extLst>
              <a:ext uri="{FF2B5EF4-FFF2-40B4-BE49-F238E27FC236}">
                <a16:creationId xmlns:a16="http://schemas.microsoft.com/office/drawing/2014/main" id="{D2D61DDA-D5C9-F74C-BAD7-E2987A861F5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877888"/>
            <a:ext cx="247650" cy="392112"/>
            <a:chOff x="6718575" y="2318625"/>
            <a:chExt cx="256950" cy="407375"/>
          </a:xfrm>
        </p:grpSpPr>
        <p:sp>
          <p:nvSpPr>
            <p:cNvPr id="14" name="Google Shape;101;p4">
              <a:extLst>
                <a:ext uri="{FF2B5EF4-FFF2-40B4-BE49-F238E27FC236}">
                  <a16:creationId xmlns:a16="http://schemas.microsoft.com/office/drawing/2014/main" id="{EB3E2D28-89D3-354F-A7C3-FF3516E7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2;p4">
              <a:extLst>
                <a:ext uri="{FF2B5EF4-FFF2-40B4-BE49-F238E27FC236}">
                  <a16:creationId xmlns:a16="http://schemas.microsoft.com/office/drawing/2014/main" id="{CB75F2F0-68DE-874A-B1D3-3B90409B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3;p4">
              <a:extLst>
                <a:ext uri="{FF2B5EF4-FFF2-40B4-BE49-F238E27FC236}">
                  <a16:creationId xmlns:a16="http://schemas.microsoft.com/office/drawing/2014/main" id="{73419E0A-6717-914B-B8C5-187B0471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4;p4">
              <a:extLst>
                <a:ext uri="{FF2B5EF4-FFF2-40B4-BE49-F238E27FC236}">
                  <a16:creationId xmlns:a16="http://schemas.microsoft.com/office/drawing/2014/main" id="{C2C07200-9F06-A14C-AFBD-6B881D45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5;p4">
              <a:extLst>
                <a:ext uri="{FF2B5EF4-FFF2-40B4-BE49-F238E27FC236}">
                  <a16:creationId xmlns:a16="http://schemas.microsoft.com/office/drawing/2014/main" id="{3D9B6E77-2BF5-C642-9E89-F3A0EF3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6;p4">
              <a:extLst>
                <a:ext uri="{FF2B5EF4-FFF2-40B4-BE49-F238E27FC236}">
                  <a16:creationId xmlns:a16="http://schemas.microsoft.com/office/drawing/2014/main" id="{7DE06728-8817-C443-A22F-F0315559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7;p4">
              <a:extLst>
                <a:ext uri="{FF2B5EF4-FFF2-40B4-BE49-F238E27FC236}">
                  <a16:creationId xmlns:a16="http://schemas.microsoft.com/office/drawing/2014/main" id="{516CDA08-B330-CA43-81CB-CE4D1313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8;p4">
              <a:extLst>
                <a:ext uri="{FF2B5EF4-FFF2-40B4-BE49-F238E27FC236}">
                  <a16:creationId xmlns:a16="http://schemas.microsoft.com/office/drawing/2014/main" id="{F0995704-E8A7-7D48-A1B3-DB0549F9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09;p4">
            <a:extLst>
              <a:ext uri="{FF2B5EF4-FFF2-40B4-BE49-F238E27FC236}">
                <a16:creationId xmlns:a16="http://schemas.microsoft.com/office/drawing/2014/main" id="{223B306B-EC86-4F42-BEB1-F9DED792458F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309938"/>
            <a:ext cx="342900" cy="350837"/>
            <a:chOff x="3951850" y="2985350"/>
            <a:chExt cx="407950" cy="416500"/>
          </a:xfrm>
        </p:grpSpPr>
        <p:sp>
          <p:nvSpPr>
            <p:cNvPr id="23" name="Google Shape;110;p4">
              <a:extLst>
                <a:ext uri="{FF2B5EF4-FFF2-40B4-BE49-F238E27FC236}">
                  <a16:creationId xmlns:a16="http://schemas.microsoft.com/office/drawing/2014/main" id="{FDA37CB9-81FD-4545-83D7-781CE01D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1;p4">
              <a:extLst>
                <a:ext uri="{FF2B5EF4-FFF2-40B4-BE49-F238E27FC236}">
                  <a16:creationId xmlns:a16="http://schemas.microsoft.com/office/drawing/2014/main" id="{8FA52EC9-1F25-C947-8D51-B5E404AC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2660826D-AB85-DF43-B183-0A5A6D58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3;p4">
              <a:extLst>
                <a:ext uri="{FF2B5EF4-FFF2-40B4-BE49-F238E27FC236}">
                  <a16:creationId xmlns:a16="http://schemas.microsoft.com/office/drawing/2014/main" id="{DB12CFE3-91AC-2849-8E43-73A00A39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114;p4">
            <a:extLst>
              <a:ext uri="{FF2B5EF4-FFF2-40B4-BE49-F238E27FC236}">
                <a16:creationId xmlns:a16="http://schemas.microsoft.com/office/drawing/2014/main" id="{C0520FE8-680D-644B-B500-3A33DC077FB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2925" y="361156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115;p4">
            <a:extLst>
              <a:ext uri="{FF2B5EF4-FFF2-40B4-BE49-F238E27FC236}">
                <a16:creationId xmlns:a16="http://schemas.microsoft.com/office/drawing/2014/main" id="{47F76EFA-32C1-204D-8C22-4C520636664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28663" y="425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2FDEC08A-E1DB-FE43-A1C5-6E06BC45DA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14300" y="399573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17;p4">
            <a:extLst>
              <a:ext uri="{FF2B5EF4-FFF2-40B4-BE49-F238E27FC236}">
                <a16:creationId xmlns:a16="http://schemas.microsoft.com/office/drawing/2014/main" id="{5200EEBC-A9BF-674B-854C-0B2F7E38CF5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11163" y="25876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118;p4">
            <a:extLst>
              <a:ext uri="{FF2B5EF4-FFF2-40B4-BE49-F238E27FC236}">
                <a16:creationId xmlns:a16="http://schemas.microsoft.com/office/drawing/2014/main" id="{11977D38-7906-3040-AC9D-22BFB4D388F0}"/>
              </a:ext>
            </a:extLst>
          </p:cNvPr>
          <p:cNvSpPr>
            <a:spLocks/>
          </p:cNvSpPr>
          <p:nvPr/>
        </p:nvSpPr>
        <p:spPr bwMode="auto">
          <a:xfrm>
            <a:off x="828675" y="384333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119;p4">
            <a:extLst>
              <a:ext uri="{FF2B5EF4-FFF2-40B4-BE49-F238E27FC236}">
                <a16:creationId xmlns:a16="http://schemas.microsoft.com/office/drawing/2014/main" id="{3AAF827F-80A9-1345-97FA-BD81FCD98071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681163"/>
            <a:ext cx="455613" cy="438150"/>
            <a:chOff x="5241175" y="4959100"/>
            <a:chExt cx="539775" cy="517775"/>
          </a:xfrm>
        </p:grpSpPr>
        <p:sp>
          <p:nvSpPr>
            <p:cNvPr id="33" name="Google Shape;120;p4">
              <a:extLst>
                <a:ext uri="{FF2B5EF4-FFF2-40B4-BE49-F238E27FC236}">
                  <a16:creationId xmlns:a16="http://schemas.microsoft.com/office/drawing/2014/main" id="{AD039315-0874-8342-93BA-1DB1F5B1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21;p4">
              <a:extLst>
                <a:ext uri="{FF2B5EF4-FFF2-40B4-BE49-F238E27FC236}">
                  <a16:creationId xmlns:a16="http://schemas.microsoft.com/office/drawing/2014/main" id="{4CE6B304-C172-9348-8796-D55ECE3D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22;p4">
              <a:extLst>
                <a:ext uri="{FF2B5EF4-FFF2-40B4-BE49-F238E27FC236}">
                  <a16:creationId xmlns:a16="http://schemas.microsoft.com/office/drawing/2014/main" id="{C7BCD061-4C13-CC4F-B0F9-44856989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23;p4">
              <a:extLst>
                <a:ext uri="{FF2B5EF4-FFF2-40B4-BE49-F238E27FC236}">
                  <a16:creationId xmlns:a16="http://schemas.microsoft.com/office/drawing/2014/main" id="{6FEC970D-D9C7-DE4D-B0F6-08076D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24;p4">
              <a:extLst>
                <a:ext uri="{FF2B5EF4-FFF2-40B4-BE49-F238E27FC236}">
                  <a16:creationId xmlns:a16="http://schemas.microsoft.com/office/drawing/2014/main" id="{A741BC31-82B6-004B-A1C4-845AC328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25;p4">
              <a:extLst>
                <a:ext uri="{FF2B5EF4-FFF2-40B4-BE49-F238E27FC236}">
                  <a16:creationId xmlns:a16="http://schemas.microsoft.com/office/drawing/2014/main" id="{A178CE14-BB07-994A-9048-AC86C1E3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26;p4">
            <a:extLst>
              <a:ext uri="{FF2B5EF4-FFF2-40B4-BE49-F238E27FC236}">
                <a16:creationId xmlns:a16="http://schemas.microsoft.com/office/drawing/2014/main" id="{09C25C82-1442-6C4C-806E-5FD8CDAB1A7E}"/>
              </a:ext>
            </a:extLst>
          </p:cNvPr>
          <p:cNvSpPr>
            <a:spLocks/>
          </p:cNvSpPr>
          <p:nvPr/>
        </p:nvSpPr>
        <p:spPr bwMode="auto">
          <a:xfrm>
            <a:off x="144463" y="421481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27;p4">
            <a:extLst>
              <a:ext uri="{FF2B5EF4-FFF2-40B4-BE49-F238E27FC236}">
                <a16:creationId xmlns:a16="http://schemas.microsoft.com/office/drawing/2014/main" id="{E61A99BD-CEC8-774E-B730-39BDCCCD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28813"/>
            <a:ext cx="195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solidFill>
                  <a:srgbClr val="11C4E0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28;p4">
            <a:extLst>
              <a:ext uri="{FF2B5EF4-FFF2-40B4-BE49-F238E27FC236}">
                <a16:creationId xmlns:a16="http://schemas.microsoft.com/office/drawing/2014/main" id="{7DDD4768-8517-5F4E-9971-D79888A0F7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A71E-E29C-734B-8AB2-92C1C2300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E138CCDD-622E-6F49-A718-3E60A7BEEBF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F61A6DB7-CD64-5545-9D7E-76C8AC0594D3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21E8834-1FF3-3D4A-B66B-E1BBD95D74E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88DCDE9-C5E5-654D-AFA3-F3E1DFABDA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6166E8FA-F3E2-E34D-811E-4C1275F52E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DD8135D1-D22C-5C42-B56D-D73826871F0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92CC7D71-97DE-7748-9644-D84CA1F249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8A284FEC-244D-C84C-8A97-078B9E406A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86B705AE-E604-3743-9CF7-023CC2059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0F83C6C6-94B0-1E44-8323-B2656B43AF9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4" name="Google Shape;142;p5">
            <a:extLst>
              <a:ext uri="{FF2B5EF4-FFF2-40B4-BE49-F238E27FC236}">
                <a16:creationId xmlns:a16="http://schemas.microsoft.com/office/drawing/2014/main" id="{BD59EEB3-7759-8442-8B54-99C75D3BA757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5" name="Google Shape;143;p5">
              <a:extLst>
                <a:ext uri="{FF2B5EF4-FFF2-40B4-BE49-F238E27FC236}">
                  <a16:creationId xmlns:a16="http://schemas.microsoft.com/office/drawing/2014/main" id="{B1B8054E-EB06-FC47-A5CD-4CAFB59F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44;p5">
              <a:extLst>
                <a:ext uri="{FF2B5EF4-FFF2-40B4-BE49-F238E27FC236}">
                  <a16:creationId xmlns:a16="http://schemas.microsoft.com/office/drawing/2014/main" id="{DA4FBC33-2833-A541-827C-81571BE4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45;p5">
            <a:extLst>
              <a:ext uri="{FF2B5EF4-FFF2-40B4-BE49-F238E27FC236}">
                <a16:creationId xmlns:a16="http://schemas.microsoft.com/office/drawing/2014/main" id="{90CEE7A3-EBF9-A54A-B5EF-F2B961A2791E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146;p5">
            <a:extLst>
              <a:ext uri="{FF2B5EF4-FFF2-40B4-BE49-F238E27FC236}">
                <a16:creationId xmlns:a16="http://schemas.microsoft.com/office/drawing/2014/main" id="{D17FD528-C895-904C-8E4E-443D158EFC0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7;p5">
            <a:extLst>
              <a:ext uri="{FF2B5EF4-FFF2-40B4-BE49-F238E27FC236}">
                <a16:creationId xmlns:a16="http://schemas.microsoft.com/office/drawing/2014/main" id="{A7B3AB7E-2F7E-C749-9381-43638B9395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20" name="Google Shape;148;p5">
              <a:extLst>
                <a:ext uri="{FF2B5EF4-FFF2-40B4-BE49-F238E27FC236}">
                  <a16:creationId xmlns:a16="http://schemas.microsoft.com/office/drawing/2014/main" id="{CADF9D52-4D31-6942-AAAB-C84735E5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9;p5">
              <a:extLst>
                <a:ext uri="{FF2B5EF4-FFF2-40B4-BE49-F238E27FC236}">
                  <a16:creationId xmlns:a16="http://schemas.microsoft.com/office/drawing/2014/main" id="{E48FE929-F7BD-BC4A-8705-F5D5F0AA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50;p5">
              <a:extLst>
                <a:ext uri="{FF2B5EF4-FFF2-40B4-BE49-F238E27FC236}">
                  <a16:creationId xmlns:a16="http://schemas.microsoft.com/office/drawing/2014/main" id="{AAB9F4F3-FD97-9E4D-955D-2A1EB3A2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51;p5">
              <a:extLst>
                <a:ext uri="{FF2B5EF4-FFF2-40B4-BE49-F238E27FC236}">
                  <a16:creationId xmlns:a16="http://schemas.microsoft.com/office/drawing/2014/main" id="{7584F21B-E7F7-5240-9394-6DC34AFC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id="{38ED85CA-C344-E943-BC3C-28343B0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53;p5">
              <a:extLst>
                <a:ext uri="{FF2B5EF4-FFF2-40B4-BE49-F238E27FC236}">
                  <a16:creationId xmlns:a16="http://schemas.microsoft.com/office/drawing/2014/main" id="{25DEAB65-AAE2-0A4D-A603-E3821DAE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154;p5">
            <a:extLst>
              <a:ext uri="{FF2B5EF4-FFF2-40B4-BE49-F238E27FC236}">
                <a16:creationId xmlns:a16="http://schemas.microsoft.com/office/drawing/2014/main" id="{51744B1D-0863-0A48-8AEE-38F807B0D43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" name="Google Shape;155;p5">
            <a:extLst>
              <a:ext uri="{FF2B5EF4-FFF2-40B4-BE49-F238E27FC236}">
                <a16:creationId xmlns:a16="http://schemas.microsoft.com/office/drawing/2014/main" id="{3C630643-4A3F-FE47-B1C5-31CDBA305796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28" name="Google Shape;156;p5">
              <a:extLst>
                <a:ext uri="{FF2B5EF4-FFF2-40B4-BE49-F238E27FC236}">
                  <a16:creationId xmlns:a16="http://schemas.microsoft.com/office/drawing/2014/main" id="{19E06585-DFBA-B949-B603-BD18E5F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7;p5">
              <a:extLst>
                <a:ext uri="{FF2B5EF4-FFF2-40B4-BE49-F238E27FC236}">
                  <a16:creationId xmlns:a16="http://schemas.microsoft.com/office/drawing/2014/main" id="{214BCC4C-B95C-7B4A-AE4D-CE76ED65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8;p5">
              <a:extLst>
                <a:ext uri="{FF2B5EF4-FFF2-40B4-BE49-F238E27FC236}">
                  <a16:creationId xmlns:a16="http://schemas.microsoft.com/office/drawing/2014/main" id="{5A8745BF-D8B1-FC4B-9023-3AFEF6EC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59;p5">
              <a:extLst>
                <a:ext uri="{FF2B5EF4-FFF2-40B4-BE49-F238E27FC236}">
                  <a16:creationId xmlns:a16="http://schemas.microsoft.com/office/drawing/2014/main" id="{1B81B533-275D-B847-B7A4-88758B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60;p5">
              <a:extLst>
                <a:ext uri="{FF2B5EF4-FFF2-40B4-BE49-F238E27FC236}">
                  <a16:creationId xmlns:a16="http://schemas.microsoft.com/office/drawing/2014/main" id="{2B9D134F-CBD0-324B-B9A8-44770E214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61;p5">
              <a:extLst>
                <a:ext uri="{FF2B5EF4-FFF2-40B4-BE49-F238E27FC236}">
                  <a16:creationId xmlns:a16="http://schemas.microsoft.com/office/drawing/2014/main" id="{C5CF4CCA-148A-E74B-A430-150C5992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62;p5">
              <a:extLst>
                <a:ext uri="{FF2B5EF4-FFF2-40B4-BE49-F238E27FC236}">
                  <a16:creationId xmlns:a16="http://schemas.microsoft.com/office/drawing/2014/main" id="{CA91C147-65F5-7F4F-89BB-421D458D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63;p5">
              <a:extLst>
                <a:ext uri="{FF2B5EF4-FFF2-40B4-BE49-F238E27FC236}">
                  <a16:creationId xmlns:a16="http://schemas.microsoft.com/office/drawing/2014/main" id="{E422F8CB-176F-F64E-8EF3-25A00AD5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164;p5">
            <a:extLst>
              <a:ext uri="{FF2B5EF4-FFF2-40B4-BE49-F238E27FC236}">
                <a16:creationId xmlns:a16="http://schemas.microsoft.com/office/drawing/2014/main" id="{4A401D47-2187-2D40-81B3-C221A3E3DB7A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37" name="Google Shape;165;p5">
              <a:extLst>
                <a:ext uri="{FF2B5EF4-FFF2-40B4-BE49-F238E27FC236}">
                  <a16:creationId xmlns:a16="http://schemas.microsoft.com/office/drawing/2014/main" id="{E5DA9913-58D5-2E44-8961-244E47F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66;p5">
              <a:extLst>
                <a:ext uri="{FF2B5EF4-FFF2-40B4-BE49-F238E27FC236}">
                  <a16:creationId xmlns:a16="http://schemas.microsoft.com/office/drawing/2014/main" id="{AB7B6A8D-A48D-0345-9EE0-F5C8D1E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67;p5">
              <a:extLst>
                <a:ext uri="{FF2B5EF4-FFF2-40B4-BE49-F238E27FC236}">
                  <a16:creationId xmlns:a16="http://schemas.microsoft.com/office/drawing/2014/main" id="{12AE713A-B8C1-B540-A673-F749C253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68;p5">
              <a:extLst>
                <a:ext uri="{FF2B5EF4-FFF2-40B4-BE49-F238E27FC236}">
                  <a16:creationId xmlns:a16="http://schemas.microsoft.com/office/drawing/2014/main" id="{DEA808F0-840B-D24C-BD1B-6220C201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603838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0375" y="1514554"/>
            <a:ext cx="4944300" cy="165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69;p5">
            <a:extLst>
              <a:ext uri="{FF2B5EF4-FFF2-40B4-BE49-F238E27FC236}">
                <a16:creationId xmlns:a16="http://schemas.microsoft.com/office/drawing/2014/main" id="{B618F67C-3C9B-2D47-95AC-C6DD6C0CAFC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D74D-04A3-DC41-85BE-66EE1B05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6">
            <a:extLst>
              <a:ext uri="{FF2B5EF4-FFF2-40B4-BE49-F238E27FC236}">
                <a16:creationId xmlns:a16="http://schemas.microsoft.com/office/drawing/2014/main" id="{41FFB75B-0288-7944-A69A-A872576314B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A76C9EB9-855A-6140-B1B7-68938BB904EB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176;p6">
            <a:extLst>
              <a:ext uri="{FF2B5EF4-FFF2-40B4-BE49-F238E27FC236}">
                <a16:creationId xmlns:a16="http://schemas.microsoft.com/office/drawing/2014/main" id="{59FF74E1-BBBD-F94E-89CE-0D559C37E4B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77;p6">
            <a:extLst>
              <a:ext uri="{FF2B5EF4-FFF2-40B4-BE49-F238E27FC236}">
                <a16:creationId xmlns:a16="http://schemas.microsoft.com/office/drawing/2014/main" id="{5BF7A06D-D3E2-474C-AD0A-135426980E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id="{0FEFEA74-45EE-884C-86C5-61E606E1E73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79;p6">
            <a:extLst>
              <a:ext uri="{FF2B5EF4-FFF2-40B4-BE49-F238E27FC236}">
                <a16:creationId xmlns:a16="http://schemas.microsoft.com/office/drawing/2014/main" id="{5195C50E-0A63-B544-945B-C349BF200C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180;p6">
            <a:extLst>
              <a:ext uri="{FF2B5EF4-FFF2-40B4-BE49-F238E27FC236}">
                <a16:creationId xmlns:a16="http://schemas.microsoft.com/office/drawing/2014/main" id="{FCD86709-C7B2-DA4C-98F0-856FD2680D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181;p6">
              <a:extLst>
                <a:ext uri="{FF2B5EF4-FFF2-40B4-BE49-F238E27FC236}">
                  <a16:creationId xmlns:a16="http://schemas.microsoft.com/office/drawing/2014/main" id="{A520AE85-A00A-F949-A3F7-D8F0601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2;p6">
              <a:extLst>
                <a:ext uri="{FF2B5EF4-FFF2-40B4-BE49-F238E27FC236}">
                  <a16:creationId xmlns:a16="http://schemas.microsoft.com/office/drawing/2014/main" id="{37D7FFFF-CAEF-8F48-98B6-D6120CFE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183;p6">
            <a:extLst>
              <a:ext uri="{FF2B5EF4-FFF2-40B4-BE49-F238E27FC236}">
                <a16:creationId xmlns:a16="http://schemas.microsoft.com/office/drawing/2014/main" id="{D74738A2-3316-584C-BA7E-00924349A3E0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184;p6">
            <a:extLst>
              <a:ext uri="{FF2B5EF4-FFF2-40B4-BE49-F238E27FC236}">
                <a16:creationId xmlns:a16="http://schemas.microsoft.com/office/drawing/2014/main" id="{C34516DD-DC5D-F94F-A328-3FDDF810F209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185;p6">
              <a:extLst>
                <a:ext uri="{FF2B5EF4-FFF2-40B4-BE49-F238E27FC236}">
                  <a16:creationId xmlns:a16="http://schemas.microsoft.com/office/drawing/2014/main" id="{7EDBA505-3DE9-D84B-9DDF-784B8CB1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86;p6">
              <a:extLst>
                <a:ext uri="{FF2B5EF4-FFF2-40B4-BE49-F238E27FC236}">
                  <a16:creationId xmlns:a16="http://schemas.microsoft.com/office/drawing/2014/main" id="{01594426-1512-0E4F-A7B7-384C0587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87;p6">
              <a:extLst>
                <a:ext uri="{FF2B5EF4-FFF2-40B4-BE49-F238E27FC236}">
                  <a16:creationId xmlns:a16="http://schemas.microsoft.com/office/drawing/2014/main" id="{BE08217E-91F8-BF40-9B06-9FD16F7A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88;p6">
              <a:extLst>
                <a:ext uri="{FF2B5EF4-FFF2-40B4-BE49-F238E27FC236}">
                  <a16:creationId xmlns:a16="http://schemas.microsoft.com/office/drawing/2014/main" id="{6F76AFAA-3B6B-034C-9EB0-A8B216B2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89;p6">
              <a:extLst>
                <a:ext uri="{FF2B5EF4-FFF2-40B4-BE49-F238E27FC236}">
                  <a16:creationId xmlns:a16="http://schemas.microsoft.com/office/drawing/2014/main" id="{EB8D9BA0-0AE1-7346-9CB0-D427D4E4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90;p6">
              <a:extLst>
                <a:ext uri="{FF2B5EF4-FFF2-40B4-BE49-F238E27FC236}">
                  <a16:creationId xmlns:a16="http://schemas.microsoft.com/office/drawing/2014/main" id="{0863FB54-08EA-DA4D-AFA2-A09BE67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91;p6">
              <a:extLst>
                <a:ext uri="{FF2B5EF4-FFF2-40B4-BE49-F238E27FC236}">
                  <a16:creationId xmlns:a16="http://schemas.microsoft.com/office/drawing/2014/main" id="{E1B87A8C-3CBB-7A43-8E71-85AB2DC4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92;p6">
              <a:extLst>
                <a:ext uri="{FF2B5EF4-FFF2-40B4-BE49-F238E27FC236}">
                  <a16:creationId xmlns:a16="http://schemas.microsoft.com/office/drawing/2014/main" id="{2BD41041-73A5-B646-96D6-DF2169E9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193;p6">
            <a:extLst>
              <a:ext uri="{FF2B5EF4-FFF2-40B4-BE49-F238E27FC236}">
                <a16:creationId xmlns:a16="http://schemas.microsoft.com/office/drawing/2014/main" id="{B8547634-4148-BE40-8F97-36D29E72311E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194;p6">
              <a:extLst>
                <a:ext uri="{FF2B5EF4-FFF2-40B4-BE49-F238E27FC236}">
                  <a16:creationId xmlns:a16="http://schemas.microsoft.com/office/drawing/2014/main" id="{E3C4887A-5FA7-A44C-AA79-EBD3427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95;p6">
              <a:extLst>
                <a:ext uri="{FF2B5EF4-FFF2-40B4-BE49-F238E27FC236}">
                  <a16:creationId xmlns:a16="http://schemas.microsoft.com/office/drawing/2014/main" id="{B6CE96BD-878D-AA48-9965-44E0C5DF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96;p6">
              <a:extLst>
                <a:ext uri="{FF2B5EF4-FFF2-40B4-BE49-F238E27FC236}">
                  <a16:creationId xmlns:a16="http://schemas.microsoft.com/office/drawing/2014/main" id="{926802AE-E5EC-FC43-B67D-B3071626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97;p6">
              <a:extLst>
                <a:ext uri="{FF2B5EF4-FFF2-40B4-BE49-F238E27FC236}">
                  <a16:creationId xmlns:a16="http://schemas.microsoft.com/office/drawing/2014/main" id="{9318849E-3FE9-1B48-94BB-317C770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98;p6">
            <a:extLst>
              <a:ext uri="{FF2B5EF4-FFF2-40B4-BE49-F238E27FC236}">
                <a16:creationId xmlns:a16="http://schemas.microsoft.com/office/drawing/2014/main" id="{CA619073-D9BA-3043-A4D7-68B6FADFBF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59E9083F-9F5F-C046-9D6B-FA074C1E73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00;p6">
            <a:extLst>
              <a:ext uri="{FF2B5EF4-FFF2-40B4-BE49-F238E27FC236}">
                <a16:creationId xmlns:a16="http://schemas.microsoft.com/office/drawing/2014/main" id="{8985A702-8E12-6042-8DE5-FADC114419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4246E0C7-73FC-3845-9CDE-508EFDE02F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" name="Google Shape;202;p6">
            <a:extLst>
              <a:ext uri="{FF2B5EF4-FFF2-40B4-BE49-F238E27FC236}">
                <a16:creationId xmlns:a16="http://schemas.microsoft.com/office/drawing/2014/main" id="{B16DDA5F-397D-2D41-8311-CC97086697A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4" name="Google Shape;203;p6">
            <a:extLst>
              <a:ext uri="{FF2B5EF4-FFF2-40B4-BE49-F238E27FC236}">
                <a16:creationId xmlns:a16="http://schemas.microsoft.com/office/drawing/2014/main" id="{A8F8A72D-323D-3246-834C-9D018639C85D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5" name="Google Shape;204;p6">
              <a:extLst>
                <a:ext uri="{FF2B5EF4-FFF2-40B4-BE49-F238E27FC236}">
                  <a16:creationId xmlns:a16="http://schemas.microsoft.com/office/drawing/2014/main" id="{098340F6-0179-4644-88F3-F097EDD3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05;p6">
              <a:extLst>
                <a:ext uri="{FF2B5EF4-FFF2-40B4-BE49-F238E27FC236}">
                  <a16:creationId xmlns:a16="http://schemas.microsoft.com/office/drawing/2014/main" id="{A6969CD1-2A7E-FE4E-8CEB-940B079D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06;p6">
              <a:extLst>
                <a:ext uri="{FF2B5EF4-FFF2-40B4-BE49-F238E27FC236}">
                  <a16:creationId xmlns:a16="http://schemas.microsoft.com/office/drawing/2014/main" id="{FE2FC84A-B9C6-6641-87B0-BB6073D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07;p6">
              <a:extLst>
                <a:ext uri="{FF2B5EF4-FFF2-40B4-BE49-F238E27FC236}">
                  <a16:creationId xmlns:a16="http://schemas.microsoft.com/office/drawing/2014/main" id="{CE589205-A533-5A4A-9C75-F4D2DEBC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08;p6">
              <a:extLst>
                <a:ext uri="{FF2B5EF4-FFF2-40B4-BE49-F238E27FC236}">
                  <a16:creationId xmlns:a16="http://schemas.microsoft.com/office/drawing/2014/main" id="{78C1A089-2D51-8045-A557-ED83654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09;p6">
              <a:extLst>
                <a:ext uri="{FF2B5EF4-FFF2-40B4-BE49-F238E27FC236}">
                  <a16:creationId xmlns:a16="http://schemas.microsoft.com/office/drawing/2014/main" id="{66E2E594-E8B3-8844-8BA8-16463989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210;p6">
            <a:extLst>
              <a:ext uri="{FF2B5EF4-FFF2-40B4-BE49-F238E27FC236}">
                <a16:creationId xmlns:a16="http://schemas.microsoft.com/office/drawing/2014/main" id="{F5856D91-ADC3-DB4B-ABD1-3A86438B819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0375" y="624700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5678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10432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211;p6">
            <a:extLst>
              <a:ext uri="{FF2B5EF4-FFF2-40B4-BE49-F238E27FC236}">
                <a16:creationId xmlns:a16="http://schemas.microsoft.com/office/drawing/2014/main" id="{057DDF5C-6FBB-E14E-8F66-64C7B96F5B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DA9-326F-DA42-8C35-93160561F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EC0FAA73-E2CF-E941-B338-4A52A67CE681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218;p7">
            <a:extLst>
              <a:ext uri="{FF2B5EF4-FFF2-40B4-BE49-F238E27FC236}">
                <a16:creationId xmlns:a16="http://schemas.microsoft.com/office/drawing/2014/main" id="{A3AB5E0F-89DB-0940-865B-6FC8B7B7B9D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19;p7">
            <a:extLst>
              <a:ext uri="{FF2B5EF4-FFF2-40B4-BE49-F238E27FC236}">
                <a16:creationId xmlns:a16="http://schemas.microsoft.com/office/drawing/2014/main" id="{D4BA95E3-205A-4640-96E7-540BFE262A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1241BE87-D898-234B-9FA7-8D623C5752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221;p7">
            <a:extLst>
              <a:ext uri="{FF2B5EF4-FFF2-40B4-BE49-F238E27FC236}">
                <a16:creationId xmlns:a16="http://schemas.microsoft.com/office/drawing/2014/main" id="{82A27554-C51A-B44F-A635-B6FE7B49D0E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222;p7">
            <a:extLst>
              <a:ext uri="{FF2B5EF4-FFF2-40B4-BE49-F238E27FC236}">
                <a16:creationId xmlns:a16="http://schemas.microsoft.com/office/drawing/2014/main" id="{CF3C6D39-EB3B-FE4C-A6E7-A98F390B233D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223;p7">
              <a:extLst>
                <a:ext uri="{FF2B5EF4-FFF2-40B4-BE49-F238E27FC236}">
                  <a16:creationId xmlns:a16="http://schemas.microsoft.com/office/drawing/2014/main" id="{9F79077C-C5C9-F64B-B8E5-95290F9C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24;p7">
              <a:extLst>
                <a:ext uri="{FF2B5EF4-FFF2-40B4-BE49-F238E27FC236}">
                  <a16:creationId xmlns:a16="http://schemas.microsoft.com/office/drawing/2014/main" id="{3A6808A1-C13E-1A4B-8250-5D544AB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225;p7">
            <a:extLst>
              <a:ext uri="{FF2B5EF4-FFF2-40B4-BE49-F238E27FC236}">
                <a16:creationId xmlns:a16="http://schemas.microsoft.com/office/drawing/2014/main" id="{42D5B7A1-F425-1F4A-B303-AF9AD72C06F7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226;p7">
            <a:extLst>
              <a:ext uri="{FF2B5EF4-FFF2-40B4-BE49-F238E27FC236}">
                <a16:creationId xmlns:a16="http://schemas.microsoft.com/office/drawing/2014/main" id="{31C06224-D396-2E42-B119-D7073D0A9FF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227;p7">
              <a:extLst>
                <a:ext uri="{FF2B5EF4-FFF2-40B4-BE49-F238E27FC236}">
                  <a16:creationId xmlns:a16="http://schemas.microsoft.com/office/drawing/2014/main" id="{721E6ED1-68E9-1742-AA93-35D196E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8;p7">
              <a:extLst>
                <a:ext uri="{FF2B5EF4-FFF2-40B4-BE49-F238E27FC236}">
                  <a16:creationId xmlns:a16="http://schemas.microsoft.com/office/drawing/2014/main" id="{BAFC0A0F-6026-0C40-BEFA-047099F0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29;p7">
              <a:extLst>
                <a:ext uri="{FF2B5EF4-FFF2-40B4-BE49-F238E27FC236}">
                  <a16:creationId xmlns:a16="http://schemas.microsoft.com/office/drawing/2014/main" id="{EA71C5DC-1CC2-4D4C-8AB8-22EC2167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0;p7">
              <a:extLst>
                <a:ext uri="{FF2B5EF4-FFF2-40B4-BE49-F238E27FC236}">
                  <a16:creationId xmlns:a16="http://schemas.microsoft.com/office/drawing/2014/main" id="{3D60EAE0-F8A4-5342-8C5D-C2D9ABC0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1;p7">
              <a:extLst>
                <a:ext uri="{FF2B5EF4-FFF2-40B4-BE49-F238E27FC236}">
                  <a16:creationId xmlns:a16="http://schemas.microsoft.com/office/drawing/2014/main" id="{8C1BAA36-B835-8041-AD28-B70335C8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2;p7">
              <a:extLst>
                <a:ext uri="{FF2B5EF4-FFF2-40B4-BE49-F238E27FC236}">
                  <a16:creationId xmlns:a16="http://schemas.microsoft.com/office/drawing/2014/main" id="{9232880C-3201-AA49-AF4C-EAC0CCA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33;p7">
              <a:extLst>
                <a:ext uri="{FF2B5EF4-FFF2-40B4-BE49-F238E27FC236}">
                  <a16:creationId xmlns:a16="http://schemas.microsoft.com/office/drawing/2014/main" id="{1784EFE7-9649-CC4D-94DE-69563EB9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34;p7">
              <a:extLst>
                <a:ext uri="{FF2B5EF4-FFF2-40B4-BE49-F238E27FC236}">
                  <a16:creationId xmlns:a16="http://schemas.microsoft.com/office/drawing/2014/main" id="{1FAD57D6-7AB4-BA43-BC26-2CC059A3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235;p7">
            <a:extLst>
              <a:ext uri="{FF2B5EF4-FFF2-40B4-BE49-F238E27FC236}">
                <a16:creationId xmlns:a16="http://schemas.microsoft.com/office/drawing/2014/main" id="{08308DC4-E7AB-1D4B-84FC-07168BF5162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236;p7">
              <a:extLst>
                <a:ext uri="{FF2B5EF4-FFF2-40B4-BE49-F238E27FC236}">
                  <a16:creationId xmlns:a16="http://schemas.microsoft.com/office/drawing/2014/main" id="{D92D279E-C66F-D149-ABB8-6E0D1613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37;p7">
              <a:extLst>
                <a:ext uri="{FF2B5EF4-FFF2-40B4-BE49-F238E27FC236}">
                  <a16:creationId xmlns:a16="http://schemas.microsoft.com/office/drawing/2014/main" id="{83C8F7BB-623A-4A48-81B4-3C15A474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38;p7">
              <a:extLst>
                <a:ext uri="{FF2B5EF4-FFF2-40B4-BE49-F238E27FC236}">
                  <a16:creationId xmlns:a16="http://schemas.microsoft.com/office/drawing/2014/main" id="{B932E025-C648-484F-9143-970B38BE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39;p7">
              <a:extLst>
                <a:ext uri="{FF2B5EF4-FFF2-40B4-BE49-F238E27FC236}">
                  <a16:creationId xmlns:a16="http://schemas.microsoft.com/office/drawing/2014/main" id="{8A8F4D97-28C0-414B-B6FA-6EA655C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50591" y="618902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50591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38863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27136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40;p7">
            <a:extLst>
              <a:ext uri="{FF2B5EF4-FFF2-40B4-BE49-F238E27FC236}">
                <a16:creationId xmlns:a16="http://schemas.microsoft.com/office/drawing/2014/main" id="{7E55939B-F1DB-E34B-BA6F-FA7D5789DA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485-D225-CF4E-AFE3-F3649729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6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8">
            <a:extLst>
              <a:ext uri="{FF2B5EF4-FFF2-40B4-BE49-F238E27FC236}">
                <a16:creationId xmlns:a16="http://schemas.microsoft.com/office/drawing/2014/main" id="{0B11964C-E233-E84B-92DF-ED6DE23EDD8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F5B9E239-7247-F145-B8A6-7F6BB65F1045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245;p8">
            <a:extLst>
              <a:ext uri="{FF2B5EF4-FFF2-40B4-BE49-F238E27FC236}">
                <a16:creationId xmlns:a16="http://schemas.microsoft.com/office/drawing/2014/main" id="{016E9756-709E-DD42-82A6-1B44D94CBC7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246;p8">
            <a:extLst>
              <a:ext uri="{FF2B5EF4-FFF2-40B4-BE49-F238E27FC236}">
                <a16:creationId xmlns:a16="http://schemas.microsoft.com/office/drawing/2014/main" id="{1DFAEE87-13D0-CF4B-8E86-B88E761E3D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247;p8">
            <a:extLst>
              <a:ext uri="{FF2B5EF4-FFF2-40B4-BE49-F238E27FC236}">
                <a16:creationId xmlns:a16="http://schemas.microsoft.com/office/drawing/2014/main" id="{8F832F87-FB33-9449-8D34-62C470089A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3E22B04F-A816-B744-9AA8-6023C395BE7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249;p8">
            <a:extLst>
              <a:ext uri="{FF2B5EF4-FFF2-40B4-BE49-F238E27FC236}">
                <a16:creationId xmlns:a16="http://schemas.microsoft.com/office/drawing/2014/main" id="{974763A3-4D88-4947-8EE5-D61CDD62410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0" name="Google Shape;250;p8">
              <a:extLst>
                <a:ext uri="{FF2B5EF4-FFF2-40B4-BE49-F238E27FC236}">
                  <a16:creationId xmlns:a16="http://schemas.microsoft.com/office/drawing/2014/main" id="{9535B3D0-AF84-B64E-A83B-3821BE10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51;p8">
              <a:extLst>
                <a:ext uri="{FF2B5EF4-FFF2-40B4-BE49-F238E27FC236}">
                  <a16:creationId xmlns:a16="http://schemas.microsoft.com/office/drawing/2014/main" id="{FB03FC72-D63D-894D-BBFF-008B1F40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252;p8">
            <a:extLst>
              <a:ext uri="{FF2B5EF4-FFF2-40B4-BE49-F238E27FC236}">
                <a16:creationId xmlns:a16="http://schemas.microsoft.com/office/drawing/2014/main" id="{3FC3C085-C916-2F46-82B3-4FE480523869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53;p8">
            <a:extLst>
              <a:ext uri="{FF2B5EF4-FFF2-40B4-BE49-F238E27FC236}">
                <a16:creationId xmlns:a16="http://schemas.microsoft.com/office/drawing/2014/main" id="{5749DFA2-37B8-BF45-A8EA-9B8E0BAA324A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4" name="Google Shape;254;p8">
              <a:extLst>
                <a:ext uri="{FF2B5EF4-FFF2-40B4-BE49-F238E27FC236}">
                  <a16:creationId xmlns:a16="http://schemas.microsoft.com/office/drawing/2014/main" id="{C45803AA-4583-E945-A40E-13ED3919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55;p8">
              <a:extLst>
                <a:ext uri="{FF2B5EF4-FFF2-40B4-BE49-F238E27FC236}">
                  <a16:creationId xmlns:a16="http://schemas.microsoft.com/office/drawing/2014/main" id="{A018A9B0-DFEB-9B43-AC05-E4E249B2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56;p8">
              <a:extLst>
                <a:ext uri="{FF2B5EF4-FFF2-40B4-BE49-F238E27FC236}">
                  <a16:creationId xmlns:a16="http://schemas.microsoft.com/office/drawing/2014/main" id="{94F7A4E7-206C-4247-BCCF-74E8F8BB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57;p8">
              <a:extLst>
                <a:ext uri="{FF2B5EF4-FFF2-40B4-BE49-F238E27FC236}">
                  <a16:creationId xmlns:a16="http://schemas.microsoft.com/office/drawing/2014/main" id="{CD3AACA3-1731-9E46-82F7-1F1D7C24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8;p8">
              <a:extLst>
                <a:ext uri="{FF2B5EF4-FFF2-40B4-BE49-F238E27FC236}">
                  <a16:creationId xmlns:a16="http://schemas.microsoft.com/office/drawing/2014/main" id="{3F48E08A-0277-3F40-B45C-64F3FE82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9;p8">
              <a:extLst>
                <a:ext uri="{FF2B5EF4-FFF2-40B4-BE49-F238E27FC236}">
                  <a16:creationId xmlns:a16="http://schemas.microsoft.com/office/drawing/2014/main" id="{874B7A92-F178-E847-BBE7-D374D7B9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60;p8">
              <a:extLst>
                <a:ext uri="{FF2B5EF4-FFF2-40B4-BE49-F238E27FC236}">
                  <a16:creationId xmlns:a16="http://schemas.microsoft.com/office/drawing/2014/main" id="{B1D4DC65-D34C-034D-8FC1-2E3FB05D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1;p8">
              <a:extLst>
                <a:ext uri="{FF2B5EF4-FFF2-40B4-BE49-F238E27FC236}">
                  <a16:creationId xmlns:a16="http://schemas.microsoft.com/office/drawing/2014/main" id="{660D8089-01FD-7A4C-8A8A-9C32A2C0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62;p8">
            <a:extLst>
              <a:ext uri="{FF2B5EF4-FFF2-40B4-BE49-F238E27FC236}">
                <a16:creationId xmlns:a16="http://schemas.microsoft.com/office/drawing/2014/main" id="{EB90FD47-69D8-224A-BBB7-EE8575A9E89B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3" name="Google Shape;263;p8">
              <a:extLst>
                <a:ext uri="{FF2B5EF4-FFF2-40B4-BE49-F238E27FC236}">
                  <a16:creationId xmlns:a16="http://schemas.microsoft.com/office/drawing/2014/main" id="{319382C7-0E92-2045-A4AD-FD6767B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4;p8">
              <a:extLst>
                <a:ext uri="{FF2B5EF4-FFF2-40B4-BE49-F238E27FC236}">
                  <a16:creationId xmlns:a16="http://schemas.microsoft.com/office/drawing/2014/main" id="{F49AA946-0A48-0045-9C24-D942F99F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5;p8">
              <a:extLst>
                <a:ext uri="{FF2B5EF4-FFF2-40B4-BE49-F238E27FC236}">
                  <a16:creationId xmlns:a16="http://schemas.microsoft.com/office/drawing/2014/main" id="{F9F6FD9E-FE4B-D64C-8FD8-A085B24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6;p8">
              <a:extLst>
                <a:ext uri="{FF2B5EF4-FFF2-40B4-BE49-F238E27FC236}">
                  <a16:creationId xmlns:a16="http://schemas.microsoft.com/office/drawing/2014/main" id="{016B1EE6-221F-6947-AF7E-D03F97E2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267;p8">
            <a:extLst>
              <a:ext uri="{FF2B5EF4-FFF2-40B4-BE49-F238E27FC236}">
                <a16:creationId xmlns:a16="http://schemas.microsoft.com/office/drawing/2014/main" id="{9CFB199E-4118-084A-9F86-621FA7F0572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268;p8">
            <a:extLst>
              <a:ext uri="{FF2B5EF4-FFF2-40B4-BE49-F238E27FC236}">
                <a16:creationId xmlns:a16="http://schemas.microsoft.com/office/drawing/2014/main" id="{7253E377-9919-2942-BFCE-36CFE84B2CA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269;p8">
            <a:extLst>
              <a:ext uri="{FF2B5EF4-FFF2-40B4-BE49-F238E27FC236}">
                <a16:creationId xmlns:a16="http://schemas.microsoft.com/office/drawing/2014/main" id="{B5298EB5-3567-A440-9758-D88DC0373E5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270;p8">
            <a:extLst>
              <a:ext uri="{FF2B5EF4-FFF2-40B4-BE49-F238E27FC236}">
                <a16:creationId xmlns:a16="http://schemas.microsoft.com/office/drawing/2014/main" id="{EEF044E3-DA67-B64E-B3AA-64CE775E57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71;p8">
            <a:extLst>
              <a:ext uri="{FF2B5EF4-FFF2-40B4-BE49-F238E27FC236}">
                <a16:creationId xmlns:a16="http://schemas.microsoft.com/office/drawing/2014/main" id="{744F87F3-FBEC-CB42-ADF2-C73404955303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272;p8">
            <a:extLst>
              <a:ext uri="{FF2B5EF4-FFF2-40B4-BE49-F238E27FC236}">
                <a16:creationId xmlns:a16="http://schemas.microsoft.com/office/drawing/2014/main" id="{A2869B74-CF73-C242-BE06-A06F4D3D530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3" name="Google Shape;273;p8">
              <a:extLst>
                <a:ext uri="{FF2B5EF4-FFF2-40B4-BE49-F238E27FC236}">
                  <a16:creationId xmlns:a16="http://schemas.microsoft.com/office/drawing/2014/main" id="{8824665E-663B-E04A-808B-5426844B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74;p8">
              <a:extLst>
                <a:ext uri="{FF2B5EF4-FFF2-40B4-BE49-F238E27FC236}">
                  <a16:creationId xmlns:a16="http://schemas.microsoft.com/office/drawing/2014/main" id="{BF371E4A-07DD-3149-B471-4C87FA95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5;p8">
              <a:extLst>
                <a:ext uri="{FF2B5EF4-FFF2-40B4-BE49-F238E27FC236}">
                  <a16:creationId xmlns:a16="http://schemas.microsoft.com/office/drawing/2014/main" id="{1530F5A6-D06C-2A4A-8395-A3C8356E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6;p8">
              <a:extLst>
                <a:ext uri="{FF2B5EF4-FFF2-40B4-BE49-F238E27FC236}">
                  <a16:creationId xmlns:a16="http://schemas.microsoft.com/office/drawing/2014/main" id="{C09A3A28-30A1-CB40-B094-5666C0B7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7;p8">
              <a:extLst>
                <a:ext uri="{FF2B5EF4-FFF2-40B4-BE49-F238E27FC236}">
                  <a16:creationId xmlns:a16="http://schemas.microsoft.com/office/drawing/2014/main" id="{0893236A-9E82-2C4A-9656-D8D2E69B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8;p8">
              <a:extLst>
                <a:ext uri="{FF2B5EF4-FFF2-40B4-BE49-F238E27FC236}">
                  <a16:creationId xmlns:a16="http://schemas.microsoft.com/office/drawing/2014/main" id="{7479058F-FEB4-1048-B632-FE5E541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279;p8">
            <a:extLst>
              <a:ext uri="{FF2B5EF4-FFF2-40B4-BE49-F238E27FC236}">
                <a16:creationId xmlns:a16="http://schemas.microsoft.com/office/drawing/2014/main" id="{28EC0128-B8AA-7A47-B901-3EAC46F26E33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1C4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Google Shape;280;p8">
            <a:extLst>
              <a:ext uri="{FF2B5EF4-FFF2-40B4-BE49-F238E27FC236}">
                <a16:creationId xmlns:a16="http://schemas.microsoft.com/office/drawing/2014/main" id="{6F6FEA0B-B3B6-BA42-9735-66998E346F8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000-A734-FC42-9127-C622F517E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7EE616D0-4F2A-784E-B4C5-590D43FEC9F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218488" y="4121150"/>
            <a:ext cx="685800" cy="593725"/>
          </a:xfrm>
          <a:custGeom>
            <a:avLst/>
            <a:gdLst>
              <a:gd name="T0" fmla="*/ 171450 w 120000"/>
              <a:gd name="T1" fmla="*/ 0 h 120000"/>
              <a:gd name="T2" fmla="*/ 0 w 120000"/>
              <a:gd name="T3" fmla="*/ 296833 h 120000"/>
              <a:gd name="T4" fmla="*/ 171450 w 120000"/>
              <a:gd name="T5" fmla="*/ 593725 h 120000"/>
              <a:gd name="T6" fmla="*/ 514350 w 120000"/>
              <a:gd name="T7" fmla="*/ 593725 h 120000"/>
              <a:gd name="T8" fmla="*/ 685800 w 120000"/>
              <a:gd name="T9" fmla="*/ 296833 h 120000"/>
              <a:gd name="T10" fmla="*/ 514350 w 120000"/>
              <a:gd name="T11" fmla="*/ 0 h 120000"/>
              <a:gd name="T12" fmla="*/ 171450 w 120000"/>
              <a:gd name="T13" fmla="*/ 0 h 120000"/>
              <a:gd name="T14" fmla="*/ 219896 w 120000"/>
              <a:gd name="T15" fmla="*/ 83864 h 120000"/>
              <a:gd name="T16" fmla="*/ 465898 w 120000"/>
              <a:gd name="T17" fmla="*/ 83864 h 120000"/>
              <a:gd name="T18" fmla="*/ 588834 w 120000"/>
              <a:gd name="T19" fmla="*/ 296833 h 120000"/>
              <a:gd name="T20" fmla="*/ 465898 w 120000"/>
              <a:gd name="T21" fmla="*/ 509802 h 120000"/>
              <a:gd name="T22" fmla="*/ 219896 w 120000"/>
              <a:gd name="T23" fmla="*/ 509802 h 120000"/>
              <a:gd name="T24" fmla="*/ 96898 w 120000"/>
              <a:gd name="T25" fmla="*/ 296833 h 120000"/>
              <a:gd name="T26" fmla="*/ 219896 w 120000"/>
              <a:gd name="T27" fmla="*/ 83864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" name="Google Shape;323;p10">
            <a:extLst>
              <a:ext uri="{FF2B5EF4-FFF2-40B4-BE49-F238E27FC236}">
                <a16:creationId xmlns:a16="http://schemas.microsoft.com/office/drawing/2014/main" id="{C21B7D8D-C6EC-3142-AC88-89CA025F0B4F}"/>
              </a:ext>
            </a:extLst>
          </p:cNvPr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4" name="Google Shape;324;p10">
            <a:extLst>
              <a:ext uri="{FF2B5EF4-FFF2-40B4-BE49-F238E27FC236}">
                <a16:creationId xmlns:a16="http://schemas.microsoft.com/office/drawing/2014/main" id="{6B304660-A0E1-1445-BEDF-8CBC12A305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847725"/>
            <a:ext cx="674688" cy="584200"/>
          </a:xfrm>
          <a:prstGeom prst="hexagon">
            <a:avLst>
              <a:gd name="adj" fmla="val 28701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Google Shape;325;p10">
            <a:extLst>
              <a:ext uri="{FF2B5EF4-FFF2-40B4-BE49-F238E27FC236}">
                <a16:creationId xmlns:a16="http://schemas.microsoft.com/office/drawing/2014/main" id="{9D17B2CE-8B69-0C48-A288-B5B3370932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3238" y="1162050"/>
            <a:ext cx="352425" cy="304800"/>
          </a:xfrm>
          <a:prstGeom prst="hexagon">
            <a:avLst>
              <a:gd name="adj" fmla="val 2870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326;p10">
            <a:extLst>
              <a:ext uri="{FF2B5EF4-FFF2-40B4-BE49-F238E27FC236}">
                <a16:creationId xmlns:a16="http://schemas.microsoft.com/office/drawing/2014/main" id="{6E16EFBE-FEFE-7D44-89DE-8A59553F2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08088" y="-131763"/>
            <a:ext cx="674687" cy="584201"/>
          </a:xfrm>
          <a:prstGeom prst="hexagon">
            <a:avLst>
              <a:gd name="adj" fmla="val 2870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327;p10">
            <a:extLst>
              <a:ext uri="{FF2B5EF4-FFF2-40B4-BE49-F238E27FC236}">
                <a16:creationId xmlns:a16="http://schemas.microsoft.com/office/drawing/2014/main" id="{6F8FD0EF-39A5-B341-9C73-F07ADDA1C3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650" y="49213"/>
            <a:ext cx="295275" cy="255587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328;p10">
            <a:extLst>
              <a:ext uri="{FF2B5EF4-FFF2-40B4-BE49-F238E27FC236}">
                <a16:creationId xmlns:a16="http://schemas.microsoft.com/office/drawing/2014/main" id="{A65DC50C-A854-3040-8C68-53B175EC49E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486275"/>
            <a:ext cx="542925" cy="469900"/>
          </a:xfrm>
          <a:prstGeom prst="hexagon">
            <a:avLst>
              <a:gd name="adj" fmla="val 28703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329;p10">
            <a:extLst>
              <a:ext uri="{FF2B5EF4-FFF2-40B4-BE49-F238E27FC236}">
                <a16:creationId xmlns:a16="http://schemas.microsoft.com/office/drawing/2014/main" id="{9B67E803-E620-5C46-91A3-305EA3FBB81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523288" y="4741863"/>
            <a:ext cx="284162" cy="244475"/>
          </a:xfrm>
          <a:prstGeom prst="hexagon">
            <a:avLst>
              <a:gd name="adj" fmla="val 28827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330;p10">
            <a:extLst>
              <a:ext uri="{FF2B5EF4-FFF2-40B4-BE49-F238E27FC236}">
                <a16:creationId xmlns:a16="http://schemas.microsoft.com/office/drawing/2014/main" id="{E89F5672-A45F-9E4F-988D-94415E6D833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23263" y="3627438"/>
            <a:ext cx="542925" cy="469900"/>
          </a:xfrm>
          <a:prstGeom prst="hexagon">
            <a:avLst>
              <a:gd name="adj" fmla="val 28687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BDDA064D-C0AE-DA4D-9CBC-CD4B0C0AD3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010025"/>
            <a:ext cx="238125" cy="206375"/>
          </a:xfrm>
          <a:prstGeom prst="hexagon">
            <a:avLst>
              <a:gd name="adj" fmla="val 2865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332;p10">
            <a:extLst>
              <a:ext uri="{FF2B5EF4-FFF2-40B4-BE49-F238E27FC236}">
                <a16:creationId xmlns:a16="http://schemas.microsoft.com/office/drawing/2014/main" id="{6AF666E3-1D0E-1F43-B2CA-474298A1AF4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CA7-62CE-4642-A092-5D412AD74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80D9-BA13-8540-B1CE-F24677B2E3BE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8147-15D8-6A41-A70E-8F3DD873F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8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DDEAC33-2815-8F4A-B32D-6092D8AD24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1963" y="1735138"/>
            <a:ext cx="4945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708BD7A-E83F-DD47-B2CC-169FBF00D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1963" y="2255838"/>
            <a:ext cx="49450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A6072998-B5BC-5D43-BA18-C473CC78527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4288" y="4786313"/>
            <a:ext cx="547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</a:lstStyle>
          <a:p>
            <a:pPr>
              <a:defRPr/>
            </a:pPr>
            <a:fld id="{A78A4597-48F4-4046-A534-E5F3393F9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hyperlink" Target="https://www.supinfo.com/articles/singl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A76606-2668-D448-8713-7EBB1E713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234" y="823790"/>
            <a:ext cx="5638800" cy="1159800"/>
          </a:xfrm>
        </p:spPr>
        <p:txBody>
          <a:bodyPr/>
          <a:lstStyle/>
          <a:p>
            <a:r>
              <a:rPr lang="en-US" dirty="0"/>
              <a:t>OSA1 - Operating System 		Abstractions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B8A9443-E5F8-6440-97B0-A9EF1C71E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5900" y="2708303"/>
            <a:ext cx="5696100" cy="784800"/>
          </a:xfrm>
        </p:spPr>
        <p:txBody>
          <a:bodyPr/>
          <a:lstStyle/>
          <a:p>
            <a:r>
              <a:rPr lang="en-US" dirty="0"/>
              <a:t>COMP 256 – Dickinson College</a:t>
            </a:r>
          </a:p>
          <a:p>
            <a:r>
              <a:rPr lang="en-US" dirty="0"/>
              <a:t>Prof. </a:t>
            </a:r>
            <a:r>
              <a:rPr lang="en-US" dirty="0" err="1"/>
              <a:t>Braught</a:t>
            </a:r>
            <a:endParaRPr lang="en-US" dirty="0"/>
          </a:p>
          <a:p>
            <a:r>
              <a:rPr lang="en-US" dirty="0"/>
              <a:t>Spring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A5EF03-2237-7B4F-A0A7-9865D12AD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32255">
            <a:off x="5520105" y="2312578"/>
            <a:ext cx="3251200" cy="22479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C3AD24-6C55-A242-B85C-C0D399FBCB52}"/>
              </a:ext>
            </a:extLst>
          </p:cNvPr>
          <p:cNvSpPr txBox="1"/>
          <p:nvPr/>
        </p:nvSpPr>
        <p:spPr>
          <a:xfrm>
            <a:off x="6107679" y="4797715"/>
            <a:ext cx="2675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2"/>
                </a:solidFill>
              </a:rPr>
              <a:t>Image from: </a:t>
            </a:r>
            <a:r>
              <a:rPr lang="en-US" sz="800" dirty="0">
                <a:solidFill>
                  <a:schemeClr val="accent2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https://www.mychoicesoftware.com/blogs/</a:t>
            </a:r>
          </a:p>
          <a:p>
            <a:r>
              <a:rPr lang="en-US" sz="800" dirty="0">
                <a:solidFill>
                  <a:schemeClr val="accent2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news/why-do-so-many-companies-use-windows-os</a:t>
            </a:r>
            <a:endParaRPr lang="en-US" sz="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1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12051-2B31-BC43-A5C7-7E763CA61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9338" y="0"/>
            <a:ext cx="5638800" cy="832207"/>
          </a:xfrm>
        </p:spPr>
        <p:txBody>
          <a:bodyPr/>
          <a:lstStyle/>
          <a:p>
            <a:r>
              <a:rPr lang="en-US" dirty="0"/>
              <a:t>The Operating System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AC8009E-BC49-5148-B044-8AB1E4DBD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9338" y="995413"/>
            <a:ext cx="6058802" cy="3545765"/>
          </a:xfrm>
        </p:spPr>
        <p:txBody>
          <a:bodyPr/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An operating system (OS) is the [collection of] program[s] that, after being initially loaded into the computer by a </a:t>
            </a:r>
            <a:r>
              <a:rPr lang="en-US" sz="2000" i="1" dirty="0">
                <a:solidFill>
                  <a:schemeClr val="accent3">
                    <a:lumMod val="75000"/>
                  </a:schemeClr>
                </a:solidFill>
              </a:rPr>
              <a:t>boot program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, manages all of the other application programs in a computer. The application programs make use of the operating system by making requests for services through a defined </a:t>
            </a:r>
            <a:r>
              <a:rPr lang="en-US" sz="2000" i="1" dirty="0">
                <a:solidFill>
                  <a:schemeClr val="accent3">
                    <a:lumMod val="75000"/>
                  </a:schemeClr>
                </a:solidFill>
              </a:rPr>
              <a:t>application program interface (API).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In addition, </a:t>
            </a:r>
            <a:r>
              <a:rPr lang="en-US" sz="2000" dirty="0"/>
              <a:t>users can interact directly with the operating system through a user interface, such as a </a:t>
            </a:r>
            <a:r>
              <a:rPr lang="en-US" sz="2000" i="1" dirty="0"/>
              <a:t>command-line interface (CLI)</a:t>
            </a:r>
            <a:r>
              <a:rPr lang="en-US" sz="2000" dirty="0"/>
              <a:t> or a </a:t>
            </a:r>
            <a:r>
              <a:rPr lang="en-US" sz="2000" i="1" dirty="0"/>
              <a:t>graphical UI (GUI)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3C52B-7F71-1343-A5ED-ADB0C697923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786313"/>
            <a:ext cx="547688" cy="357187"/>
          </a:xfrm>
        </p:spPr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349CB-1B6B-F142-BD27-6F3133CF2B3C}"/>
              </a:ext>
            </a:extLst>
          </p:cNvPr>
          <p:cNvSpPr txBox="1"/>
          <p:nvPr/>
        </p:nvSpPr>
        <p:spPr>
          <a:xfrm>
            <a:off x="1957200" y="467627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Adapted from: https://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whatis.techtarget.com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/definition/operating-system-OS</a:t>
            </a:r>
          </a:p>
        </p:txBody>
      </p:sp>
    </p:spTree>
    <p:extLst>
      <p:ext uri="{BB962C8B-B14F-4D97-AF65-F5344CB8AC3E}">
        <p14:creationId xmlns:p14="http://schemas.microsoft.com/office/powerpoint/2010/main" val="288717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12051-2B31-BC43-A5C7-7E763CA61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9338" y="0"/>
            <a:ext cx="5638800" cy="832207"/>
          </a:xfrm>
        </p:spPr>
        <p:txBody>
          <a:bodyPr/>
          <a:lstStyle/>
          <a:p>
            <a:r>
              <a:rPr lang="en-US" dirty="0"/>
              <a:t>The Operating System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AC8009E-BC49-5148-B044-8AB1E4DBD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9338" y="995413"/>
            <a:ext cx="6058802" cy="2681555"/>
          </a:xfrm>
        </p:spPr>
        <p:txBody>
          <a:bodyPr/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An operating system (OS) is the [collection of] program[s] that, after being </a:t>
            </a:r>
            <a:r>
              <a:rPr lang="en-US" sz="2000" dirty="0"/>
              <a:t>initially loaded into the computer by a </a:t>
            </a:r>
            <a:r>
              <a:rPr lang="en-US" sz="2000" b="1" i="1" dirty="0"/>
              <a:t>boot program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, manages all of the other application programs in a computer. The application programs make use of the operating system by making requests for services through a defined </a:t>
            </a:r>
            <a:r>
              <a:rPr lang="en-US" sz="2000" i="1" dirty="0">
                <a:solidFill>
                  <a:schemeClr val="accent3">
                    <a:lumMod val="75000"/>
                  </a:schemeClr>
                </a:solidFill>
              </a:rPr>
              <a:t>application program interface (API).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In addition, users can interact directly with the operating system through a user interface, such as a </a:t>
            </a:r>
            <a:r>
              <a:rPr lang="en-US" sz="2000" i="1" dirty="0">
                <a:solidFill>
                  <a:schemeClr val="accent3">
                    <a:lumMod val="75000"/>
                  </a:schemeClr>
                </a:solidFill>
              </a:rPr>
              <a:t>command-line interface (CLI)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or a </a:t>
            </a:r>
            <a:r>
              <a:rPr lang="en-US" sz="2000" i="1" dirty="0">
                <a:solidFill>
                  <a:schemeClr val="accent3">
                    <a:lumMod val="75000"/>
                  </a:schemeClr>
                </a:solidFill>
              </a:rPr>
              <a:t>graphical UI (GUI).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3C52B-7F71-1343-A5ED-ADB0C697923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786313"/>
            <a:ext cx="547688" cy="357187"/>
          </a:xfrm>
        </p:spPr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349CB-1B6B-F142-BD27-6F3133CF2B3C}"/>
              </a:ext>
            </a:extLst>
          </p:cNvPr>
          <p:cNvSpPr txBox="1"/>
          <p:nvPr/>
        </p:nvSpPr>
        <p:spPr>
          <a:xfrm>
            <a:off x="1957200" y="467627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Adapted from: https://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whatis.techtarget.com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/definition/operating-system-OS</a:t>
            </a:r>
          </a:p>
        </p:txBody>
      </p:sp>
    </p:spTree>
    <p:extLst>
      <p:ext uri="{BB962C8B-B14F-4D97-AF65-F5344CB8AC3E}">
        <p14:creationId xmlns:p14="http://schemas.microsoft.com/office/powerpoint/2010/main" val="4239482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12051-2B31-BC43-A5C7-7E763CA61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9338" y="0"/>
            <a:ext cx="5638800" cy="832207"/>
          </a:xfrm>
        </p:spPr>
        <p:txBody>
          <a:bodyPr/>
          <a:lstStyle/>
          <a:p>
            <a:r>
              <a:rPr lang="en-US" dirty="0"/>
              <a:t>The Operating System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AC8009E-BC49-5148-B044-8AB1E4DBD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9338" y="995413"/>
            <a:ext cx="6058802" cy="3545765"/>
          </a:xfrm>
        </p:spPr>
        <p:txBody>
          <a:bodyPr/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An operating system (OS) is the [collection of] program[s] that, after being initially loaded into the computer by a </a:t>
            </a:r>
            <a:r>
              <a:rPr lang="en-US" sz="2000" i="1" dirty="0">
                <a:solidFill>
                  <a:schemeClr val="accent3">
                    <a:lumMod val="75000"/>
                  </a:schemeClr>
                </a:solidFill>
              </a:rPr>
              <a:t>boot program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, manages all of the other application programs in a computer. The </a:t>
            </a:r>
            <a:r>
              <a:rPr lang="en-US" sz="2000" dirty="0"/>
              <a:t>application programs make use of the operating system by making requests for services through a defined </a:t>
            </a:r>
            <a:r>
              <a:rPr lang="en-US" sz="2000" i="1" dirty="0"/>
              <a:t>application program interface (API).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In addition, users can interact directly with the operating system through a user interface, such as a </a:t>
            </a:r>
            <a:r>
              <a:rPr lang="en-US" sz="2000" i="1" dirty="0">
                <a:solidFill>
                  <a:schemeClr val="accent3">
                    <a:lumMod val="75000"/>
                  </a:schemeClr>
                </a:solidFill>
              </a:rPr>
              <a:t>command-line interface (CLI)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or a </a:t>
            </a:r>
            <a:r>
              <a:rPr lang="en-US" sz="2000" i="1" dirty="0">
                <a:solidFill>
                  <a:schemeClr val="accent3">
                    <a:lumMod val="75000"/>
                  </a:schemeClr>
                </a:solidFill>
              </a:rPr>
              <a:t>graphical UI (GUI).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3C52B-7F71-1343-A5ED-ADB0C697923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786313"/>
            <a:ext cx="547688" cy="357187"/>
          </a:xfrm>
        </p:spPr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349CB-1B6B-F142-BD27-6F3133CF2B3C}"/>
              </a:ext>
            </a:extLst>
          </p:cNvPr>
          <p:cNvSpPr txBox="1"/>
          <p:nvPr/>
        </p:nvSpPr>
        <p:spPr>
          <a:xfrm>
            <a:off x="1957200" y="467627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Adapted from: https://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whatis.techtarget.com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/definition/operating-system-OS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906A6AA3-B104-5642-AE88-8096AD71F3FE}"/>
              </a:ext>
            </a:extLst>
          </p:cNvPr>
          <p:cNvSpPr/>
          <p:nvPr/>
        </p:nvSpPr>
        <p:spPr>
          <a:xfrm rot="21287678">
            <a:off x="5427046" y="3210778"/>
            <a:ext cx="3668537" cy="123407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</a:t>
            </a:r>
            <a:r>
              <a:rPr lang="en-US" sz="2400" b="1" i="1" dirty="0"/>
              <a:t>System Call Interface</a:t>
            </a:r>
          </a:p>
        </p:txBody>
      </p:sp>
    </p:spTree>
    <p:extLst>
      <p:ext uri="{BB962C8B-B14F-4D97-AF65-F5344CB8AC3E}">
        <p14:creationId xmlns:p14="http://schemas.microsoft.com/office/powerpoint/2010/main" val="299997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32925-496F-BA41-8643-CCA10DA76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 Metaphor:  A College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81579-8615-6849-96BA-C9173FBE2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699" y="1249137"/>
            <a:ext cx="5407839" cy="3631087"/>
          </a:xfrm>
        </p:spPr>
        <p:txBody>
          <a:bodyPr/>
          <a:lstStyle/>
          <a:p>
            <a:r>
              <a:rPr lang="en-US" sz="2000" dirty="0"/>
              <a:t>Imagine a college as a </a:t>
            </a:r>
            <a:r>
              <a:rPr lang="en-US" sz="2000" b="1" i="1" dirty="0"/>
              <a:t>computing system </a:t>
            </a:r>
            <a:r>
              <a:rPr lang="en-US" sz="2000" dirty="0"/>
              <a:t>consisting of </a:t>
            </a:r>
            <a:r>
              <a:rPr lang="en-US" sz="2000" b="1" i="1" dirty="0"/>
              <a:t>hardware</a:t>
            </a:r>
            <a:r>
              <a:rPr lang="en-US" sz="2000" dirty="0"/>
              <a:t>, </a:t>
            </a:r>
            <a:r>
              <a:rPr lang="en-US" sz="2000" b="1" i="1" dirty="0"/>
              <a:t>user application programs</a:t>
            </a:r>
            <a:r>
              <a:rPr lang="en-US" sz="2000" dirty="0"/>
              <a:t> and an </a:t>
            </a:r>
            <a:r>
              <a:rPr lang="en-US" sz="2000" b="1" i="1" dirty="0"/>
              <a:t>operating system</a:t>
            </a:r>
            <a:r>
              <a:rPr lang="en-US" sz="2000" dirty="0"/>
              <a:t>.</a:t>
            </a:r>
            <a:endParaRPr lang="en-US" sz="1000" dirty="0"/>
          </a:p>
          <a:p>
            <a:endParaRPr lang="en-US" sz="1000" dirty="0"/>
          </a:p>
          <a:p>
            <a:pPr lvl="1"/>
            <a:r>
              <a:rPr lang="en-US" sz="1800" dirty="0"/>
              <a:t>In this metaphor:</a:t>
            </a:r>
          </a:p>
          <a:p>
            <a:pPr lvl="2"/>
            <a:r>
              <a:rPr lang="en-US" sz="1600" dirty="0"/>
              <a:t>The campus buildings, classrooms, equipment, tools, machinery are like </a:t>
            </a:r>
            <a:r>
              <a:rPr lang="en-US" sz="1600" b="1" i="1" dirty="0"/>
              <a:t>the</a:t>
            </a:r>
            <a:r>
              <a:rPr lang="en-US" sz="1600" dirty="0"/>
              <a:t> </a:t>
            </a:r>
            <a:r>
              <a:rPr lang="en-US" sz="1600" b="1" i="1" dirty="0"/>
              <a:t>computer hardware</a:t>
            </a:r>
            <a:r>
              <a:rPr lang="en-US" sz="1600" b="1" dirty="0"/>
              <a:t>.</a:t>
            </a:r>
          </a:p>
          <a:p>
            <a:pPr lvl="2"/>
            <a:r>
              <a:rPr lang="en-US" sz="1600" dirty="0"/>
              <a:t>The classes, teams, organizations and students are like </a:t>
            </a:r>
            <a:r>
              <a:rPr lang="en-US" sz="1600" b="1" i="1" dirty="0"/>
              <a:t>the application programs (i.e. user programs) </a:t>
            </a:r>
            <a:r>
              <a:rPr lang="en-US" sz="1600" i="1" dirty="0"/>
              <a:t>that can be run on the computer</a:t>
            </a:r>
            <a:r>
              <a:rPr lang="en-US" sz="1600" dirty="0"/>
              <a:t>.</a:t>
            </a:r>
          </a:p>
          <a:p>
            <a:pPr lvl="2"/>
            <a:r>
              <a:rPr lang="en-US" sz="1600" dirty="0"/>
              <a:t>The administration, faculty, staff, coaches are like </a:t>
            </a:r>
            <a:r>
              <a:rPr lang="en-US" sz="1600" b="1" i="1" dirty="0"/>
              <a:t>the operating system</a:t>
            </a:r>
            <a:r>
              <a:rPr lang="en-US" sz="1600" b="1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DABCD-0C6E-C04B-8D26-E66AAAD3663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24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9F6A2-133B-5F49-8682-DBDCBD04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005" y="0"/>
            <a:ext cx="5554999" cy="1084751"/>
          </a:xfrm>
        </p:spPr>
        <p:txBody>
          <a:bodyPr/>
          <a:lstStyle/>
          <a:p>
            <a:r>
              <a:rPr lang="en-US" dirty="0"/>
              <a:t>Some Key OS Vocabulary and Abstractions via the College Metaphor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D09E9-88A9-4043-A283-3F3D934A6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764" y="1116558"/>
            <a:ext cx="5893050" cy="4026942"/>
          </a:xfrm>
        </p:spPr>
        <p:txBody>
          <a:bodyPr/>
          <a:lstStyle/>
          <a:p>
            <a:r>
              <a:rPr lang="en-US" sz="2000" b="1" dirty="0"/>
              <a:t>A Process</a:t>
            </a:r>
            <a:r>
              <a:rPr lang="en-US" sz="2000" dirty="0"/>
              <a:t>: A running program.</a:t>
            </a:r>
          </a:p>
          <a:p>
            <a:r>
              <a:rPr lang="en-US" sz="2000" b="1" dirty="0"/>
              <a:t>Multiprogramming</a:t>
            </a:r>
            <a:r>
              <a:rPr lang="en-US" sz="2000" dirty="0"/>
              <a:t>: Running multiple </a:t>
            </a:r>
            <a:br>
              <a:rPr lang="en-US" sz="2000" dirty="0"/>
            </a:br>
            <a:r>
              <a:rPr lang="en-US" sz="2000" dirty="0"/>
              <a:t>programs simultaneously.</a:t>
            </a:r>
          </a:p>
          <a:p>
            <a:r>
              <a:rPr lang="en-US" sz="2000" b="1" dirty="0"/>
              <a:t>System Call Interface</a:t>
            </a:r>
            <a:r>
              <a:rPr lang="en-US" sz="2000" dirty="0"/>
              <a:t>: Requests by processes </a:t>
            </a:r>
            <a:br>
              <a:rPr lang="en-US" sz="2000" dirty="0"/>
            </a:br>
            <a:r>
              <a:rPr lang="en-US" sz="2000" dirty="0"/>
              <a:t>for OS services (ensure sharing and protection).</a:t>
            </a:r>
          </a:p>
          <a:p>
            <a:r>
              <a:rPr lang="en-US" sz="2000" b="1" dirty="0"/>
              <a:t>Virtual Memory</a:t>
            </a:r>
            <a:r>
              <a:rPr lang="en-US" sz="2000" dirty="0"/>
              <a:t>: The illusion that each process had its own main memory (larger than RAM).</a:t>
            </a:r>
          </a:p>
          <a:p>
            <a:r>
              <a:rPr lang="en-US" sz="2000" b="1" dirty="0"/>
              <a:t>Device Stack</a:t>
            </a:r>
            <a:r>
              <a:rPr lang="en-US" sz="2000" dirty="0"/>
              <a:t>: Simplified and consistent access to diverse devices.</a:t>
            </a:r>
          </a:p>
          <a:p>
            <a:r>
              <a:rPr lang="en-US" sz="2000" b="1" dirty="0"/>
              <a:t>Multithreading</a:t>
            </a:r>
            <a:r>
              <a:rPr lang="en-US" sz="2000" dirty="0"/>
              <a:t>: Running multiple parts of a single application program simultaneously.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07825-3218-5749-B934-66C5A5D2ACC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F3BAF8-08AD-464F-8CBB-FFA6974B770B}"/>
              </a:ext>
            </a:extLst>
          </p:cNvPr>
          <p:cNvSpPr txBox="1"/>
          <p:nvPr/>
        </p:nvSpPr>
        <p:spPr>
          <a:xfrm rot="20915023">
            <a:off x="6546494" y="997762"/>
            <a:ext cx="2679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egoe Print" panose="02000800000000000000" pitchFamily="2" charset="0"/>
              </a:rPr>
              <a:t>Hardware</a:t>
            </a:r>
            <a:r>
              <a:rPr lang="en-US" sz="1600" dirty="0">
                <a:latin typeface="Segoe Print" panose="02000800000000000000" pitchFamily="2" charset="0"/>
              </a:rPr>
              <a:t>: </a:t>
            </a:r>
          </a:p>
          <a:p>
            <a:r>
              <a:rPr lang="en-US" sz="1600" dirty="0">
                <a:latin typeface="Segoe Print" panose="02000800000000000000" pitchFamily="2" charset="0"/>
              </a:rPr>
              <a:t>  rooms, equipment</a:t>
            </a:r>
          </a:p>
          <a:p>
            <a:r>
              <a:rPr lang="en-US" sz="1600" b="1" dirty="0">
                <a:latin typeface="Segoe Print" panose="02000800000000000000" pitchFamily="2" charset="0"/>
              </a:rPr>
              <a:t>User Program</a:t>
            </a:r>
            <a:r>
              <a:rPr lang="en-US" sz="1600" dirty="0">
                <a:latin typeface="Segoe Print" panose="02000800000000000000" pitchFamily="2" charset="0"/>
              </a:rPr>
              <a:t>: </a:t>
            </a:r>
          </a:p>
          <a:p>
            <a:r>
              <a:rPr lang="en-US" sz="1600" dirty="0">
                <a:latin typeface="Segoe Print" panose="02000800000000000000" pitchFamily="2" charset="0"/>
              </a:rPr>
              <a:t>  class, team, student</a:t>
            </a:r>
          </a:p>
          <a:p>
            <a:r>
              <a:rPr lang="en-US" sz="1600" b="1" dirty="0">
                <a:latin typeface="Segoe Print" panose="02000800000000000000" pitchFamily="2" charset="0"/>
              </a:rPr>
              <a:t>OS</a:t>
            </a:r>
            <a:r>
              <a:rPr lang="en-US" sz="1600" dirty="0">
                <a:latin typeface="Segoe Print" panose="02000800000000000000" pitchFamily="2" charset="0"/>
              </a:rPr>
              <a:t>: </a:t>
            </a:r>
          </a:p>
          <a:p>
            <a:r>
              <a:rPr lang="en-US" sz="1600" dirty="0">
                <a:latin typeface="Segoe Print" panose="02000800000000000000" pitchFamily="2" charset="0"/>
              </a:rPr>
              <a:t>  faculty, staff, coaches</a:t>
            </a:r>
          </a:p>
        </p:txBody>
      </p:sp>
    </p:spTree>
    <p:extLst>
      <p:ext uri="{BB962C8B-B14F-4D97-AF65-F5344CB8AC3E}">
        <p14:creationId xmlns:p14="http://schemas.microsoft.com/office/powerpoint/2010/main" val="421512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7DB7-81CC-B643-AF68-37F29F7C4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780" y="339433"/>
            <a:ext cx="4944300" cy="645300"/>
          </a:xfrm>
        </p:spPr>
        <p:txBody>
          <a:bodyPr/>
          <a:lstStyle/>
          <a:p>
            <a:r>
              <a:rPr lang="en-US" sz="3200" dirty="0"/>
              <a:t>Essential Points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2E0D9-B134-A647-B182-18954FB25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1518" y="1137085"/>
            <a:ext cx="8053330" cy="3108817"/>
          </a:xfrm>
        </p:spPr>
        <p:txBody>
          <a:bodyPr/>
          <a:lstStyle/>
          <a:p>
            <a:r>
              <a:rPr lang="en-US" sz="2400" dirty="0"/>
              <a:t>Stored Program Machine</a:t>
            </a:r>
          </a:p>
          <a:p>
            <a:pPr lvl="1"/>
            <a:r>
              <a:rPr lang="en-US" sz="2000" dirty="0"/>
              <a:t>Program and data must be in main memory to execute.</a:t>
            </a:r>
          </a:p>
          <a:p>
            <a:pPr lvl="1"/>
            <a:r>
              <a:rPr lang="en-US" sz="2000" dirty="0"/>
              <a:t>Fetch/decode/execute (PC and IR)</a:t>
            </a:r>
            <a:endParaRPr lang="en-US" sz="800" dirty="0"/>
          </a:p>
          <a:p>
            <a:pPr lvl="1"/>
            <a:endParaRPr lang="en-US" sz="800" dirty="0"/>
          </a:p>
          <a:p>
            <a:r>
              <a:rPr lang="en-US" sz="2400" dirty="0"/>
              <a:t>A single core CPU can run only one program at a time.</a:t>
            </a:r>
          </a:p>
          <a:p>
            <a:pPr lvl="1"/>
            <a:r>
              <a:rPr lang="en-US" sz="2000" dirty="0"/>
              <a:t>One PC and one IR</a:t>
            </a:r>
          </a:p>
          <a:p>
            <a:pPr lvl="1"/>
            <a:r>
              <a:rPr lang="en-US" sz="2000" dirty="0"/>
              <a:t>So…</a:t>
            </a:r>
          </a:p>
          <a:p>
            <a:pPr lvl="2"/>
            <a:r>
              <a:rPr lang="en-US" sz="1800" dirty="0"/>
              <a:t>If the OS running, </a:t>
            </a:r>
            <a:br>
              <a:rPr lang="en-US" sz="1800" dirty="0"/>
            </a:br>
            <a:r>
              <a:rPr lang="en-US" sz="1800" dirty="0"/>
              <a:t>user programs are not running</a:t>
            </a:r>
          </a:p>
          <a:p>
            <a:pPr lvl="2"/>
            <a:r>
              <a:rPr lang="en-US" sz="1800" dirty="0"/>
              <a:t>If a user program is running, </a:t>
            </a:r>
            <a:br>
              <a:rPr lang="en-US" sz="1800" dirty="0"/>
            </a:br>
            <a:r>
              <a:rPr lang="en-US" sz="1800" dirty="0"/>
              <a:t>the OS is not running, </a:t>
            </a:r>
            <a:br>
              <a:rPr lang="en-US" sz="1800" dirty="0"/>
            </a:br>
            <a:r>
              <a:rPr lang="en-US" sz="1800" dirty="0"/>
              <a:t>and no other user programs are either.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596A1-603B-7143-9D66-071B90A1CF2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33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8ED51-4F7D-F749-8DCD-2EA9AAD78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Booting the 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2FC10-15B6-6041-A6DA-B846EBA8DDE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24A96D-DCE0-6841-ACB8-10A2D498C2CA}"/>
              </a:ext>
            </a:extLst>
          </p:cNvPr>
          <p:cNvGrpSpPr/>
          <p:nvPr/>
        </p:nvGrpSpPr>
        <p:grpSpPr>
          <a:xfrm>
            <a:off x="2306770" y="1290219"/>
            <a:ext cx="4761571" cy="3395203"/>
            <a:chOff x="3368566" y="1757334"/>
            <a:chExt cx="4761571" cy="339520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03688E-0197-4943-B04D-F45B989ECF38}"/>
                </a:ext>
              </a:extLst>
            </p:cNvPr>
            <p:cNvSpPr txBox="1"/>
            <p:nvPr/>
          </p:nvSpPr>
          <p:spPr>
            <a:xfrm>
              <a:off x="3368566" y="2659547"/>
              <a:ext cx="4761571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So, we have a basic stored program machine…</a:t>
              </a:r>
              <a:br>
                <a:rPr lang="en-US" sz="800" dirty="0">
                  <a:latin typeface="Segoe Print" panose="02000800000000000000" pitchFamily="2" charset="0"/>
                </a:rPr>
              </a:br>
              <a:br>
                <a:rPr lang="en-US" sz="800" dirty="0">
                  <a:latin typeface="Segoe Print" panose="02000800000000000000" pitchFamily="2" charset="0"/>
                </a:rPr>
              </a:br>
              <a:r>
                <a:rPr lang="en-US" sz="2000" dirty="0">
                  <a:latin typeface="Segoe Print" panose="02000800000000000000" pitchFamily="2" charset="0"/>
                </a:rPr>
                <a:t>and the OS is a program that manages that machine…</a:t>
              </a:r>
              <a:br>
                <a:rPr lang="en-US" sz="800" dirty="0">
                  <a:latin typeface="Segoe Print" panose="02000800000000000000" pitchFamily="2" charset="0"/>
                </a:rPr>
              </a:br>
              <a:br>
                <a:rPr lang="en-US" sz="800" dirty="0">
                  <a:latin typeface="Segoe Print" panose="02000800000000000000" pitchFamily="2" charset="0"/>
                </a:rPr>
              </a:br>
              <a:r>
                <a:rPr lang="en-US" sz="2000" dirty="0">
                  <a:latin typeface="Segoe Print" panose="02000800000000000000" pitchFamily="2" charset="0"/>
                </a:rPr>
                <a:t>how does that program (the OS) get loaded into main memory and start running?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610CFC2-9ACA-1F49-A702-6B730FA5F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4757" y="1757334"/>
              <a:ext cx="649191" cy="68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4450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97A-E273-5D41-AA3A-A3C3962A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526" y="441789"/>
            <a:ext cx="4944300" cy="645300"/>
          </a:xfrm>
        </p:spPr>
        <p:txBody>
          <a:bodyPr/>
          <a:lstStyle/>
          <a:p>
            <a:r>
              <a:rPr lang="en-US" dirty="0"/>
              <a:t>Getting started…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70821-010F-634B-BC31-F7FB54A95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328" y="1735338"/>
            <a:ext cx="3858258" cy="2544900"/>
          </a:xfrm>
        </p:spPr>
        <p:txBody>
          <a:bodyPr/>
          <a:lstStyle/>
          <a:p>
            <a:r>
              <a:rPr lang="en-US" sz="2000" dirty="0"/>
              <a:t>When the computer powers on….</a:t>
            </a:r>
          </a:p>
          <a:p>
            <a:pPr lvl="1"/>
            <a:r>
              <a:rPr lang="en-US" sz="1800" dirty="0"/>
              <a:t>The main memory is empty</a:t>
            </a:r>
          </a:p>
          <a:p>
            <a:pPr lvl="2"/>
            <a:r>
              <a:rPr lang="en-US" sz="1600" dirty="0"/>
              <a:t>Volatile storage</a:t>
            </a:r>
          </a:p>
          <a:p>
            <a:pPr lvl="1"/>
            <a:r>
              <a:rPr lang="en-US" sz="1800" dirty="0"/>
              <a:t>The OS is a ML program</a:t>
            </a:r>
          </a:p>
          <a:p>
            <a:pPr lvl="2"/>
            <a:r>
              <a:rPr lang="en-US" sz="1600" dirty="0"/>
              <a:t>Typically stored on disk.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A9B64-A6E0-7740-936E-78F6BCF8EE8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76CA1A8-D63E-2A4D-8767-0D49CFE61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3694176" cy="41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97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70821-010F-634B-BC31-F7FB54A95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327" y="1735338"/>
            <a:ext cx="3733783" cy="2544900"/>
          </a:xfrm>
        </p:spPr>
        <p:txBody>
          <a:bodyPr/>
          <a:lstStyle/>
          <a:p>
            <a:r>
              <a:rPr lang="en-US" sz="2000" dirty="0"/>
              <a:t>The OS is a ML program…</a:t>
            </a:r>
          </a:p>
          <a:p>
            <a:pPr lvl="1"/>
            <a:r>
              <a:rPr lang="en-US" sz="1600" dirty="0"/>
              <a:t>Our machine uses the stored program architecture.</a:t>
            </a:r>
          </a:p>
          <a:p>
            <a:pPr lvl="1"/>
            <a:r>
              <a:rPr lang="en-US" sz="1600" dirty="0"/>
              <a:t>So, to run, the OS must be in the main memory so its instructions can be fetched, decoded, and executed.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A9B64-A6E0-7740-936E-78F6BCF8EE8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2947AA-6444-184F-967D-FA28FD3A3034}"/>
              </a:ext>
            </a:extLst>
          </p:cNvPr>
          <p:cNvSpPr txBox="1">
            <a:spLocks/>
          </p:cNvSpPr>
          <p:nvPr/>
        </p:nvSpPr>
        <p:spPr bwMode="auto">
          <a:xfrm>
            <a:off x="1732526" y="441789"/>
            <a:ext cx="4944300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 dirty="0"/>
              <a:t>Getting started…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013D9F-12B5-6D44-A580-6F3F7DB80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3694176" cy="41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77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70821-010F-634B-BC31-F7FB54A95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327" y="1735338"/>
            <a:ext cx="3733783" cy="2544900"/>
          </a:xfrm>
        </p:spPr>
        <p:txBody>
          <a:bodyPr/>
          <a:lstStyle/>
          <a:p>
            <a:r>
              <a:rPr lang="en-US" sz="2000" dirty="0"/>
              <a:t>Need to:</a:t>
            </a:r>
          </a:p>
          <a:p>
            <a:pPr lvl="1"/>
            <a:r>
              <a:rPr lang="en-US" sz="1800" dirty="0"/>
              <a:t>Load OS into RAM.</a:t>
            </a:r>
          </a:p>
          <a:p>
            <a:pPr lvl="1"/>
            <a:r>
              <a:rPr lang="en-US" sz="1800" dirty="0"/>
              <a:t>Set PC to first instruction.</a:t>
            </a:r>
          </a:p>
          <a:p>
            <a:pPr lvl="2"/>
            <a:r>
              <a:rPr lang="en-US" sz="1600" dirty="0"/>
              <a:t>Fetch/decode/execute</a:t>
            </a:r>
          </a:p>
          <a:p>
            <a:pPr lvl="2"/>
            <a:endParaRPr lang="en-US" sz="1800" dirty="0"/>
          </a:p>
          <a:p>
            <a:pPr lvl="1"/>
            <a:r>
              <a:rPr lang="en-US" sz="1800" dirty="0"/>
              <a:t>Bootstrapping the OS</a:t>
            </a:r>
          </a:p>
          <a:p>
            <a:pPr lvl="2"/>
            <a:r>
              <a:rPr lang="en-US" sz="1600" dirty="0"/>
              <a:t>Or “booting” the computer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A9B64-A6E0-7740-936E-78F6BCF8EE8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368C71-262F-CD4A-A4FA-22EEA51CF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3694176" cy="410988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EEC7172-DBA1-664C-8A85-EA40A1F9DBAB}"/>
              </a:ext>
            </a:extLst>
          </p:cNvPr>
          <p:cNvGrpSpPr/>
          <p:nvPr/>
        </p:nvGrpSpPr>
        <p:grpSpPr>
          <a:xfrm>
            <a:off x="6030931" y="2157841"/>
            <a:ext cx="1022737" cy="369332"/>
            <a:chOff x="3678147" y="2157841"/>
            <a:chExt cx="1022737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6E470B4-AF5B-B94A-A155-E30B7237892F}"/>
                </a:ext>
              </a:extLst>
            </p:cNvPr>
            <p:cNvSpPr txBox="1"/>
            <p:nvPr/>
          </p:nvSpPr>
          <p:spPr>
            <a:xfrm>
              <a:off x="4195617" y="2157841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PC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9B9AA9A-3E3E-6046-97ED-B3ABCCA62B55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>
              <a:off x="3678147" y="2342507"/>
              <a:ext cx="517470" cy="0"/>
            </a:xfrm>
            <a:prstGeom prst="straightConnector1">
              <a:avLst/>
            </a:prstGeom>
            <a:ln w="317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42947AA-6444-184F-967D-FA28FD3A3034}"/>
              </a:ext>
            </a:extLst>
          </p:cNvPr>
          <p:cNvSpPr txBox="1">
            <a:spLocks/>
          </p:cNvSpPr>
          <p:nvPr/>
        </p:nvSpPr>
        <p:spPr bwMode="auto">
          <a:xfrm>
            <a:off x="1732526" y="441789"/>
            <a:ext cx="4944300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 dirty="0"/>
              <a:t>Getting started…</a:t>
            </a:r>
          </a:p>
        </p:txBody>
      </p:sp>
    </p:spTree>
    <p:extLst>
      <p:ext uri="{BB962C8B-B14F-4D97-AF65-F5344CB8AC3E}">
        <p14:creationId xmlns:p14="http://schemas.microsoft.com/office/powerpoint/2010/main" val="62212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E6D489-1C0D-4D45-BF6E-238A3142C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know so far…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928EC-25B3-364A-AAC8-BF945280D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5" y="1514554"/>
            <a:ext cx="5245778" cy="3628946"/>
          </a:xfrm>
        </p:spPr>
        <p:txBody>
          <a:bodyPr/>
          <a:lstStyle/>
          <a:p>
            <a:r>
              <a:rPr lang="en-US" sz="1800" dirty="0"/>
              <a:t>How a machine built from transistors can perform computations expressed by a program written in a high-level language…</a:t>
            </a:r>
          </a:p>
          <a:p>
            <a:pPr lvl="1"/>
            <a:r>
              <a:rPr lang="en-US" sz="1600" dirty="0"/>
              <a:t>Language abstractions</a:t>
            </a:r>
          </a:p>
          <a:p>
            <a:pPr lvl="1"/>
            <a:r>
              <a:rPr lang="en-US" sz="1600" dirty="0"/>
              <a:t>Machine abstractions</a:t>
            </a:r>
          </a:p>
          <a:p>
            <a:pPr lvl="1"/>
            <a:r>
              <a:rPr lang="en-US" sz="1600" dirty="0"/>
              <a:t>Data abstractions</a:t>
            </a:r>
          </a:p>
          <a:p>
            <a:pPr lvl="1"/>
            <a:r>
              <a:rPr lang="en-US" sz="1600" dirty="0"/>
              <a:t>Hardware abstractions</a:t>
            </a:r>
          </a:p>
          <a:p>
            <a:pPr lvl="1"/>
            <a:endParaRPr lang="en-US" sz="1600" dirty="0"/>
          </a:p>
          <a:p>
            <a:r>
              <a:rPr lang="en-US" sz="1800" dirty="0"/>
              <a:t>Provides:</a:t>
            </a:r>
          </a:p>
          <a:p>
            <a:pPr lvl="1"/>
            <a:r>
              <a:rPr lang="en-US" sz="1600" dirty="0"/>
              <a:t>A foundation for future learning:</a:t>
            </a:r>
          </a:p>
          <a:p>
            <a:pPr lvl="2"/>
            <a:r>
              <a:rPr lang="en-US" sz="1600" dirty="0"/>
              <a:t>Understanding of fundamental concepts</a:t>
            </a:r>
          </a:p>
          <a:p>
            <a:pPr lvl="2"/>
            <a:r>
              <a:rPr lang="en-US" sz="1600" dirty="0"/>
              <a:t>Intuition and insight</a:t>
            </a:r>
          </a:p>
        </p:txBody>
      </p:sp>
    </p:spTree>
    <p:extLst>
      <p:ext uri="{BB962C8B-B14F-4D97-AF65-F5344CB8AC3E}">
        <p14:creationId xmlns:p14="http://schemas.microsoft.com/office/powerpoint/2010/main" val="384641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70821-010F-634B-BC31-F7FB54A95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327" y="1735338"/>
            <a:ext cx="3733783" cy="2544900"/>
          </a:xfrm>
        </p:spPr>
        <p:txBody>
          <a:bodyPr/>
          <a:lstStyle/>
          <a:p>
            <a:r>
              <a:rPr lang="en-US" sz="1800" dirty="0"/>
              <a:t>The ROM</a:t>
            </a:r>
          </a:p>
          <a:p>
            <a:pPr lvl="1"/>
            <a:r>
              <a:rPr lang="en-US" sz="1800" dirty="0"/>
              <a:t>Read Only Memory</a:t>
            </a:r>
          </a:p>
          <a:p>
            <a:pPr lvl="1"/>
            <a:r>
              <a:rPr lang="en-US" sz="1800" dirty="0"/>
              <a:t>Non-volatile</a:t>
            </a:r>
          </a:p>
          <a:p>
            <a:pPr lvl="1"/>
            <a:r>
              <a:rPr lang="en-US" sz="1800" dirty="0"/>
              <a:t>Small</a:t>
            </a:r>
          </a:p>
          <a:p>
            <a:pPr lvl="1"/>
            <a:r>
              <a:rPr lang="en-US" sz="1800" dirty="0"/>
              <a:t>Pre-installed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A9B64-A6E0-7740-936E-78F6BCF8EE8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2947AA-6444-184F-967D-FA28FD3A3034}"/>
              </a:ext>
            </a:extLst>
          </p:cNvPr>
          <p:cNvSpPr txBox="1">
            <a:spLocks/>
          </p:cNvSpPr>
          <p:nvPr/>
        </p:nvSpPr>
        <p:spPr bwMode="auto">
          <a:xfrm>
            <a:off x="1732526" y="410966"/>
            <a:ext cx="4944300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 dirty="0"/>
              <a:t>Hardware Support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6A184F-1D01-6C4F-BE8B-0E15C66CB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3694176" cy="41098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825255-FBA0-B545-A87B-F912E6E5D319}"/>
              </a:ext>
            </a:extLst>
          </p:cNvPr>
          <p:cNvSpPr txBox="1"/>
          <p:nvPr/>
        </p:nvSpPr>
        <p:spPr>
          <a:xfrm>
            <a:off x="6904232" y="2147300"/>
            <a:ext cx="12520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ML Programs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823220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70821-010F-634B-BC31-F7FB54A95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327" y="1735338"/>
            <a:ext cx="3733783" cy="2544900"/>
          </a:xfrm>
        </p:spPr>
        <p:txBody>
          <a:bodyPr/>
          <a:lstStyle/>
          <a:p>
            <a:r>
              <a:rPr lang="en-US" sz="1800" dirty="0"/>
              <a:t>The ROM</a:t>
            </a:r>
          </a:p>
          <a:p>
            <a:pPr lvl="1"/>
            <a:r>
              <a:rPr lang="en-US" sz="1800" dirty="0"/>
              <a:t>Read Only Memory</a:t>
            </a:r>
          </a:p>
          <a:p>
            <a:pPr lvl="1"/>
            <a:r>
              <a:rPr lang="en-US" sz="1800" dirty="0"/>
              <a:t>Non-volatile</a:t>
            </a:r>
          </a:p>
          <a:p>
            <a:pPr lvl="1"/>
            <a:r>
              <a:rPr lang="en-US" sz="1800" dirty="0"/>
              <a:t>Small</a:t>
            </a:r>
          </a:p>
          <a:p>
            <a:pPr lvl="1"/>
            <a:r>
              <a:rPr lang="en-US" sz="1800" dirty="0"/>
              <a:t>Pre-installed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Address Remapping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A9B64-A6E0-7740-936E-78F6BCF8EE8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2947AA-6444-184F-967D-FA28FD3A3034}"/>
              </a:ext>
            </a:extLst>
          </p:cNvPr>
          <p:cNvSpPr txBox="1">
            <a:spLocks/>
          </p:cNvSpPr>
          <p:nvPr/>
        </p:nvSpPr>
        <p:spPr bwMode="auto">
          <a:xfrm>
            <a:off x="1732526" y="410966"/>
            <a:ext cx="4944300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 dirty="0"/>
              <a:t>Hardware Support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DE5CDD-3D8C-514E-B641-248BC1DDD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3698590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C83BBE-CAB2-F64D-9CDA-2E335B836BAC}"/>
              </a:ext>
            </a:extLst>
          </p:cNvPr>
          <p:cNvSpPr txBox="1"/>
          <p:nvPr/>
        </p:nvSpPr>
        <p:spPr>
          <a:xfrm>
            <a:off x="6904233" y="2147300"/>
            <a:ext cx="12520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ML Programs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943699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70821-010F-634B-BC31-F7FB54A95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327" y="1735338"/>
            <a:ext cx="3733783" cy="2544900"/>
          </a:xfrm>
        </p:spPr>
        <p:txBody>
          <a:bodyPr/>
          <a:lstStyle/>
          <a:p>
            <a:r>
              <a:rPr lang="en-US" sz="2000" dirty="0"/>
              <a:t>The BIOS</a:t>
            </a:r>
          </a:p>
          <a:p>
            <a:pPr lvl="1"/>
            <a:r>
              <a:rPr lang="en-US" sz="1600" dirty="0"/>
              <a:t>Basic Input Output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A9B64-A6E0-7740-936E-78F6BCF8EE8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2947AA-6444-184F-967D-FA28FD3A3034}"/>
              </a:ext>
            </a:extLst>
          </p:cNvPr>
          <p:cNvSpPr txBox="1">
            <a:spLocks/>
          </p:cNvSpPr>
          <p:nvPr/>
        </p:nvSpPr>
        <p:spPr bwMode="auto">
          <a:xfrm>
            <a:off x="1732526" y="410966"/>
            <a:ext cx="4944300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 dirty="0"/>
              <a:t>The BIOS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19D74F-19C9-B942-B2F7-7013523F3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369859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97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70821-010F-634B-BC31-F7FB54A95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327" y="1735338"/>
            <a:ext cx="3933673" cy="2544900"/>
          </a:xfrm>
        </p:spPr>
        <p:txBody>
          <a:bodyPr/>
          <a:lstStyle/>
          <a:p>
            <a:r>
              <a:rPr lang="en-US" sz="2000" dirty="0"/>
              <a:t>The BIOS</a:t>
            </a:r>
          </a:p>
          <a:p>
            <a:pPr lvl="1"/>
            <a:r>
              <a:rPr lang="en-US" sz="1800" dirty="0"/>
              <a:t>POST: Power On Self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A9B64-A6E0-7740-936E-78F6BCF8EE8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2947AA-6444-184F-967D-FA28FD3A3034}"/>
              </a:ext>
            </a:extLst>
          </p:cNvPr>
          <p:cNvSpPr txBox="1">
            <a:spLocks/>
          </p:cNvSpPr>
          <p:nvPr/>
        </p:nvSpPr>
        <p:spPr bwMode="auto">
          <a:xfrm>
            <a:off x="1732526" y="410966"/>
            <a:ext cx="4944300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 dirty="0"/>
              <a:t>The Boot Process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19D74F-19C9-B942-B2F7-7013523F3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3698590" cy="41148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98BA301-DEAC-9348-9629-023FAE943B9B}"/>
              </a:ext>
            </a:extLst>
          </p:cNvPr>
          <p:cNvGrpSpPr/>
          <p:nvPr/>
        </p:nvGrpSpPr>
        <p:grpSpPr>
          <a:xfrm>
            <a:off x="8270590" y="1880439"/>
            <a:ext cx="823873" cy="369332"/>
            <a:chOff x="3678147" y="2157841"/>
            <a:chExt cx="823873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B8052F-98DC-3D4A-8B46-1F8776FA2D3B}"/>
                </a:ext>
              </a:extLst>
            </p:cNvPr>
            <p:cNvSpPr txBox="1"/>
            <p:nvPr/>
          </p:nvSpPr>
          <p:spPr>
            <a:xfrm>
              <a:off x="3996753" y="2157841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PC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9CC1763-0078-1F44-B59B-5DE791B3BE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8147" y="2342507"/>
              <a:ext cx="339154" cy="0"/>
            </a:xfrm>
            <a:prstGeom prst="straightConnector1">
              <a:avLst/>
            </a:prstGeom>
            <a:ln w="317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70FBEDF-AAE3-984A-98F1-E13FC345C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745" y="2578643"/>
            <a:ext cx="3393649" cy="245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4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70821-010F-634B-BC31-F7FB54A95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327" y="1735338"/>
            <a:ext cx="3933673" cy="2544900"/>
          </a:xfrm>
        </p:spPr>
        <p:txBody>
          <a:bodyPr/>
          <a:lstStyle/>
          <a:p>
            <a:r>
              <a:rPr lang="en-US" sz="2000" dirty="0"/>
              <a:t>The BIOS</a:t>
            </a:r>
          </a:p>
          <a:p>
            <a:pPr lvl="1"/>
            <a:r>
              <a:rPr lang="en-US" sz="1800" dirty="0"/>
              <a:t>POST: Power On Self Test</a:t>
            </a:r>
          </a:p>
          <a:p>
            <a:pPr lvl="1"/>
            <a:r>
              <a:rPr lang="en-US" sz="1800" dirty="0"/>
              <a:t>bootstrap</a:t>
            </a:r>
          </a:p>
          <a:p>
            <a:pPr lvl="1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A9B64-A6E0-7740-936E-78F6BCF8EE8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2947AA-6444-184F-967D-FA28FD3A3034}"/>
              </a:ext>
            </a:extLst>
          </p:cNvPr>
          <p:cNvSpPr txBox="1">
            <a:spLocks/>
          </p:cNvSpPr>
          <p:nvPr/>
        </p:nvSpPr>
        <p:spPr bwMode="auto">
          <a:xfrm>
            <a:off x="1732526" y="410966"/>
            <a:ext cx="4944300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 dirty="0"/>
              <a:t>The Boot Process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8BA301-DEAC-9348-9629-023FAE943B9B}"/>
              </a:ext>
            </a:extLst>
          </p:cNvPr>
          <p:cNvGrpSpPr/>
          <p:nvPr/>
        </p:nvGrpSpPr>
        <p:grpSpPr>
          <a:xfrm>
            <a:off x="8270590" y="2609903"/>
            <a:ext cx="823873" cy="369332"/>
            <a:chOff x="3678147" y="2157841"/>
            <a:chExt cx="823873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B8052F-98DC-3D4A-8B46-1F8776FA2D3B}"/>
                </a:ext>
              </a:extLst>
            </p:cNvPr>
            <p:cNvSpPr txBox="1"/>
            <p:nvPr/>
          </p:nvSpPr>
          <p:spPr>
            <a:xfrm>
              <a:off x="3996753" y="2157841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PC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9CC1763-0078-1F44-B59B-5DE791B3BE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8147" y="2342507"/>
              <a:ext cx="339154" cy="0"/>
            </a:xfrm>
            <a:prstGeom prst="straightConnector1">
              <a:avLst/>
            </a:prstGeom>
            <a:ln w="317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286847E-D659-434A-9562-66E86400C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399"/>
            <a:ext cx="369859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6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70821-010F-634B-BC31-F7FB54A95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327" y="1735338"/>
            <a:ext cx="3933672" cy="2544900"/>
          </a:xfrm>
        </p:spPr>
        <p:txBody>
          <a:bodyPr/>
          <a:lstStyle/>
          <a:p>
            <a:r>
              <a:rPr lang="en-US" sz="2000" dirty="0"/>
              <a:t>The BIOS</a:t>
            </a:r>
          </a:p>
          <a:p>
            <a:pPr lvl="1"/>
            <a:r>
              <a:rPr lang="en-US" sz="1800" dirty="0"/>
              <a:t>POST: Power On Self Test</a:t>
            </a:r>
          </a:p>
          <a:p>
            <a:pPr lvl="1"/>
            <a:r>
              <a:rPr lang="en-US" sz="1800" dirty="0"/>
              <a:t>bootstrap</a:t>
            </a:r>
            <a:endParaRPr lang="en-US" sz="1600" dirty="0"/>
          </a:p>
          <a:p>
            <a:pPr lvl="2"/>
            <a:endParaRPr lang="en-US" sz="1600" dirty="0"/>
          </a:p>
          <a:p>
            <a:r>
              <a:rPr lang="en-US" sz="2000" dirty="0"/>
              <a:t>MBR: bootloader</a:t>
            </a:r>
          </a:p>
          <a:p>
            <a:pPr marL="596900" lvl="1" indent="0">
              <a:buNone/>
            </a:pPr>
            <a:br>
              <a:rPr lang="en-US" sz="1800" dirty="0"/>
            </a:br>
            <a:endParaRPr lang="en-US" sz="1800" dirty="0"/>
          </a:p>
          <a:p>
            <a:r>
              <a:rPr lang="en-US" sz="2000" dirty="0"/>
              <a:t>Stage2: bootloader</a:t>
            </a:r>
          </a:p>
          <a:p>
            <a:pPr lvl="1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A9B64-A6E0-7740-936E-78F6BCF8EE8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2947AA-6444-184F-967D-FA28FD3A3034}"/>
              </a:ext>
            </a:extLst>
          </p:cNvPr>
          <p:cNvSpPr txBox="1">
            <a:spLocks/>
          </p:cNvSpPr>
          <p:nvPr/>
        </p:nvSpPr>
        <p:spPr bwMode="auto">
          <a:xfrm>
            <a:off x="1732526" y="410966"/>
            <a:ext cx="4944300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 dirty="0"/>
              <a:t>The Boot Process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8BA301-DEAC-9348-9629-023FAE943B9B}"/>
              </a:ext>
            </a:extLst>
          </p:cNvPr>
          <p:cNvGrpSpPr/>
          <p:nvPr/>
        </p:nvGrpSpPr>
        <p:grpSpPr>
          <a:xfrm>
            <a:off x="8270590" y="2609903"/>
            <a:ext cx="823873" cy="369332"/>
            <a:chOff x="3678147" y="2157841"/>
            <a:chExt cx="823873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B8052F-98DC-3D4A-8B46-1F8776FA2D3B}"/>
                </a:ext>
              </a:extLst>
            </p:cNvPr>
            <p:cNvSpPr txBox="1"/>
            <p:nvPr/>
          </p:nvSpPr>
          <p:spPr>
            <a:xfrm>
              <a:off x="3996753" y="2157841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PC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9CC1763-0078-1F44-B59B-5DE791B3BE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8147" y="2342507"/>
              <a:ext cx="339154" cy="0"/>
            </a:xfrm>
            <a:prstGeom prst="straightConnector1">
              <a:avLst/>
            </a:prstGeom>
            <a:ln w="317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44688A5-72A2-9B42-A15F-B34103B1A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36985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48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70821-010F-634B-BC31-F7FB54A95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327" y="1735338"/>
            <a:ext cx="3933672" cy="2544900"/>
          </a:xfrm>
        </p:spPr>
        <p:txBody>
          <a:bodyPr/>
          <a:lstStyle/>
          <a:p>
            <a:r>
              <a:rPr lang="en-US" sz="2000" dirty="0"/>
              <a:t>The BIOS</a:t>
            </a:r>
          </a:p>
          <a:p>
            <a:pPr lvl="1"/>
            <a:r>
              <a:rPr lang="en-US" sz="1800" dirty="0"/>
              <a:t>POST: Power On Self Test</a:t>
            </a:r>
          </a:p>
          <a:p>
            <a:pPr lvl="1"/>
            <a:r>
              <a:rPr lang="en-US" sz="1800" dirty="0"/>
              <a:t>bootstrap</a:t>
            </a:r>
            <a:endParaRPr lang="en-US" sz="1600" dirty="0"/>
          </a:p>
          <a:p>
            <a:pPr lvl="2"/>
            <a:r>
              <a:rPr lang="en-US" sz="1600" dirty="0"/>
              <a:t>Loads &amp; JUMPs to MBR</a:t>
            </a:r>
          </a:p>
          <a:p>
            <a:r>
              <a:rPr lang="en-US" sz="2000" dirty="0"/>
              <a:t>MBR: bootloader</a:t>
            </a:r>
          </a:p>
          <a:p>
            <a:pPr marL="596900" lvl="1" indent="0">
              <a:buNone/>
            </a:pPr>
            <a:br>
              <a:rPr lang="en-US" sz="1800" dirty="0"/>
            </a:br>
            <a:endParaRPr lang="en-US" sz="1800" dirty="0"/>
          </a:p>
          <a:p>
            <a:r>
              <a:rPr lang="en-US" sz="2000" dirty="0"/>
              <a:t>Stage2: bootloader</a:t>
            </a:r>
          </a:p>
          <a:p>
            <a:pPr lvl="1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A9B64-A6E0-7740-936E-78F6BCF8EE8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2947AA-6444-184F-967D-FA28FD3A3034}"/>
              </a:ext>
            </a:extLst>
          </p:cNvPr>
          <p:cNvSpPr txBox="1">
            <a:spLocks/>
          </p:cNvSpPr>
          <p:nvPr/>
        </p:nvSpPr>
        <p:spPr bwMode="auto">
          <a:xfrm>
            <a:off x="1732526" y="410966"/>
            <a:ext cx="4944300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 dirty="0"/>
              <a:t>The Boot Process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8BA301-DEAC-9348-9629-023FAE943B9B}"/>
              </a:ext>
            </a:extLst>
          </p:cNvPr>
          <p:cNvGrpSpPr/>
          <p:nvPr/>
        </p:nvGrpSpPr>
        <p:grpSpPr>
          <a:xfrm>
            <a:off x="5990504" y="1046839"/>
            <a:ext cx="823873" cy="369332"/>
            <a:chOff x="3678147" y="2157841"/>
            <a:chExt cx="823873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B8052F-98DC-3D4A-8B46-1F8776FA2D3B}"/>
                </a:ext>
              </a:extLst>
            </p:cNvPr>
            <p:cNvSpPr txBox="1"/>
            <p:nvPr/>
          </p:nvSpPr>
          <p:spPr>
            <a:xfrm>
              <a:off x="3996753" y="2157841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PC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9CC1763-0078-1F44-B59B-5DE791B3BE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8147" y="2342507"/>
              <a:ext cx="339154" cy="0"/>
            </a:xfrm>
            <a:prstGeom prst="straightConnector1">
              <a:avLst/>
            </a:prstGeom>
            <a:ln w="317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E1E8665-241D-1C43-86B2-326AFAEEC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369859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83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586ED0-11D1-6045-8140-E35115740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914400"/>
            <a:ext cx="3698591" cy="41148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70821-010F-634B-BC31-F7FB54A95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327" y="1735338"/>
            <a:ext cx="3933672" cy="2544900"/>
          </a:xfrm>
        </p:spPr>
        <p:txBody>
          <a:bodyPr/>
          <a:lstStyle/>
          <a:p>
            <a:r>
              <a:rPr lang="en-US" sz="2000" dirty="0"/>
              <a:t>The BIOS</a:t>
            </a:r>
          </a:p>
          <a:p>
            <a:pPr lvl="1"/>
            <a:r>
              <a:rPr lang="en-US" sz="1800" dirty="0"/>
              <a:t>POST: Power On Self Test</a:t>
            </a:r>
          </a:p>
          <a:p>
            <a:pPr lvl="1"/>
            <a:r>
              <a:rPr lang="en-US" sz="1800" dirty="0"/>
              <a:t>bootstrap</a:t>
            </a:r>
            <a:endParaRPr lang="en-US" sz="1600" dirty="0"/>
          </a:p>
          <a:p>
            <a:pPr lvl="2"/>
            <a:r>
              <a:rPr lang="en-US" sz="1600" dirty="0"/>
              <a:t>Loads &amp; JUMPs to MBR</a:t>
            </a:r>
          </a:p>
          <a:p>
            <a:r>
              <a:rPr lang="en-US" sz="2000" dirty="0"/>
              <a:t>MBR: bootloader</a:t>
            </a:r>
          </a:p>
          <a:p>
            <a:pPr lvl="1"/>
            <a:r>
              <a:rPr lang="en-US" sz="1800" dirty="0"/>
              <a:t>Loads &amp; JUMPs to Stage2 bootloader</a:t>
            </a:r>
          </a:p>
          <a:p>
            <a:r>
              <a:rPr lang="en-US" sz="2000" dirty="0"/>
              <a:t>Stage2: bootloader</a:t>
            </a:r>
          </a:p>
          <a:p>
            <a:pPr lvl="1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A9B64-A6E0-7740-936E-78F6BCF8EE8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2947AA-6444-184F-967D-FA28FD3A3034}"/>
              </a:ext>
            </a:extLst>
          </p:cNvPr>
          <p:cNvSpPr txBox="1">
            <a:spLocks/>
          </p:cNvSpPr>
          <p:nvPr/>
        </p:nvSpPr>
        <p:spPr bwMode="auto">
          <a:xfrm>
            <a:off x="1732526" y="410966"/>
            <a:ext cx="4944300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 dirty="0"/>
              <a:t>The Boot Process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8BA301-DEAC-9348-9629-023FAE943B9B}"/>
              </a:ext>
            </a:extLst>
          </p:cNvPr>
          <p:cNvGrpSpPr/>
          <p:nvPr/>
        </p:nvGrpSpPr>
        <p:grpSpPr>
          <a:xfrm>
            <a:off x="5999932" y="3205579"/>
            <a:ext cx="823873" cy="369332"/>
            <a:chOff x="3678147" y="2157841"/>
            <a:chExt cx="823873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B8052F-98DC-3D4A-8B46-1F8776FA2D3B}"/>
                </a:ext>
              </a:extLst>
            </p:cNvPr>
            <p:cNvSpPr txBox="1"/>
            <p:nvPr/>
          </p:nvSpPr>
          <p:spPr>
            <a:xfrm>
              <a:off x="3996753" y="2157841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PC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9CC1763-0078-1F44-B59B-5DE791B3BE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8147" y="2342507"/>
              <a:ext cx="339154" cy="0"/>
            </a:xfrm>
            <a:prstGeom prst="straightConnector1">
              <a:avLst/>
            </a:prstGeom>
            <a:ln w="317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0113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D27509-773F-9F4A-B8BF-EB610FC7E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3698590" cy="41148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70821-010F-634B-BC31-F7FB54A95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327" y="1735338"/>
            <a:ext cx="3933672" cy="2544900"/>
          </a:xfrm>
        </p:spPr>
        <p:txBody>
          <a:bodyPr/>
          <a:lstStyle/>
          <a:p>
            <a:r>
              <a:rPr lang="en-US" sz="2000" dirty="0"/>
              <a:t>The BIOS</a:t>
            </a:r>
          </a:p>
          <a:p>
            <a:pPr lvl="1"/>
            <a:r>
              <a:rPr lang="en-US" sz="1800" dirty="0"/>
              <a:t>POST: Power On Self Test</a:t>
            </a:r>
          </a:p>
          <a:p>
            <a:pPr lvl="1"/>
            <a:r>
              <a:rPr lang="en-US" sz="1800" dirty="0"/>
              <a:t>bootstrap</a:t>
            </a:r>
            <a:endParaRPr lang="en-US" sz="1600" dirty="0"/>
          </a:p>
          <a:p>
            <a:pPr lvl="2"/>
            <a:r>
              <a:rPr lang="en-US" sz="1600" dirty="0"/>
              <a:t>Loads &amp; JUMPs to MBR</a:t>
            </a:r>
          </a:p>
          <a:p>
            <a:r>
              <a:rPr lang="en-US" sz="2000" dirty="0"/>
              <a:t>MBR: bootloader</a:t>
            </a:r>
          </a:p>
          <a:p>
            <a:pPr lvl="1"/>
            <a:r>
              <a:rPr lang="en-US" sz="1800" dirty="0"/>
              <a:t>Loads &amp; JUMPs to Stage2 bootloader</a:t>
            </a:r>
          </a:p>
          <a:p>
            <a:r>
              <a:rPr lang="en-US" sz="2000" dirty="0"/>
              <a:t>Stage2: bootloader</a:t>
            </a:r>
          </a:p>
          <a:p>
            <a:pPr lvl="1"/>
            <a:r>
              <a:rPr lang="en-US" sz="1600" dirty="0"/>
              <a:t>Loads &amp; JUMPs to the OS</a:t>
            </a:r>
          </a:p>
          <a:p>
            <a:pPr lvl="1"/>
            <a:r>
              <a:rPr lang="en-US" sz="1600" dirty="0"/>
              <a:t>OS runs a login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A9B64-A6E0-7740-936E-78F6BCF8EE8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2947AA-6444-184F-967D-FA28FD3A3034}"/>
              </a:ext>
            </a:extLst>
          </p:cNvPr>
          <p:cNvSpPr txBox="1">
            <a:spLocks/>
          </p:cNvSpPr>
          <p:nvPr/>
        </p:nvSpPr>
        <p:spPr bwMode="auto">
          <a:xfrm>
            <a:off x="1732526" y="410966"/>
            <a:ext cx="4944300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 dirty="0"/>
              <a:t>The Boot Process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B8052F-98DC-3D4A-8B46-1F8776FA2D3B}"/>
              </a:ext>
            </a:extLst>
          </p:cNvPr>
          <p:cNvSpPr txBox="1"/>
          <p:nvPr/>
        </p:nvSpPr>
        <p:spPr>
          <a:xfrm>
            <a:off x="6171559" y="29718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PC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2F4F007-3D98-CD4E-9E0A-49124752CD89}"/>
              </a:ext>
            </a:extLst>
          </p:cNvPr>
          <p:cNvSpPr/>
          <p:nvPr/>
        </p:nvSpPr>
        <p:spPr>
          <a:xfrm>
            <a:off x="6004874" y="2498103"/>
            <a:ext cx="405353" cy="537328"/>
          </a:xfrm>
          <a:custGeom>
            <a:avLst/>
            <a:gdLst>
              <a:gd name="connsiteX0" fmla="*/ 405353 w 405353"/>
              <a:gd name="connsiteY0" fmla="*/ 537328 h 537328"/>
              <a:gd name="connsiteX1" fmla="*/ 301658 w 405353"/>
              <a:gd name="connsiteY1" fmla="*/ 103695 h 537328"/>
              <a:gd name="connsiteX2" fmla="*/ 263951 w 405353"/>
              <a:gd name="connsiteY2" fmla="*/ 84841 h 537328"/>
              <a:gd name="connsiteX3" fmla="*/ 207390 w 405353"/>
              <a:gd name="connsiteY3" fmla="*/ 56561 h 537328"/>
              <a:gd name="connsiteX4" fmla="*/ 122549 w 405353"/>
              <a:gd name="connsiteY4" fmla="*/ 18854 h 537328"/>
              <a:gd name="connsiteX5" fmla="*/ 56561 w 405353"/>
              <a:gd name="connsiteY5" fmla="*/ 9427 h 537328"/>
              <a:gd name="connsiteX6" fmla="*/ 28281 w 405353"/>
              <a:gd name="connsiteY6" fmla="*/ 0 h 537328"/>
              <a:gd name="connsiteX7" fmla="*/ 0 w 405353"/>
              <a:gd name="connsiteY7" fmla="*/ 9427 h 53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353" h="537328">
                <a:moveTo>
                  <a:pt x="405353" y="537328"/>
                </a:moveTo>
                <a:cubicBezTo>
                  <a:pt x="370788" y="392784"/>
                  <a:pt x="345987" y="245550"/>
                  <a:pt x="301658" y="103695"/>
                </a:cubicBezTo>
                <a:cubicBezTo>
                  <a:pt x="297466" y="90282"/>
                  <a:pt x="276152" y="91813"/>
                  <a:pt x="263951" y="84841"/>
                </a:cubicBezTo>
                <a:cubicBezTo>
                  <a:pt x="74797" y="-23246"/>
                  <a:pt x="380260" y="142999"/>
                  <a:pt x="207390" y="56561"/>
                </a:cubicBezTo>
                <a:cubicBezTo>
                  <a:pt x="149448" y="27589"/>
                  <a:pt x="212883" y="39700"/>
                  <a:pt x="122549" y="18854"/>
                </a:cubicBezTo>
                <a:cubicBezTo>
                  <a:pt x="100899" y="13858"/>
                  <a:pt x="78557" y="12569"/>
                  <a:pt x="56561" y="9427"/>
                </a:cubicBezTo>
                <a:cubicBezTo>
                  <a:pt x="47134" y="6285"/>
                  <a:pt x="38218" y="0"/>
                  <a:pt x="28281" y="0"/>
                </a:cubicBezTo>
                <a:cubicBezTo>
                  <a:pt x="18344" y="0"/>
                  <a:pt x="0" y="9427"/>
                  <a:pt x="0" y="9427"/>
                </a:cubicBezTo>
              </a:path>
            </a:pathLst>
          </a:custGeom>
          <a:noFill/>
          <a:ln w="317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3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05CF-99FE-274C-A138-6CDD6D28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55DF1-DE57-8D47-A19D-005223821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700" y="1249138"/>
            <a:ext cx="5582500" cy="3628946"/>
          </a:xfrm>
        </p:spPr>
        <p:txBody>
          <a:bodyPr/>
          <a:lstStyle/>
          <a:p>
            <a:r>
              <a:rPr lang="en-US" sz="2000" dirty="0"/>
              <a:t>The OS is a machine language program.</a:t>
            </a:r>
          </a:p>
          <a:p>
            <a:r>
              <a:rPr lang="en-US" sz="2000" dirty="0"/>
              <a:t>The bootstrap (or </a:t>
            </a:r>
            <a:r>
              <a:rPr lang="en-US" sz="2000" i="1" dirty="0"/>
              <a:t>boot</a:t>
            </a:r>
            <a:r>
              <a:rPr lang="en-US" sz="2000" dirty="0"/>
              <a:t>) process loads the OS program into main memory and starts it executing.</a:t>
            </a:r>
          </a:p>
          <a:p>
            <a:r>
              <a:rPr lang="en-US" sz="2000" dirty="0"/>
              <a:t>Bootstrapping depends on ML programs in the BIOS</a:t>
            </a:r>
          </a:p>
          <a:p>
            <a:pPr lvl="1"/>
            <a:r>
              <a:rPr lang="en-US" sz="1800" dirty="0"/>
              <a:t>POST, I/O Routines, bootstrap</a:t>
            </a:r>
          </a:p>
          <a:p>
            <a:r>
              <a:rPr lang="en-US" sz="2000" dirty="0"/>
              <a:t>Three steps:</a:t>
            </a:r>
          </a:p>
          <a:p>
            <a:pPr lvl="1"/>
            <a:r>
              <a:rPr lang="en-US" sz="1800" dirty="0"/>
              <a:t>bootstrap loads bootloader from MBR</a:t>
            </a:r>
          </a:p>
          <a:p>
            <a:pPr lvl="1"/>
            <a:r>
              <a:rPr lang="en-US" sz="1800" dirty="0"/>
              <a:t>bootloader loads stage 2 bootloader from disk</a:t>
            </a:r>
          </a:p>
          <a:p>
            <a:pPr lvl="1"/>
            <a:r>
              <a:rPr lang="en-US" sz="1800" dirty="0"/>
              <a:t>stage 2 bootloader loads the OS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FDBBC-1684-5D4B-94C7-F6E3A28863F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0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F4E3D-0910-364F-B566-ED1DCB7B5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0" y="618902"/>
            <a:ext cx="7047721" cy="645300"/>
          </a:xfrm>
        </p:spPr>
        <p:txBody>
          <a:bodyPr/>
          <a:lstStyle/>
          <a:p>
            <a:r>
              <a:rPr lang="en-US" sz="3200" dirty="0"/>
              <a:t>Starting point for OS abstractions…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970F3F-4C29-EC42-8E0A-6B6594759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4630" y="1660709"/>
            <a:ext cx="3648590" cy="3080275"/>
          </a:xfrm>
        </p:spPr>
        <p:txBody>
          <a:bodyPr/>
          <a:lstStyle/>
          <a:p>
            <a:r>
              <a:rPr lang="en-US" sz="1600" dirty="0"/>
              <a:t>Stored Program Computer:</a:t>
            </a:r>
          </a:p>
          <a:p>
            <a:pPr lvl="1"/>
            <a:r>
              <a:rPr lang="en-US" dirty="0"/>
              <a:t>The ML program, data and stack are in the main memory starting at address 0.</a:t>
            </a:r>
          </a:p>
          <a:p>
            <a:pPr lvl="1"/>
            <a:r>
              <a:rPr lang="en-US" dirty="0"/>
              <a:t>Fetch/Decode/Execute</a:t>
            </a:r>
          </a:p>
          <a:p>
            <a:r>
              <a:rPr lang="en-US" dirty="0"/>
              <a:t>Assuming one CPU (w/ one core)</a:t>
            </a:r>
          </a:p>
          <a:p>
            <a:pPr lvl="1"/>
            <a:r>
              <a:rPr lang="en-US" dirty="0"/>
              <a:t>One program counter (PC) and one instruction register (IR).</a:t>
            </a:r>
          </a:p>
          <a:p>
            <a:pPr lvl="2"/>
            <a:r>
              <a:rPr lang="en-US" sz="2000" b="1" dirty="0"/>
              <a:t>Only one instruction can run at a time</a:t>
            </a:r>
            <a:r>
              <a:rPr lang="en-US" sz="2000" dirty="0"/>
              <a:t>.</a:t>
            </a:r>
          </a:p>
          <a:p>
            <a:pPr lvl="1"/>
            <a:r>
              <a:rPr lang="en-US" dirty="0"/>
              <a:t>The OS and programs must take turns.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487A6-DC50-C247-AD2B-AE1ADAAB17F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0C2F64-C810-5041-A597-1E4F1F62B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767" y="1299187"/>
            <a:ext cx="4487958" cy="37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3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45-4803-2449-AB22-F99DD9F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86142-A436-6249-AF78-E19BB38E5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pic>
        <p:nvPicPr>
          <p:cNvPr id="7" name="Google Shape;4809;p42">
            <a:hlinkClick r:id="rId3"/>
            <a:extLst>
              <a:ext uri="{FF2B5EF4-FFF2-40B4-BE49-F238E27FC236}">
                <a16:creationId xmlns:a16="http://schemas.microsoft.com/office/drawing/2014/main" id="{9BD3E451-76F3-5044-952A-6BD77E6A8B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6654" y="248899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8EB84-751F-904E-BEDA-2203147D6714}"/>
              </a:ext>
            </a:extLst>
          </p:cNvPr>
          <p:cNvSpPr/>
          <p:nvPr/>
        </p:nvSpPr>
        <p:spPr>
          <a:xfrm>
            <a:off x="2298866" y="3058457"/>
            <a:ext cx="3716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https://creativecommons.org/licenses/by/4.0/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943D-BB97-024A-B058-927FB508B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36" y="2456683"/>
            <a:ext cx="2818493" cy="57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F671B-76F6-4D40-9E10-C257B3D20C32}"/>
              </a:ext>
            </a:extLst>
          </p:cNvPr>
          <p:cNvSpPr txBox="1"/>
          <p:nvPr/>
        </p:nvSpPr>
        <p:spPr>
          <a:xfrm>
            <a:off x="1037772" y="20873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Template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2607-B80F-9C48-AC13-F8259C073802}"/>
              </a:ext>
            </a:extLst>
          </p:cNvPr>
          <p:cNvSpPr txBox="1"/>
          <p:nvPr/>
        </p:nvSpPr>
        <p:spPr>
          <a:xfrm>
            <a:off x="1037772" y="358453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Content Licensed as: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155EE-63D1-F448-AACD-AF8B1987B500}"/>
              </a:ext>
            </a:extLst>
          </p:cNvPr>
          <p:cNvSpPr/>
          <p:nvPr/>
        </p:nvSpPr>
        <p:spPr>
          <a:xfrm>
            <a:off x="821811" y="4161456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E22A-7197-9C48-A6F2-EA23F7320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35" y="3436063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55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FADD112-C7E3-C34B-B24D-709459864FD1}"/>
              </a:ext>
            </a:extLst>
          </p:cNvPr>
          <p:cNvSpPr/>
          <p:nvPr/>
        </p:nvSpPr>
        <p:spPr>
          <a:xfrm>
            <a:off x="3001207" y="3893940"/>
            <a:ext cx="1243739" cy="8241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Input/ Output</a:t>
            </a:r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898DC3F0-6EED-F043-9B2F-52EDB11BDC19}"/>
              </a:ext>
            </a:extLst>
          </p:cNvPr>
          <p:cNvSpPr/>
          <p:nvPr/>
        </p:nvSpPr>
        <p:spPr>
          <a:xfrm rot="16200000">
            <a:off x="3326672" y="3393844"/>
            <a:ext cx="592810" cy="401018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43FA3373-2BAE-0043-9AC8-10065D1FF894}"/>
              </a:ext>
            </a:extLst>
          </p:cNvPr>
          <p:cNvSpPr/>
          <p:nvPr/>
        </p:nvSpPr>
        <p:spPr>
          <a:xfrm>
            <a:off x="5047235" y="1655363"/>
            <a:ext cx="592810" cy="401018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4C6DE1-384E-5F4C-82C3-8BB8FF8EC6D6}"/>
              </a:ext>
            </a:extLst>
          </p:cNvPr>
          <p:cNvGrpSpPr/>
          <p:nvPr/>
        </p:nvGrpSpPr>
        <p:grpSpPr>
          <a:xfrm>
            <a:off x="2126521" y="446526"/>
            <a:ext cx="2911745" cy="2848385"/>
            <a:chOff x="7795647" y="1613648"/>
            <a:chExt cx="3882326" cy="3797846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2148C92-A960-6A46-A417-93DC97644FF5}"/>
                </a:ext>
              </a:extLst>
            </p:cNvPr>
            <p:cNvSpPr/>
            <p:nvPr/>
          </p:nvSpPr>
          <p:spPr>
            <a:xfrm>
              <a:off x="7795647" y="1613648"/>
              <a:ext cx="3882326" cy="3797846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EEF1390-64A8-2141-B213-CAA7035C3851}"/>
                </a:ext>
              </a:extLst>
            </p:cNvPr>
            <p:cNvSpPr/>
            <p:nvPr/>
          </p:nvSpPr>
          <p:spPr>
            <a:xfrm>
              <a:off x="9523708" y="2464632"/>
              <a:ext cx="1906292" cy="114647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General Purpose Registers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8A47872-5C79-6C4D-8C36-69262BBD7D0E}"/>
                </a:ext>
              </a:extLst>
            </p:cNvPr>
            <p:cNvSpPr/>
            <p:nvPr/>
          </p:nvSpPr>
          <p:spPr>
            <a:xfrm>
              <a:off x="9523708" y="4020344"/>
              <a:ext cx="1906292" cy="883404"/>
            </a:xfrm>
            <a:custGeom>
              <a:avLst/>
              <a:gdLst>
                <a:gd name="connsiteX0" fmla="*/ 0 w 1906292"/>
                <a:gd name="connsiteY0" fmla="*/ 30997 h 883404"/>
                <a:gd name="connsiteX1" fmla="*/ 433953 w 1906292"/>
                <a:gd name="connsiteY1" fmla="*/ 867905 h 883404"/>
                <a:gd name="connsiteX2" fmla="*/ 1441343 w 1906292"/>
                <a:gd name="connsiteY2" fmla="*/ 883404 h 883404"/>
                <a:gd name="connsiteX3" fmla="*/ 1906292 w 1906292"/>
                <a:gd name="connsiteY3" fmla="*/ 0 h 883404"/>
                <a:gd name="connsiteX4" fmla="*/ 1270861 w 1906292"/>
                <a:gd name="connsiteY4" fmla="*/ 30997 h 883404"/>
                <a:gd name="connsiteX5" fmla="*/ 1115878 w 1906292"/>
                <a:gd name="connsiteY5" fmla="*/ 418455 h 883404"/>
                <a:gd name="connsiteX6" fmla="*/ 728421 w 1906292"/>
                <a:gd name="connsiteY6" fmla="*/ 418455 h 883404"/>
                <a:gd name="connsiteX7" fmla="*/ 573438 w 1906292"/>
                <a:gd name="connsiteY7" fmla="*/ 61994 h 883404"/>
                <a:gd name="connsiteX8" fmla="*/ 0 w 1906292"/>
                <a:gd name="connsiteY8" fmla="*/ 30997 h 88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6292" h="883404">
                  <a:moveTo>
                    <a:pt x="0" y="30997"/>
                  </a:moveTo>
                  <a:lnTo>
                    <a:pt x="433953" y="867905"/>
                  </a:lnTo>
                  <a:lnTo>
                    <a:pt x="1441343" y="883404"/>
                  </a:lnTo>
                  <a:lnTo>
                    <a:pt x="1906292" y="0"/>
                  </a:lnTo>
                  <a:lnTo>
                    <a:pt x="1270861" y="30997"/>
                  </a:lnTo>
                  <a:lnTo>
                    <a:pt x="1115878" y="418455"/>
                  </a:lnTo>
                  <a:lnTo>
                    <a:pt x="728421" y="418455"/>
                  </a:lnTo>
                  <a:lnTo>
                    <a:pt x="573438" y="61994"/>
                  </a:lnTo>
                  <a:lnTo>
                    <a:pt x="0" y="30997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ALU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E36DA22D-C452-DF4D-A955-03DB1CDA7F24}"/>
                </a:ext>
              </a:extLst>
            </p:cNvPr>
            <p:cNvSpPr/>
            <p:nvPr/>
          </p:nvSpPr>
          <p:spPr>
            <a:xfrm rot="16200000">
              <a:off x="7126588" y="2927712"/>
              <a:ext cx="2446250" cy="849726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100" dirty="0"/>
                <a:t>Control</a:t>
              </a:r>
              <a:br>
                <a:rPr lang="en-US" sz="2100" dirty="0"/>
              </a:br>
              <a:r>
                <a:rPr lang="en-US" sz="2100" dirty="0"/>
                <a:t>Unit</a:t>
              </a:r>
            </a:p>
          </p:txBody>
        </p:sp>
        <p:sp>
          <p:nvSpPr>
            <p:cNvPr id="16" name="Down Arrow 15">
              <a:extLst>
                <a:ext uri="{FF2B5EF4-FFF2-40B4-BE49-F238E27FC236}">
                  <a16:creationId xmlns:a16="http://schemas.microsoft.com/office/drawing/2014/main" id="{F214EAC8-432E-0749-BD37-EFE8CD31338F}"/>
                </a:ext>
              </a:extLst>
            </p:cNvPr>
            <p:cNvSpPr/>
            <p:nvPr/>
          </p:nvSpPr>
          <p:spPr>
            <a:xfrm>
              <a:off x="9686441" y="3611105"/>
              <a:ext cx="263471" cy="409239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7" name="Down Arrow 16">
              <a:extLst>
                <a:ext uri="{FF2B5EF4-FFF2-40B4-BE49-F238E27FC236}">
                  <a16:creationId xmlns:a16="http://schemas.microsoft.com/office/drawing/2014/main" id="{328C7B55-1DD8-A441-BA6E-9D0FC1103631}"/>
                </a:ext>
              </a:extLst>
            </p:cNvPr>
            <p:cNvSpPr/>
            <p:nvPr/>
          </p:nvSpPr>
          <p:spPr>
            <a:xfrm>
              <a:off x="11036781" y="3621088"/>
              <a:ext cx="263471" cy="409239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12BA6BAB-A83E-5348-BAA9-618B5B955E9E}"/>
                </a:ext>
              </a:extLst>
            </p:cNvPr>
            <p:cNvSpPr/>
            <p:nvPr/>
          </p:nvSpPr>
          <p:spPr>
            <a:xfrm>
              <a:off x="9174997" y="2882684"/>
              <a:ext cx="348711" cy="309967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BCDE594-F83D-3940-A744-2350A8AD221C}"/>
                </a:ext>
              </a:extLst>
            </p:cNvPr>
            <p:cNvSpPr/>
            <p:nvPr/>
          </p:nvSpPr>
          <p:spPr>
            <a:xfrm>
              <a:off x="9174996" y="3054866"/>
              <a:ext cx="139483" cy="208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7F35F3E-5738-2B47-88D0-522DE979D363}"/>
                </a:ext>
              </a:extLst>
            </p:cNvPr>
            <p:cNvSpPr/>
            <p:nvPr/>
          </p:nvSpPr>
          <p:spPr>
            <a:xfrm rot="16200000">
              <a:off x="9823424" y="4388522"/>
              <a:ext cx="120671" cy="1386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A75CC7B-FFA9-724F-83F6-9CA86AB727AD}"/>
                </a:ext>
              </a:extLst>
            </p:cNvPr>
            <p:cNvSpPr/>
            <p:nvPr/>
          </p:nvSpPr>
          <p:spPr>
            <a:xfrm>
              <a:off x="10468537" y="4903748"/>
              <a:ext cx="139483" cy="237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D9AD285-8629-924D-B27F-E2F5D779EC29}"/>
                </a:ext>
              </a:extLst>
            </p:cNvPr>
            <p:cNvCxnSpPr>
              <a:cxnSpLocks/>
            </p:cNvCxnSpPr>
            <p:nvPr/>
          </p:nvCxnSpPr>
          <p:spPr>
            <a:xfrm>
              <a:off x="8800430" y="4308529"/>
              <a:ext cx="886011" cy="0"/>
            </a:xfrm>
            <a:prstGeom prst="straightConnector1">
              <a:avLst/>
            </a:prstGeom>
            <a:ln w="50800">
              <a:solidFill>
                <a:srgbClr val="92D05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28BE3D9-8A3D-EC4B-A0B8-D3B23B093F9D}"/>
                </a:ext>
              </a:extLst>
            </p:cNvPr>
            <p:cNvCxnSpPr/>
            <p:nvPr/>
          </p:nvCxnSpPr>
          <p:spPr>
            <a:xfrm>
              <a:off x="8800430" y="3376048"/>
              <a:ext cx="749132" cy="0"/>
            </a:xfrm>
            <a:prstGeom prst="straightConnector1">
              <a:avLst/>
            </a:prstGeom>
            <a:ln w="50800">
              <a:solidFill>
                <a:srgbClr val="92D05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1EEC21-4EE6-E146-A944-77FDC27A7979}"/>
                </a:ext>
              </a:extLst>
            </p:cNvPr>
            <p:cNvSpPr txBox="1"/>
            <p:nvPr/>
          </p:nvSpPr>
          <p:spPr>
            <a:xfrm>
              <a:off x="9277903" y="1619088"/>
              <a:ext cx="132771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</a:rPr>
                <a:t>CPU</a:t>
              </a: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A0A9547-24EA-324D-A80D-74B4951C398C}"/>
              </a:ext>
            </a:extLst>
          </p:cNvPr>
          <p:cNvSpPr/>
          <p:nvPr/>
        </p:nvSpPr>
        <p:spPr>
          <a:xfrm>
            <a:off x="2320706" y="922417"/>
            <a:ext cx="442731" cy="2691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B3232A2-C43D-B445-B2FC-1148BD1894B8}"/>
              </a:ext>
            </a:extLst>
          </p:cNvPr>
          <p:cNvSpPr/>
          <p:nvPr/>
        </p:nvSpPr>
        <p:spPr>
          <a:xfrm>
            <a:off x="2323580" y="1280568"/>
            <a:ext cx="442731" cy="26911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IR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FD5853E-9736-4145-9F9E-04C8BB10807A}"/>
              </a:ext>
            </a:extLst>
          </p:cNvPr>
          <p:cNvSpPr/>
          <p:nvPr/>
        </p:nvSpPr>
        <p:spPr>
          <a:xfrm>
            <a:off x="5668973" y="474365"/>
            <a:ext cx="1648748" cy="3416393"/>
          </a:xfrm>
          <a:prstGeom prst="roundRect">
            <a:avLst>
              <a:gd name="adj" fmla="val 5935"/>
            </a:avLst>
          </a:prstGeom>
          <a:solidFill>
            <a:srgbClr val="7030A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BF6569D1-EC0F-B045-9D04-560056957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9208" y="887180"/>
            <a:ext cx="2208649" cy="227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latin typeface="Courier" pitchFamily="-111" charset="0"/>
              </a:rPr>
              <a:t>       0: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latin typeface="Courier" pitchFamily="-111" charset="0"/>
              </a:rPr>
              <a:t>       4: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latin typeface="Courier" pitchFamily="-111" charset="0"/>
              </a:rPr>
              <a:t>       8: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latin typeface="Courier" pitchFamily="-111" charset="0"/>
              </a:rPr>
              <a:t>      12: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latin typeface="Courier" pitchFamily="-111" charset="0"/>
              </a:rPr>
              <a:t>       …: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chemeClr val="bg1"/>
              </a:solidFill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latin typeface="Courier" pitchFamily="-111" charset="0"/>
              </a:rPr>
              <a:t>       …: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chemeClr val="bg1"/>
              </a:solidFill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solidFill>
                <a:schemeClr val="bg1"/>
              </a:solidFill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latin typeface="Courier" pitchFamily="-111" charset="0"/>
              </a:rPr>
              <a:t>       …: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latin typeface="Courier" pitchFamily="-111" charset="0"/>
              </a:rPr>
              <a:t>  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46974C-512E-BF4D-97B8-E3B0354BF963}"/>
              </a:ext>
            </a:extLst>
          </p:cNvPr>
          <p:cNvSpPr txBox="1"/>
          <p:nvPr/>
        </p:nvSpPr>
        <p:spPr>
          <a:xfrm>
            <a:off x="5744584" y="474365"/>
            <a:ext cx="1497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chemeClr val="bg1"/>
                </a:solidFill>
              </a:rPr>
              <a:t>Main Memory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C4B4FB1-603D-E140-93A7-92BA7BE6DAAA}"/>
              </a:ext>
            </a:extLst>
          </p:cNvPr>
          <p:cNvSpPr/>
          <p:nvPr/>
        </p:nvSpPr>
        <p:spPr>
          <a:xfrm>
            <a:off x="6249517" y="2119747"/>
            <a:ext cx="992593" cy="569427"/>
          </a:xfrm>
          <a:prstGeom prst="roundRect">
            <a:avLst>
              <a:gd name="adj" fmla="val 5111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Program Data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9004C87-15B6-A642-BC0E-4579DB0EBD6F}"/>
              </a:ext>
            </a:extLst>
          </p:cNvPr>
          <p:cNvSpPr/>
          <p:nvPr/>
        </p:nvSpPr>
        <p:spPr>
          <a:xfrm>
            <a:off x="6249517" y="2744491"/>
            <a:ext cx="992593" cy="495844"/>
          </a:xfrm>
          <a:prstGeom prst="roundRect">
            <a:avLst>
              <a:gd name="adj" fmla="val 511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Stack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BE21E1FF-2677-F942-8FE8-6F14AEF8DCBE}"/>
              </a:ext>
            </a:extLst>
          </p:cNvPr>
          <p:cNvSpPr/>
          <p:nvPr/>
        </p:nvSpPr>
        <p:spPr>
          <a:xfrm>
            <a:off x="6249517" y="877461"/>
            <a:ext cx="1026021" cy="1256934"/>
          </a:xfrm>
          <a:prstGeom prst="roundRect">
            <a:avLst>
              <a:gd name="adj" fmla="val 51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ML </a:t>
            </a:r>
          </a:p>
          <a:p>
            <a:pPr algn="ctr"/>
            <a:r>
              <a:rPr lang="en-US" sz="1200" dirty="0"/>
              <a:t>Program Instructions</a:t>
            </a:r>
          </a:p>
        </p:txBody>
      </p:sp>
    </p:spTree>
    <p:extLst>
      <p:ext uri="{BB962C8B-B14F-4D97-AF65-F5344CB8AC3E}">
        <p14:creationId xmlns:p14="http://schemas.microsoft.com/office/powerpoint/2010/main" val="380064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8A325AD-F501-F54E-90F1-E9418C4C9551}"/>
              </a:ext>
            </a:extLst>
          </p:cNvPr>
          <p:cNvSpPr/>
          <p:nvPr/>
        </p:nvSpPr>
        <p:spPr>
          <a:xfrm>
            <a:off x="5579294" y="206824"/>
            <a:ext cx="1899955" cy="2206890"/>
          </a:xfrm>
          <a:prstGeom prst="roundRect">
            <a:avLst>
              <a:gd name="adj" fmla="val 886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712C352-ED31-C244-9997-66287F13A225}"/>
              </a:ext>
            </a:extLst>
          </p:cNvPr>
          <p:cNvSpPr/>
          <p:nvPr/>
        </p:nvSpPr>
        <p:spPr>
          <a:xfrm>
            <a:off x="2544058" y="-362546"/>
            <a:ext cx="1871135" cy="537724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dirty="0"/>
              <a:t>Main</a:t>
            </a:r>
          </a:p>
          <a:p>
            <a:pPr algn="ctr"/>
            <a:r>
              <a:rPr lang="en-US" sz="2800" dirty="0"/>
              <a:t>Memory</a:t>
            </a:r>
          </a:p>
          <a:p>
            <a:pPr algn="ctr"/>
            <a:r>
              <a:rPr lang="en-US" sz="2800" dirty="0"/>
              <a:t>(RAM)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224866-CE92-1444-9536-BBA2EB30EC82}"/>
              </a:ext>
            </a:extLst>
          </p:cNvPr>
          <p:cNvSpPr txBox="1"/>
          <p:nvPr/>
        </p:nvSpPr>
        <p:spPr>
          <a:xfrm>
            <a:off x="4415193" y="-420421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0x0…000</a:t>
            </a:r>
            <a:endParaRPr lang="en-US" baseline="-25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E5B4D-1850-F948-9CD5-2F4C187D7416}"/>
              </a:ext>
            </a:extLst>
          </p:cNvPr>
          <p:cNvSpPr txBox="1"/>
          <p:nvPr/>
        </p:nvSpPr>
        <p:spPr>
          <a:xfrm>
            <a:off x="4415193" y="4678232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0xF…FFF</a:t>
            </a:r>
            <a:endParaRPr lang="en-US" baseline="-25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2537E4-E772-2E46-99C7-646D4F57C068}"/>
              </a:ext>
            </a:extLst>
          </p:cNvPr>
          <p:cNvSpPr/>
          <p:nvPr/>
        </p:nvSpPr>
        <p:spPr>
          <a:xfrm>
            <a:off x="2544058" y="461144"/>
            <a:ext cx="1871135" cy="659757"/>
          </a:xfrm>
          <a:prstGeom prst="rect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BIOS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B2D66A-BDEA-7045-863B-F38B04D8B6E9}"/>
              </a:ext>
            </a:extLst>
          </p:cNvPr>
          <p:cNvSpPr/>
          <p:nvPr/>
        </p:nvSpPr>
        <p:spPr>
          <a:xfrm>
            <a:off x="5579294" y="737314"/>
            <a:ext cx="1899955" cy="1676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BIOS Code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048C89-2874-D64F-B304-F43D0029EF48}"/>
              </a:ext>
            </a:extLst>
          </p:cNvPr>
          <p:cNvSpPr txBox="1"/>
          <p:nvPr/>
        </p:nvSpPr>
        <p:spPr>
          <a:xfrm>
            <a:off x="5931406" y="23157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ROM Chip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DE2E9A13-8A09-D744-9333-5CDB901D5C41}"/>
              </a:ext>
            </a:extLst>
          </p:cNvPr>
          <p:cNvSpPr/>
          <p:nvPr/>
        </p:nvSpPr>
        <p:spPr>
          <a:xfrm>
            <a:off x="4415194" y="461144"/>
            <a:ext cx="221126" cy="659757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977F638E-EA9C-6D4B-AC7E-3C92D8BFAB82}"/>
              </a:ext>
            </a:extLst>
          </p:cNvPr>
          <p:cNvSpPr/>
          <p:nvPr/>
        </p:nvSpPr>
        <p:spPr>
          <a:xfrm flipH="1">
            <a:off x="5336532" y="737314"/>
            <a:ext cx="242760" cy="1676399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CD5047AC-21FB-C141-B94B-F919EB8AA103}"/>
              </a:ext>
            </a:extLst>
          </p:cNvPr>
          <p:cNvCxnSpPr>
            <a:cxnSpLocks/>
            <a:stCxn id="12" idx="1"/>
            <a:endCxn id="13" idx="1"/>
          </p:cNvCxnSpPr>
          <p:nvPr/>
        </p:nvCxnSpPr>
        <p:spPr>
          <a:xfrm rot="10800000" flipH="1" flipV="1">
            <a:off x="4636320" y="791022"/>
            <a:ext cx="700212" cy="784491"/>
          </a:xfrm>
          <a:prstGeom prst="curvedConnector5">
            <a:avLst>
              <a:gd name="adj1" fmla="val 81619"/>
              <a:gd name="adj2" fmla="val 44958"/>
              <a:gd name="adj3" fmla="val 12940"/>
            </a:avLst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89ABDAD-A6E3-E24B-9A05-888DDA1879FB}"/>
              </a:ext>
            </a:extLst>
          </p:cNvPr>
          <p:cNvSpPr/>
          <p:nvPr/>
        </p:nvSpPr>
        <p:spPr>
          <a:xfrm>
            <a:off x="5579292" y="1089803"/>
            <a:ext cx="1899955" cy="33607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POST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6321DD-DEAA-3D41-8667-C633237AE124}"/>
              </a:ext>
            </a:extLst>
          </p:cNvPr>
          <p:cNvSpPr/>
          <p:nvPr/>
        </p:nvSpPr>
        <p:spPr>
          <a:xfrm>
            <a:off x="5579292" y="2067608"/>
            <a:ext cx="1899955" cy="336071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bootstrap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5CCE32-4095-2E4B-89B0-042856CD5565}"/>
              </a:ext>
            </a:extLst>
          </p:cNvPr>
          <p:cNvSpPr/>
          <p:nvPr/>
        </p:nvSpPr>
        <p:spPr>
          <a:xfrm>
            <a:off x="5579292" y="1587377"/>
            <a:ext cx="1899955" cy="336071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I/O Functions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CF41CC2-9D79-AD44-8C91-2C219B82DF22}"/>
              </a:ext>
            </a:extLst>
          </p:cNvPr>
          <p:cNvSpPr/>
          <p:nvPr/>
        </p:nvSpPr>
        <p:spPr>
          <a:xfrm>
            <a:off x="5723108" y="2944204"/>
            <a:ext cx="1756139" cy="175613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617B14-79F0-1A45-B96D-CEFF4BF357A8}"/>
              </a:ext>
            </a:extLst>
          </p:cNvPr>
          <p:cNvSpPr txBox="1"/>
          <p:nvPr/>
        </p:nvSpPr>
        <p:spPr>
          <a:xfrm>
            <a:off x="6067210" y="3017323"/>
            <a:ext cx="109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Disk Drive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3B9557-852A-5A47-A5A5-5F7DC8407C1E}"/>
              </a:ext>
            </a:extLst>
          </p:cNvPr>
          <p:cNvSpPr/>
          <p:nvPr/>
        </p:nvSpPr>
        <p:spPr>
          <a:xfrm>
            <a:off x="5931405" y="3339520"/>
            <a:ext cx="1232772" cy="139524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MBR: bootloader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169CAD-52AE-3D43-BD8B-C083E93F2577}"/>
              </a:ext>
            </a:extLst>
          </p:cNvPr>
          <p:cNvSpPr/>
          <p:nvPr/>
        </p:nvSpPr>
        <p:spPr>
          <a:xfrm>
            <a:off x="5994940" y="3875463"/>
            <a:ext cx="1005725" cy="5582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Operating System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8E3DD1-9BC2-E342-BAE2-050B62A5C9FC}"/>
              </a:ext>
            </a:extLst>
          </p:cNvPr>
          <p:cNvSpPr/>
          <p:nvPr/>
        </p:nvSpPr>
        <p:spPr>
          <a:xfrm>
            <a:off x="2544057" y="123388"/>
            <a:ext cx="1871137" cy="18403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MBR: bootloader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70503B-D5F5-2A40-BD81-79878B3D6163}"/>
              </a:ext>
            </a:extLst>
          </p:cNvPr>
          <p:cNvSpPr/>
          <p:nvPr/>
        </p:nvSpPr>
        <p:spPr>
          <a:xfrm>
            <a:off x="2544056" y="1685993"/>
            <a:ext cx="1871137" cy="10992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Operating System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D1523CF-E111-064F-B794-5910CBF814D3}"/>
              </a:ext>
            </a:extLst>
          </p:cNvPr>
          <p:cNvSpPr/>
          <p:nvPr/>
        </p:nvSpPr>
        <p:spPr>
          <a:xfrm>
            <a:off x="5825766" y="3576688"/>
            <a:ext cx="1545996" cy="20528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Stage2: bootloader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CC7436-1040-BF47-9089-C06F45EF3F19}"/>
              </a:ext>
            </a:extLst>
          </p:cNvPr>
          <p:cNvSpPr/>
          <p:nvPr/>
        </p:nvSpPr>
        <p:spPr>
          <a:xfrm>
            <a:off x="2556870" y="2883306"/>
            <a:ext cx="1858324" cy="507042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Stage2: bootloader</a:t>
            </a:r>
          </a:p>
        </p:txBody>
      </p:sp>
    </p:spTree>
    <p:extLst>
      <p:ext uri="{BB962C8B-B14F-4D97-AF65-F5344CB8AC3E}">
        <p14:creationId xmlns:p14="http://schemas.microsoft.com/office/powerpoint/2010/main" val="266037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B71F7-F866-064B-978C-3EA8FDE0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343" y="0"/>
            <a:ext cx="4944300" cy="645300"/>
          </a:xfrm>
        </p:spPr>
        <p:txBody>
          <a:bodyPr/>
          <a:lstStyle/>
          <a:p>
            <a:r>
              <a:rPr lang="en-US" dirty="0"/>
              <a:t>So…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9F494-4C59-4745-9D8F-B56F4B8D8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5" y="645300"/>
            <a:ext cx="6016340" cy="1659900"/>
          </a:xfrm>
        </p:spPr>
        <p:txBody>
          <a:bodyPr/>
          <a:lstStyle/>
          <a:p>
            <a:r>
              <a:rPr lang="en-US" sz="2000" dirty="0"/>
              <a:t>How do we get from that… to what we are used to?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90E69-B86D-424B-A98F-287AB81F15C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1028" name="Picture 4" descr="GNOME 3.34 Desktop">
            <a:extLst>
              <a:ext uri="{FF2B5EF4-FFF2-40B4-BE49-F238E27FC236}">
                <a16:creationId xmlns:a16="http://schemas.microsoft.com/office/drawing/2014/main" id="{487EAC17-0C67-C149-A0FA-FBAF49CEC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65" y="1475250"/>
            <a:ext cx="5897367" cy="331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98EE17-8CB2-4147-A384-91797F7975DE}"/>
              </a:ext>
            </a:extLst>
          </p:cNvPr>
          <p:cNvSpPr txBox="1"/>
          <p:nvPr/>
        </p:nvSpPr>
        <p:spPr>
          <a:xfrm>
            <a:off x="2050522" y="4928056"/>
            <a:ext cx="44470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Image from: https://www.debugpoint.com/2019/09/gnome-desktop-environment-release-3-34/</a:t>
            </a:r>
          </a:p>
        </p:txBody>
      </p:sp>
    </p:spTree>
    <p:extLst>
      <p:ext uri="{BB962C8B-B14F-4D97-AF65-F5344CB8AC3E}">
        <p14:creationId xmlns:p14="http://schemas.microsoft.com/office/powerpoint/2010/main" val="4264232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1F03D-D8CA-CE4E-B932-98EAFF571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983" y="-9317"/>
            <a:ext cx="4944300" cy="645300"/>
          </a:xfrm>
        </p:spPr>
        <p:txBody>
          <a:bodyPr/>
          <a:lstStyle/>
          <a:p>
            <a:r>
              <a:rPr lang="en-US" dirty="0"/>
              <a:t>Operating System Abstractions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47D96-03B1-304E-A189-872C58486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0444" y="603839"/>
            <a:ext cx="5106257" cy="4539662"/>
          </a:xfrm>
        </p:spPr>
        <p:txBody>
          <a:bodyPr/>
          <a:lstStyle/>
          <a:p>
            <a:r>
              <a:rPr lang="en-US" sz="1800" dirty="0"/>
              <a:t>Operating systems abstractions bridge the gap </a:t>
            </a:r>
            <a:br>
              <a:rPr lang="en-US" sz="1800" dirty="0"/>
            </a:br>
            <a:r>
              <a:rPr lang="en-US" sz="1800" dirty="0"/>
              <a:t>between the physical hardware and the </a:t>
            </a:r>
            <a:br>
              <a:rPr lang="en-US" sz="1800" dirty="0"/>
            </a:br>
            <a:r>
              <a:rPr lang="en-US" sz="1800" dirty="0"/>
              <a:t>user / program experience.</a:t>
            </a:r>
            <a:endParaRPr lang="en-US" sz="800" dirty="0"/>
          </a:p>
          <a:p>
            <a:pPr lvl="1"/>
            <a:endParaRPr lang="en-US" sz="800" dirty="0"/>
          </a:p>
          <a:p>
            <a:pPr lvl="1"/>
            <a:r>
              <a:rPr lang="en-US" sz="1600" dirty="0"/>
              <a:t>A CPU can run only one program a time, </a:t>
            </a:r>
            <a:r>
              <a:rPr lang="en-US" sz="1600" b="1" dirty="0"/>
              <a:t>but users will seem to run multiple programs simultaneously.</a:t>
            </a:r>
            <a:endParaRPr lang="en-US" sz="800" b="1" dirty="0"/>
          </a:p>
          <a:p>
            <a:pPr lvl="1"/>
            <a:endParaRPr lang="en-US" sz="800" dirty="0"/>
          </a:p>
          <a:p>
            <a:pPr lvl="1"/>
            <a:r>
              <a:rPr lang="en-US" sz="1600" dirty="0"/>
              <a:t>There is only one main memory, </a:t>
            </a:r>
            <a:r>
              <a:rPr lang="en-US" sz="1600" b="1" dirty="0"/>
              <a:t>but every program will seem to have its own, and it can appear to be larger than the installed RAM.</a:t>
            </a:r>
            <a:endParaRPr lang="en-US" sz="800" b="1" dirty="0"/>
          </a:p>
          <a:p>
            <a:pPr lvl="1"/>
            <a:endParaRPr lang="en-US" sz="800" dirty="0"/>
          </a:p>
          <a:p>
            <a:pPr lvl="1"/>
            <a:r>
              <a:rPr lang="en-US" sz="1600" dirty="0"/>
              <a:t>Disks just store blocks of bytes, </a:t>
            </a:r>
            <a:r>
              <a:rPr lang="en-US" sz="1600" b="1" dirty="0"/>
              <a:t>but users interact with files and directories (folders).</a:t>
            </a:r>
            <a:endParaRPr lang="en-US" sz="800" b="1" dirty="0"/>
          </a:p>
          <a:p>
            <a:pPr lvl="1"/>
            <a:endParaRPr lang="en-US" sz="800" b="1" dirty="0"/>
          </a:p>
          <a:p>
            <a:pPr lvl="1"/>
            <a:r>
              <a:rPr lang="en-US" sz="1600" dirty="0"/>
              <a:t>A program seems to have a single path of execution from start to finish, but </a:t>
            </a:r>
            <a:r>
              <a:rPr lang="en-US" sz="1600" b="1" dirty="0"/>
              <a:t>multiple parts of a program seem to run simultaneously.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9069F-3276-B94A-BF55-5F4DAE5CC69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62D8A7-284E-4B48-AADA-D242B14EC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698" y="0"/>
            <a:ext cx="2380770" cy="230141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6A1099-6EAA-3D44-9AD6-52BC38ED76D1}"/>
              </a:ext>
            </a:extLst>
          </p:cNvPr>
          <p:cNvSpPr txBox="1"/>
          <p:nvPr/>
        </p:nvSpPr>
        <p:spPr>
          <a:xfrm>
            <a:off x="5668325" y="4795629"/>
            <a:ext cx="2561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Image from: 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https://www.supinfo.com/articles/single/</a:t>
            </a:r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4344-introduction-to-operating-systems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2C9AB2-A3CB-0D46-BA98-551E2B7E1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8" y="2796005"/>
            <a:ext cx="2631935" cy="174365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73480F-AE38-3E4A-A8F5-EFB2456A29A4}"/>
              </a:ext>
            </a:extLst>
          </p:cNvPr>
          <p:cNvSpPr txBox="1"/>
          <p:nvPr/>
        </p:nvSpPr>
        <p:spPr>
          <a:xfrm>
            <a:off x="87818" y="4370385"/>
            <a:ext cx="205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Photo by: Steven </a:t>
            </a:r>
            <a:r>
              <a:rPr lang="en-US" sz="800" dirty="0" err="1">
                <a:solidFill>
                  <a:schemeClr val="accent3">
                    <a:lumMod val="75000"/>
                  </a:schemeClr>
                </a:solidFill>
              </a:rPr>
              <a:t>Gerner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</a:t>
            </a:r>
          </a:p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sgerner/16477700444/in/photostream/</a:t>
            </a:r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5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12051-2B31-BC43-A5C7-7E763CA61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9338" y="0"/>
            <a:ext cx="5638800" cy="1159800"/>
          </a:xfrm>
        </p:spPr>
        <p:txBody>
          <a:bodyPr/>
          <a:lstStyle/>
          <a:p>
            <a:r>
              <a:rPr lang="en-US" dirty="0"/>
              <a:t>The Operating System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AC8009E-BC49-5148-B044-8AB1E4DBD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3683" y="1421790"/>
            <a:ext cx="6058802" cy="2681555"/>
          </a:xfrm>
        </p:spPr>
        <p:txBody>
          <a:bodyPr/>
          <a:lstStyle/>
          <a:p>
            <a:r>
              <a:rPr lang="en-US" sz="2400" dirty="0"/>
              <a:t>An </a:t>
            </a:r>
            <a:r>
              <a:rPr lang="en-US" sz="2400" b="1" dirty="0"/>
              <a:t>operating system </a:t>
            </a:r>
            <a:r>
              <a:rPr lang="en-US" sz="2400" dirty="0"/>
              <a:t>(OS) is </a:t>
            </a:r>
            <a:r>
              <a:rPr lang="en-US" sz="2400" i="1" dirty="0"/>
              <a:t>a collection of </a:t>
            </a:r>
            <a:r>
              <a:rPr lang="en-US" sz="2400" b="1" i="1" dirty="0"/>
              <a:t>software</a:t>
            </a:r>
            <a:r>
              <a:rPr lang="en-US" sz="2400" i="1" dirty="0"/>
              <a:t>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(programs)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that manages (shares and protects) system resources (CPU, memory, I/O devices) creating an environment in which programs can be executed in a convenient and efficient manner.</a:t>
            </a:r>
          </a:p>
          <a:p>
            <a:r>
              <a:rPr lang="en-US" sz="2400" dirty="0"/>
              <a:t> 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3C52B-7F71-1343-A5ED-ADB0C697923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786313"/>
            <a:ext cx="547688" cy="357187"/>
          </a:xfrm>
        </p:spPr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349CB-1B6B-F142-BD27-6F3133CF2B3C}"/>
              </a:ext>
            </a:extLst>
          </p:cNvPr>
          <p:cNvSpPr txBox="1"/>
          <p:nvPr/>
        </p:nvSpPr>
        <p:spPr>
          <a:xfrm>
            <a:off x="3181894" y="4201538"/>
            <a:ext cx="5205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Adapted from: Operating System Concepts (8</a:t>
            </a:r>
            <a:r>
              <a:rPr lang="en-US" sz="1600" baseline="30000" dirty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Edition)</a:t>
            </a:r>
          </a:p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By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Silberschatz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, Galvin and Gagne. </a:t>
            </a:r>
          </a:p>
        </p:txBody>
      </p:sp>
    </p:spTree>
    <p:extLst>
      <p:ext uri="{BB962C8B-B14F-4D97-AF65-F5344CB8AC3E}">
        <p14:creationId xmlns:p14="http://schemas.microsoft.com/office/powerpoint/2010/main" val="64477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12051-2B31-BC43-A5C7-7E763CA61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9338" y="0"/>
            <a:ext cx="5638800" cy="1159800"/>
          </a:xfrm>
        </p:spPr>
        <p:txBody>
          <a:bodyPr/>
          <a:lstStyle/>
          <a:p>
            <a:r>
              <a:rPr lang="en-US" dirty="0"/>
              <a:t>The Operating System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AC8009E-BC49-5148-B044-8AB1E4DBD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3683" y="1421790"/>
            <a:ext cx="6058802" cy="2681555"/>
          </a:xfrm>
        </p:spPr>
        <p:txBody>
          <a:bodyPr/>
          <a:lstStyle/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An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operating system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(OS) is a collection of software (programs)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i="1" dirty="0"/>
              <a:t>that manages (</a:t>
            </a:r>
            <a:r>
              <a:rPr lang="en-US" sz="2400" b="1" i="1" dirty="0"/>
              <a:t>shares</a:t>
            </a:r>
            <a:r>
              <a:rPr lang="en-US" sz="2400" i="1" dirty="0"/>
              <a:t> and </a:t>
            </a:r>
            <a:r>
              <a:rPr lang="en-US" sz="2400" b="1" i="1" dirty="0"/>
              <a:t>protects</a:t>
            </a:r>
            <a:r>
              <a:rPr lang="en-US" sz="2400" i="1" dirty="0"/>
              <a:t>) system resources (CPU, memory, I/O devices)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creating an environment in which programs can be executed in a convenient and efficient manner.</a:t>
            </a:r>
          </a:p>
          <a:p>
            <a:r>
              <a:rPr lang="en-US" sz="2400" dirty="0"/>
              <a:t> 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3C52B-7F71-1343-A5ED-ADB0C697923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786313"/>
            <a:ext cx="547688" cy="357187"/>
          </a:xfrm>
        </p:spPr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349CB-1B6B-F142-BD27-6F3133CF2B3C}"/>
              </a:ext>
            </a:extLst>
          </p:cNvPr>
          <p:cNvSpPr txBox="1"/>
          <p:nvPr/>
        </p:nvSpPr>
        <p:spPr>
          <a:xfrm>
            <a:off x="3181894" y="4201538"/>
            <a:ext cx="5205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Adapted from: Operating System Concepts (8</a:t>
            </a:r>
            <a:r>
              <a:rPr lang="en-US" sz="1600" baseline="30000" dirty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Edition)</a:t>
            </a:r>
          </a:p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By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Silberschatz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, Galvin and Gagne. </a:t>
            </a:r>
          </a:p>
        </p:txBody>
      </p:sp>
    </p:spTree>
    <p:extLst>
      <p:ext uri="{BB962C8B-B14F-4D97-AF65-F5344CB8AC3E}">
        <p14:creationId xmlns:p14="http://schemas.microsoft.com/office/powerpoint/2010/main" val="1312281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12051-2B31-BC43-A5C7-7E763CA61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9338" y="0"/>
            <a:ext cx="5638800" cy="1159800"/>
          </a:xfrm>
        </p:spPr>
        <p:txBody>
          <a:bodyPr/>
          <a:lstStyle/>
          <a:p>
            <a:r>
              <a:rPr lang="en-US" dirty="0"/>
              <a:t>The Operating System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AC8009E-BC49-5148-B044-8AB1E4DBD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3683" y="1421790"/>
            <a:ext cx="6058802" cy="2681555"/>
          </a:xfrm>
        </p:spPr>
        <p:txBody>
          <a:bodyPr/>
          <a:lstStyle/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An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operating system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(OS) is a collection of software (programs) that manages (shares and protects) system resources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(CPU, memory, I/O devices) </a:t>
            </a:r>
            <a:r>
              <a:rPr lang="en-US" sz="2400" i="1" dirty="0"/>
              <a:t>creating an environment in which programs can be executed in </a:t>
            </a:r>
            <a:r>
              <a:rPr lang="en-US" sz="2400" b="1" i="1" dirty="0"/>
              <a:t>a convenient and efficient </a:t>
            </a:r>
            <a:r>
              <a:rPr lang="en-US" sz="2400" i="1" dirty="0"/>
              <a:t>manner.</a:t>
            </a:r>
          </a:p>
          <a:p>
            <a:r>
              <a:rPr lang="en-US" sz="2400" dirty="0"/>
              <a:t> 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3C52B-7F71-1343-A5ED-ADB0C697923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786313"/>
            <a:ext cx="547688" cy="357187"/>
          </a:xfrm>
        </p:spPr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349CB-1B6B-F142-BD27-6F3133CF2B3C}"/>
              </a:ext>
            </a:extLst>
          </p:cNvPr>
          <p:cNvSpPr txBox="1"/>
          <p:nvPr/>
        </p:nvSpPr>
        <p:spPr>
          <a:xfrm>
            <a:off x="3181894" y="4201538"/>
            <a:ext cx="5205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Adapted from: Operating System Concepts (8</a:t>
            </a:r>
            <a:r>
              <a:rPr lang="en-US" sz="1600" baseline="30000" dirty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Edition)</a:t>
            </a:r>
          </a:p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By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Silberschatz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, Galvin and Gagne. </a:t>
            </a:r>
          </a:p>
        </p:txBody>
      </p:sp>
    </p:spTree>
    <p:extLst>
      <p:ext uri="{BB962C8B-B14F-4D97-AF65-F5344CB8AC3E}">
        <p14:creationId xmlns:p14="http://schemas.microsoft.com/office/powerpoint/2010/main" val="3516831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12051-2B31-BC43-A5C7-7E763CA61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9338" y="0"/>
            <a:ext cx="5638800" cy="832207"/>
          </a:xfrm>
        </p:spPr>
        <p:txBody>
          <a:bodyPr/>
          <a:lstStyle/>
          <a:p>
            <a:r>
              <a:rPr lang="en-US" dirty="0"/>
              <a:t>The Operating System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AC8009E-BC49-5148-B044-8AB1E4DBD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9338" y="995413"/>
            <a:ext cx="6058802" cy="2681555"/>
          </a:xfrm>
        </p:spPr>
        <p:txBody>
          <a:bodyPr/>
          <a:lstStyle/>
          <a:p>
            <a:r>
              <a:rPr lang="en-US" sz="2000" dirty="0"/>
              <a:t>An operating system (OS) is the </a:t>
            </a:r>
            <a:r>
              <a:rPr lang="en-US" sz="2000" b="1" dirty="0"/>
              <a:t>[collection of] program[s]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/>
              <a:t>that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, after being initially loaded into the computer by a </a:t>
            </a:r>
            <a:r>
              <a:rPr lang="en-US" sz="2000" i="1" dirty="0">
                <a:solidFill>
                  <a:schemeClr val="accent3">
                    <a:lumMod val="75000"/>
                  </a:schemeClr>
                </a:solidFill>
              </a:rPr>
              <a:t>boot program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000" b="1" dirty="0"/>
              <a:t>manages</a:t>
            </a:r>
            <a:r>
              <a:rPr lang="en-US" sz="2000" dirty="0"/>
              <a:t> all of the other </a:t>
            </a:r>
            <a:r>
              <a:rPr lang="en-US" sz="2000" b="1" dirty="0"/>
              <a:t>application programs</a:t>
            </a:r>
            <a:r>
              <a:rPr lang="en-US" sz="2000" dirty="0"/>
              <a:t> in a computer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. The application programs make use of the operating system by making requests for services through a defined </a:t>
            </a:r>
            <a:r>
              <a:rPr lang="en-US" sz="2000" i="1" dirty="0">
                <a:solidFill>
                  <a:schemeClr val="accent3">
                    <a:lumMod val="75000"/>
                  </a:schemeClr>
                </a:solidFill>
              </a:rPr>
              <a:t>application program interface (API)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. In addition, users can interact directly with the operating system through a user interface, such as a </a:t>
            </a:r>
            <a:r>
              <a:rPr lang="en-US" sz="2000" i="1" dirty="0">
                <a:solidFill>
                  <a:schemeClr val="accent3">
                    <a:lumMod val="75000"/>
                  </a:schemeClr>
                </a:solidFill>
              </a:rPr>
              <a:t>command-line interface (CLI)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or a </a:t>
            </a:r>
            <a:r>
              <a:rPr lang="en-US" sz="2000" i="1" dirty="0">
                <a:solidFill>
                  <a:schemeClr val="accent3">
                    <a:lumMod val="75000"/>
                  </a:schemeClr>
                </a:solidFill>
              </a:rPr>
              <a:t>graphical UI (GUI).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3C52B-7F71-1343-A5ED-ADB0C697923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786313"/>
            <a:ext cx="547688" cy="357187"/>
          </a:xfrm>
        </p:spPr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349CB-1B6B-F142-BD27-6F3133CF2B3C}"/>
              </a:ext>
            </a:extLst>
          </p:cNvPr>
          <p:cNvSpPr txBox="1"/>
          <p:nvPr/>
        </p:nvSpPr>
        <p:spPr>
          <a:xfrm>
            <a:off x="1957200" y="467627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Adapted from: https://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whatis.techtarget.com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/definition/operating-system-OS</a:t>
            </a:r>
          </a:p>
        </p:txBody>
      </p:sp>
    </p:spTree>
    <p:extLst>
      <p:ext uri="{BB962C8B-B14F-4D97-AF65-F5344CB8AC3E}">
        <p14:creationId xmlns:p14="http://schemas.microsoft.com/office/powerpoint/2010/main" val="3149993317"/>
      </p:ext>
    </p:extLst>
  </p:cSld>
  <p:clrMapOvr>
    <a:masterClrMapping/>
  </p:clrMapOvr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6475C7BA-193F-8D40-9BC7-4EE18987D725}" vid="{AD7D93E2-41FE-5346-B4E7-4DF8374CE74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Imogen template</Template>
  <TotalTime>2597</TotalTime>
  <Words>6262</Words>
  <Application>Microsoft Macintosh PowerPoint</Application>
  <PresentationFormat>On-screen Show (16:9)</PresentationFormat>
  <Paragraphs>676</Paragraphs>
  <Slides>32</Slides>
  <Notes>30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Courier</vt:lpstr>
      <vt:lpstr>Helvetica Neue</vt:lpstr>
      <vt:lpstr>Muli</vt:lpstr>
      <vt:lpstr>Nixie One</vt:lpstr>
      <vt:lpstr>Segoe Print</vt:lpstr>
      <vt:lpstr>Imogen template</vt:lpstr>
      <vt:lpstr>OSA1 - Operating System   Abstractions</vt:lpstr>
      <vt:lpstr>What we know so far…</vt:lpstr>
      <vt:lpstr>Starting point for OS abstractions…</vt:lpstr>
      <vt:lpstr>So…</vt:lpstr>
      <vt:lpstr>Operating System Abstractions</vt:lpstr>
      <vt:lpstr>The Operating System</vt:lpstr>
      <vt:lpstr>The Operating System</vt:lpstr>
      <vt:lpstr>The Operating System</vt:lpstr>
      <vt:lpstr>The Operating System</vt:lpstr>
      <vt:lpstr>The Operating System</vt:lpstr>
      <vt:lpstr>The Operating System</vt:lpstr>
      <vt:lpstr>The Operating System</vt:lpstr>
      <vt:lpstr> A Metaphor:  A College</vt:lpstr>
      <vt:lpstr>Some Key OS Vocabulary and Abstractions via the College Metaphor</vt:lpstr>
      <vt:lpstr>Essential Points</vt:lpstr>
      <vt:lpstr>Booting the OS</vt:lpstr>
      <vt:lpstr>Getting started…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</vt:lpstr>
      <vt:lpstr>Acknowledgments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20 - Operating System Abstractions</dc:title>
  <dc:creator>Braught, Grant</dc:creator>
  <cp:lastModifiedBy>Braught, Grant</cp:lastModifiedBy>
  <cp:revision>216</cp:revision>
  <dcterms:created xsi:type="dcterms:W3CDTF">2020-10-12T13:14:34Z</dcterms:created>
  <dcterms:modified xsi:type="dcterms:W3CDTF">2023-03-22T19:45:24Z</dcterms:modified>
</cp:coreProperties>
</file>