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32"/>
  </p:notesMasterIdLst>
  <p:sldIdLst>
    <p:sldId id="256" r:id="rId2"/>
    <p:sldId id="365" r:id="rId3"/>
    <p:sldId id="378" r:id="rId4"/>
    <p:sldId id="376" r:id="rId5"/>
    <p:sldId id="373" r:id="rId6"/>
    <p:sldId id="389" r:id="rId7"/>
    <p:sldId id="392" r:id="rId8"/>
    <p:sldId id="374" r:id="rId9"/>
    <p:sldId id="377" r:id="rId10"/>
    <p:sldId id="349" r:id="rId11"/>
    <p:sldId id="393" r:id="rId12"/>
    <p:sldId id="384" r:id="rId13"/>
    <p:sldId id="380" r:id="rId14"/>
    <p:sldId id="395" r:id="rId15"/>
    <p:sldId id="396" r:id="rId16"/>
    <p:sldId id="399" r:id="rId17"/>
    <p:sldId id="385" r:id="rId18"/>
    <p:sldId id="400" r:id="rId19"/>
    <p:sldId id="397" r:id="rId20"/>
    <p:sldId id="405" r:id="rId21"/>
    <p:sldId id="407" r:id="rId22"/>
    <p:sldId id="408" r:id="rId23"/>
    <p:sldId id="409" r:id="rId24"/>
    <p:sldId id="345" r:id="rId25"/>
    <p:sldId id="403" r:id="rId26"/>
    <p:sldId id="410" r:id="rId27"/>
    <p:sldId id="398" r:id="rId28"/>
    <p:sldId id="387" r:id="rId29"/>
    <p:sldId id="382" r:id="rId30"/>
    <p:sldId id="381" r:id="rId3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8FAADD"/>
    <a:srgbClr val="4472C4"/>
    <a:srgbClr val="A0B1C0"/>
    <a:srgbClr val="050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129D1-CFC4-4525-B9B3-FEDFE205BFE7}">
  <a:tblStyle styleId="{9CF129D1-CFC4-4525-B9B3-FEDFE205B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5451"/>
  </p:normalViewPr>
  <p:slideViewPr>
    <p:cSldViewPr snapToGrid="0" snapToObjects="1">
      <p:cViewPr varScale="1">
        <p:scale>
          <a:sx n="124" d="100"/>
          <a:sy n="124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3;n">
            <a:extLst>
              <a:ext uri="{FF2B5EF4-FFF2-40B4-BE49-F238E27FC236}">
                <a16:creationId xmlns:a16="http://schemas.microsoft.com/office/drawing/2014/main" id="{457E33E3-1131-7943-ACA3-ED5E978759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Google Shape;4;n">
            <a:extLst>
              <a:ext uri="{FF2B5EF4-FFF2-40B4-BE49-F238E27FC236}">
                <a16:creationId xmlns:a16="http://schemas.microsoft.com/office/drawing/2014/main" id="{FA42C5B4-DB87-0B40-BC40-E3BE2A2D9A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09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different ways to encode the 1’s and 0’s into electrical signals on the wires.</a:t>
            </a:r>
          </a:p>
          <a:p>
            <a:endParaRPr lang="en-US" dirty="0"/>
          </a:p>
          <a:p>
            <a:r>
              <a:rPr lang="en-US" dirty="0"/>
              <a:t>NRZ: Non-Return To Zero</a:t>
            </a:r>
          </a:p>
          <a:p>
            <a:r>
              <a:rPr lang="en-US" dirty="0"/>
              <a:t>  - 0’s are encoded as a low voltage near ground</a:t>
            </a:r>
          </a:p>
          <a:p>
            <a:r>
              <a:rPr lang="en-US" dirty="0"/>
              <a:t>  - 1’s are encoded as a sufficiently positive voltage that is differentiable from ground.</a:t>
            </a:r>
          </a:p>
          <a:p>
            <a:endParaRPr lang="en-US" dirty="0"/>
          </a:p>
          <a:p>
            <a:r>
              <a:rPr lang="en-US" dirty="0"/>
              <a:t>Manchester Encoding:</a:t>
            </a:r>
          </a:p>
          <a:p>
            <a:r>
              <a:rPr lang="en-US" dirty="0"/>
              <a:t>  - 1’s are encoded as a transition from ground to a positive voltage at the rising edge of the clock.</a:t>
            </a:r>
          </a:p>
          <a:p>
            <a:r>
              <a:rPr lang="en-US" dirty="0"/>
              <a:t>    - Remember we read from right to left.</a:t>
            </a:r>
          </a:p>
          <a:p>
            <a:r>
              <a:rPr lang="en-US" dirty="0"/>
              <a:t>    - For example, the right most 1 is the rising edge of the cock corresponds to the rising edge of the data.</a:t>
            </a:r>
          </a:p>
          <a:p>
            <a:endParaRPr lang="en-US" dirty="0"/>
          </a:p>
          <a:p>
            <a:r>
              <a:rPr lang="en-US" dirty="0"/>
              <a:t>  - 0’s are encoded as a transition from a positive voltage to ground at the rising edge of the clock</a:t>
            </a:r>
          </a:p>
          <a:p>
            <a:endParaRPr lang="en-US" dirty="0"/>
          </a:p>
          <a:p>
            <a:r>
              <a:rPr lang="en-US" dirty="0"/>
              <a:t>Note: Ethernet uses Inverted Manchester Encoding.</a:t>
            </a:r>
          </a:p>
          <a:p>
            <a:r>
              <a:rPr lang="en-US" dirty="0"/>
              <a:t>  - Just switch which transition represents 0’s and 1’s.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6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that Quadrature Phase Shift Keying is able to transmit multiple bits at a time (lightly parallel).</a:t>
            </a:r>
          </a:p>
          <a:p>
            <a:r>
              <a:rPr lang="en-US" dirty="0"/>
              <a:t>  - But if the time intervals are equal this would double the bandwidth of the medium</a:t>
            </a:r>
          </a:p>
        </p:txBody>
      </p:sp>
    </p:spTree>
    <p:extLst>
      <p:ext uri="{BB962C8B-B14F-4D97-AF65-F5344CB8AC3E}">
        <p14:creationId xmlns:p14="http://schemas.microsoft.com/office/powerpoint/2010/main" val="2505847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Data Link Layer technologies</a:t>
            </a:r>
          </a:p>
          <a:p>
            <a:r>
              <a:rPr lang="en-US" dirty="0"/>
              <a:t>  - We will look at Ethernet</a:t>
            </a:r>
          </a:p>
          <a:p>
            <a:r>
              <a:rPr lang="en-US" dirty="0"/>
              <a:t>  - It is by far the most widely use and has some interesting ideas.</a:t>
            </a:r>
          </a:p>
        </p:txBody>
      </p:sp>
    </p:spTree>
    <p:extLst>
      <p:ext uri="{BB962C8B-B14F-4D97-AF65-F5344CB8AC3E}">
        <p14:creationId xmlns:p14="http://schemas.microsoft.com/office/powerpoint/2010/main" val="3294036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Messages in ethernet are called Frames.</a:t>
            </a:r>
          </a:p>
          <a:p>
            <a:endParaRPr lang="en-US" dirty="0"/>
          </a:p>
          <a:p>
            <a:r>
              <a:rPr lang="en-US" dirty="0"/>
              <a:t>Because frames are broadcast</a:t>
            </a:r>
          </a:p>
          <a:p>
            <a:r>
              <a:rPr lang="en-US" dirty="0"/>
              <a:t>  - Every network interface card will receive every frame.</a:t>
            </a:r>
          </a:p>
          <a:p>
            <a:r>
              <a:rPr lang="en-US" dirty="0"/>
              <a:t>  - However, nodes do not process every frame their card receives.</a:t>
            </a:r>
          </a:p>
          <a:p>
            <a:r>
              <a:rPr lang="en-US" dirty="0"/>
              <a:t>    - They simply ignore frames that are not addressed to them.</a:t>
            </a:r>
          </a:p>
          <a:p>
            <a:r>
              <a:rPr lang="en-US" dirty="0"/>
              <a:t>    - Frames that are addressed to them are then handed up to the next higher layer of abstraction.</a:t>
            </a:r>
          </a:p>
          <a:p>
            <a:endParaRPr lang="en-US" dirty="0"/>
          </a:p>
          <a:p>
            <a:r>
              <a:rPr lang="en-US" dirty="0"/>
              <a:t>MAC: Media Access Control</a:t>
            </a:r>
          </a:p>
          <a:p>
            <a:r>
              <a:rPr lang="en-US" dirty="0"/>
              <a:t>  - Basically this is the Ethernet Interface Card in your computer.</a:t>
            </a:r>
          </a:p>
          <a:p>
            <a:endParaRPr lang="en-US" dirty="0"/>
          </a:p>
          <a:p>
            <a:r>
              <a:rPr lang="en-US" dirty="0"/>
              <a:t>* Technical Detail: Ethernet was designed to work over a broadcast medium.</a:t>
            </a:r>
          </a:p>
          <a:p>
            <a:r>
              <a:rPr lang="en-US" dirty="0"/>
              <a:t>  - However, many more modern ethernet LANs typically use switching instead of broadcast.  </a:t>
            </a:r>
          </a:p>
        </p:txBody>
      </p:sp>
    </p:spTree>
    <p:extLst>
      <p:ext uri="{BB962C8B-B14F-4D97-AF65-F5344CB8AC3E}">
        <p14:creationId xmlns:p14="http://schemas.microsoft.com/office/powerpoint/2010/main" val="2421061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an Ethernet data link layer is handed a packet of information to transmit it wraps it in a frame.</a:t>
            </a:r>
          </a:p>
          <a:p>
            <a:r>
              <a:rPr lang="en-US" dirty="0"/>
              <a:t>  - The frame is where the Ethernet layer adds its additional information.</a:t>
            </a:r>
          </a:p>
          <a:p>
            <a:r>
              <a:rPr lang="en-US" dirty="0"/>
              <a:t>  - Slightly different representation than our earlier diagram (in the upper right)</a:t>
            </a:r>
          </a:p>
          <a:p>
            <a:r>
              <a:rPr lang="en-US" dirty="0"/>
              <a:t>    - This format is intended to represent a string of bytes and is commonly used in networking specifications and documentation.</a:t>
            </a:r>
          </a:p>
          <a:p>
            <a:endParaRPr lang="en-US" dirty="0"/>
          </a:p>
          <a:p>
            <a:r>
              <a:rPr lang="en-US" dirty="0"/>
              <a:t>Preamble:  Why might that specific set of bytes be transmitted during the preamble?</a:t>
            </a:r>
          </a:p>
          <a:p>
            <a:r>
              <a:rPr lang="en-US" dirty="0"/>
              <a:t>  - Note some sources differentiate the last byte of the preamble (10101011) as the Start Frame Delimiter (SFD)</a:t>
            </a:r>
          </a:p>
          <a:p>
            <a:r>
              <a:rPr lang="en-US" dirty="0"/>
              <a:t>  - It just indicates the end of the preamble and the start of the frame information.</a:t>
            </a:r>
          </a:p>
          <a:p>
            <a:endParaRPr lang="en-US" dirty="0"/>
          </a:p>
          <a:p>
            <a:r>
              <a:rPr lang="en-US" dirty="0" err="1"/>
              <a:t>Dest</a:t>
            </a:r>
            <a:r>
              <a:rPr lang="en-US" dirty="0"/>
              <a:t> / Source Address: These are the MAC addresses of the source (sending) node and the recipient (destination) machine for the message.</a:t>
            </a:r>
          </a:p>
          <a:p>
            <a:endParaRPr lang="en-US" dirty="0"/>
          </a:p>
          <a:p>
            <a:r>
              <a:rPr lang="en-US" dirty="0"/>
              <a:t>Type: If this value is 64-1500 it indicates the number of bytes in the payload.</a:t>
            </a:r>
          </a:p>
          <a:p>
            <a:r>
              <a:rPr lang="en-US" dirty="0"/>
              <a:t>  - Values other than 64-1500 have been assigned specialized meanings that allow different types of optimization.</a:t>
            </a:r>
          </a:p>
          <a:p>
            <a:r>
              <a:rPr lang="en-US" dirty="0"/>
              <a:t>  - We won’t be discussing those.</a:t>
            </a:r>
          </a:p>
          <a:p>
            <a:endParaRPr lang="en-US" dirty="0"/>
          </a:p>
          <a:p>
            <a:r>
              <a:rPr lang="en-US" dirty="0"/>
              <a:t>Payload: This is the data handed off to the Data Link Layer by the Network layer.</a:t>
            </a:r>
          </a:p>
          <a:p>
            <a:r>
              <a:rPr lang="en-US" dirty="0"/>
              <a:t>  - We know that the actual data we want to send is wrapped inside of other layers added by the network, transport and application layers, but it is buried in there</a:t>
            </a:r>
          </a:p>
          <a:p>
            <a:endParaRPr lang="en-US" dirty="0"/>
          </a:p>
          <a:p>
            <a:r>
              <a:rPr lang="en-US" dirty="0"/>
              <a:t>CRC – a Cyclic Redundancy Check.  </a:t>
            </a:r>
          </a:p>
          <a:p>
            <a:r>
              <a:rPr lang="en-US" dirty="0"/>
              <a:t>  - These are additional bits that are computed based on the rest of the frame (excluding the preamble).</a:t>
            </a:r>
          </a:p>
          <a:p>
            <a:r>
              <a:rPr lang="en-US" dirty="0"/>
              <a:t>  - They are computed in such a way that if typical bit errors occur during transmission they can be detected.</a:t>
            </a:r>
          </a:p>
          <a:p>
            <a:r>
              <a:rPr lang="en-US" dirty="0"/>
              <a:t>    - That is if bits are flipped from 0 to 1 or 1 to 0 the destination will be able to tell.</a:t>
            </a:r>
          </a:p>
          <a:p>
            <a:r>
              <a:rPr lang="en-US" dirty="0"/>
              <a:t>  - This value is typically computed by special purpose hardware on the network card.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41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Conversation Analogy.</a:t>
            </a:r>
          </a:p>
          <a:p>
            <a:r>
              <a:rPr lang="en-US" dirty="0"/>
              <a:t>  - Imagine sitting around a table with friends or family…</a:t>
            </a:r>
          </a:p>
          <a:p>
            <a:r>
              <a:rPr lang="en-US" dirty="0"/>
              <a:t>  - The air in the room is like a broadcast medium</a:t>
            </a:r>
          </a:p>
          <a:p>
            <a:r>
              <a:rPr lang="en-US" dirty="0"/>
              <a:t>    - It is carrying everyone’s voices</a:t>
            </a:r>
          </a:p>
          <a:p>
            <a:endParaRPr lang="en-US" dirty="0"/>
          </a:p>
          <a:p>
            <a:r>
              <a:rPr lang="en-US" dirty="0"/>
              <a:t>What happens when two people start speaking at the same time?</a:t>
            </a:r>
          </a:p>
          <a:p>
            <a:endParaRPr lang="en-US" dirty="0"/>
          </a:p>
          <a:p>
            <a:r>
              <a:rPr lang="en-US" dirty="0"/>
              <a:t>How are those situations typically handled?</a:t>
            </a:r>
          </a:p>
          <a:p>
            <a:endParaRPr lang="en-US" dirty="0"/>
          </a:p>
          <a:p>
            <a:r>
              <a:rPr lang="en-US" dirty="0"/>
              <a:t>If we were to try to formalize that process how might we write it down?</a:t>
            </a:r>
          </a:p>
          <a:p>
            <a:r>
              <a:rPr lang="en-US" dirty="0"/>
              <a:t>  - this type of formal process for interacting is called a protocol.</a:t>
            </a:r>
          </a:p>
          <a:p>
            <a:r>
              <a:rPr lang="en-US" dirty="0"/>
              <a:t>  - we’ll talk more about that at the higher layers.</a:t>
            </a:r>
          </a:p>
          <a:p>
            <a:endParaRPr lang="en-US" dirty="0"/>
          </a:p>
          <a:p>
            <a:r>
              <a:rPr lang="en-US" dirty="0"/>
              <a:t>We’ll do the same thing with Ethernet!</a:t>
            </a:r>
          </a:p>
        </p:txBody>
      </p:sp>
    </p:spTree>
    <p:extLst>
      <p:ext uri="{BB962C8B-B14F-4D97-AF65-F5344CB8AC3E}">
        <p14:creationId xmlns:p14="http://schemas.microsoft.com/office/powerpoint/2010/main" val="3538708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three part process:</a:t>
            </a:r>
          </a:p>
          <a:p>
            <a:endParaRPr lang="en-US" dirty="0"/>
          </a:p>
          <a:p>
            <a:r>
              <a:rPr lang="en-US" dirty="0"/>
              <a:t>First, the source will “listen”</a:t>
            </a:r>
          </a:p>
          <a:p>
            <a:r>
              <a:rPr lang="en-US" dirty="0"/>
              <a:t>  - It checks the transmission medium to see if any other node is currently are transmitting.</a:t>
            </a:r>
          </a:p>
          <a:p>
            <a:r>
              <a:rPr lang="en-US" dirty="0"/>
              <a:t>  - That is the “carrier sense”</a:t>
            </a:r>
          </a:p>
          <a:p>
            <a:r>
              <a:rPr lang="en-US" dirty="0"/>
              <a:t>    - The transmission medium is the “carrier” of the signals.</a:t>
            </a:r>
          </a:p>
          <a:p>
            <a:r>
              <a:rPr lang="en-US" dirty="0"/>
              <a:t>    - The source is “sensing” it to see if another node is transmitting.</a:t>
            </a:r>
          </a:p>
          <a:p>
            <a:r>
              <a:rPr lang="en-US" dirty="0"/>
              <a:t>  - If no other node is transmitting, the source will begin to send the data</a:t>
            </a:r>
          </a:p>
          <a:p>
            <a:r>
              <a:rPr lang="en-US" dirty="0"/>
              <a:t>  - if another node is transmitting the source will wait until no other node is transmitting </a:t>
            </a:r>
          </a:p>
          <a:p>
            <a:r>
              <a:rPr lang="en-US" dirty="0"/>
              <a:t>    - Then it will begin sending its frame.</a:t>
            </a:r>
          </a:p>
          <a:p>
            <a:endParaRPr lang="en-US" dirty="0"/>
          </a:p>
          <a:p>
            <a:r>
              <a:rPr lang="en-US" dirty="0"/>
              <a:t>Second, when the source is transmitting it will monitor the transmission medium</a:t>
            </a:r>
          </a:p>
          <a:p>
            <a:r>
              <a:rPr lang="en-US" dirty="0"/>
              <a:t>  - If it detects that one or more other nodes have also started transmitting at the same time</a:t>
            </a:r>
          </a:p>
          <a:p>
            <a:r>
              <a:rPr lang="en-US" dirty="0"/>
              <a:t>    - This is called a collision</a:t>
            </a:r>
          </a:p>
          <a:p>
            <a:r>
              <a:rPr lang="en-US" dirty="0"/>
              <a:t>    - When a collision occurs, all nodes that detect it will stop transmitting.</a:t>
            </a:r>
          </a:p>
          <a:p>
            <a:r>
              <a:rPr lang="en-US" dirty="0"/>
              <a:t>    - This makes sense, because once a collision occurs, the data being transmitted will be corrupted.</a:t>
            </a:r>
          </a:p>
          <a:p>
            <a:r>
              <a:rPr lang="en-US" dirty="0"/>
              <a:t>      - e.g. one note transmits a 0 and another transmits a 1… the result will not be recognized as either.</a:t>
            </a:r>
          </a:p>
          <a:p>
            <a:r>
              <a:rPr lang="en-US" dirty="0"/>
              <a:t>        - The voltage or frequency on the carrier will be somewhere in between (neither a 0 nor a 1).</a:t>
            </a:r>
          </a:p>
          <a:p>
            <a:r>
              <a:rPr lang="en-US" dirty="0"/>
              <a:t>  - Note that if one node detects a collision, all nodes in the collision stop transmitting.</a:t>
            </a:r>
          </a:p>
          <a:p>
            <a:endParaRPr lang="en-US" dirty="0"/>
          </a:p>
          <a:p>
            <a:r>
              <a:rPr lang="en-US" dirty="0"/>
              <a:t>Third, if a node detected a collision, it will wait a random amount of time and then try again.</a:t>
            </a:r>
          </a:p>
          <a:p>
            <a:r>
              <a:rPr lang="en-US" dirty="0"/>
              <a:t>  - Note again, that all nodes in the collision will be doing the same thing.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36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node that is involved in the collision picks a different random amount of time to wait.</a:t>
            </a:r>
          </a:p>
          <a:p>
            <a:r>
              <a:rPr lang="en-US" dirty="0"/>
              <a:t>  - If they waited the same amount of time there would likely just be another collision.</a:t>
            </a:r>
          </a:p>
          <a:p>
            <a:endParaRPr lang="en-US" dirty="0"/>
          </a:p>
          <a:p>
            <a:r>
              <a:rPr lang="en-US" dirty="0"/>
              <a:t>The time that each node waits is determined using what is known as “Exponential Backoff”</a:t>
            </a:r>
          </a:p>
          <a:p>
            <a:r>
              <a:rPr lang="en-US" dirty="0"/>
              <a:t>  - Each node keeps track of how many collisions it has had in trying to send the message (n)</a:t>
            </a:r>
          </a:p>
          <a:p>
            <a:r>
              <a:rPr lang="en-US" dirty="0"/>
              <a:t>  - It uses that n to pick a random number</a:t>
            </a:r>
            <a:r>
              <a:rPr lang="en-US" dirty="0">
                <a:sym typeface="Wingdings" pitchFamily="2" charset="2"/>
              </a:rPr>
              <a:t> (k)</a:t>
            </a:r>
          </a:p>
          <a:p>
            <a:r>
              <a:rPr lang="en-US" dirty="0">
                <a:sym typeface="Wingdings" pitchFamily="2" charset="2"/>
              </a:rPr>
              <a:t>    - The range of possible values for k depends on n.</a:t>
            </a:r>
          </a:p>
          <a:p>
            <a:r>
              <a:rPr lang="en-US" dirty="0">
                <a:sym typeface="Wingdings" pitchFamily="2" charset="2"/>
              </a:rPr>
              <a:t>    - This range grows exponentially (2</a:t>
            </a:r>
            <a:r>
              <a:rPr lang="en-US" baseline="30000" dirty="0">
                <a:sym typeface="Wingdings" pitchFamily="2" charset="2"/>
              </a:rPr>
              <a:t>1</a:t>
            </a:r>
            <a:r>
              <a:rPr lang="en-US" dirty="0">
                <a:sym typeface="Wingdings" pitchFamily="2" charset="2"/>
              </a:rPr>
              <a:t>, 2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, 2</a:t>
            </a:r>
            <a:r>
              <a:rPr lang="en-US" baseline="30000" dirty="0">
                <a:sym typeface="Wingdings" pitchFamily="2" charset="2"/>
              </a:rPr>
              <a:t>3</a:t>
            </a:r>
            <a:r>
              <a:rPr lang="en-US" dirty="0">
                <a:sym typeface="Wingdings" pitchFamily="2" charset="2"/>
              </a:rPr>
              <a:t>, etc.)</a:t>
            </a:r>
          </a:p>
          <a:p>
            <a:r>
              <a:rPr lang="en-US" dirty="0">
                <a:sym typeface="Wingdings" pitchFamily="2" charset="2"/>
              </a:rPr>
              <a:t>  - The node then waits k * 512 clock ticks </a:t>
            </a:r>
          </a:p>
          <a:p>
            <a:r>
              <a:rPr lang="en-US" dirty="0">
                <a:sym typeface="Wingdings" pitchFamily="2" charset="2"/>
              </a:rPr>
              <a:t>    - I.e. the time it would take to send k*512 bits.</a:t>
            </a:r>
          </a:p>
          <a:p>
            <a:r>
              <a:rPr lang="en-US" dirty="0">
                <a:sym typeface="Wingdings" pitchFamily="2" charset="2"/>
              </a:rPr>
              <a:t>  - It then goes back to listening/sensing the medium to see if it is available.</a:t>
            </a:r>
          </a:p>
          <a:p>
            <a:r>
              <a:rPr lang="en-US" dirty="0">
                <a:sym typeface="Wingdings" pitchFamily="2" charset="2"/>
              </a:rPr>
              <a:t>    - if so it transmits… </a:t>
            </a:r>
            <a:r>
              <a:rPr lang="en-US" dirty="0" err="1">
                <a:sym typeface="Wingdings" pitchFamily="2" charset="2"/>
              </a:rPr>
              <a:t>etc</a:t>
            </a:r>
            <a:r>
              <a:rPr lang="en-US" dirty="0">
                <a:sym typeface="Wingdings" pitchFamily="2" charset="2"/>
              </a:rPr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Assuming here that random(0, max) picks a value between 0 and max-1 inclusive.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01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destination receives a frame that is addressed to it:</a:t>
            </a:r>
          </a:p>
          <a:p>
            <a:endParaRPr lang="en-US" dirty="0"/>
          </a:p>
          <a:p>
            <a:r>
              <a:rPr lang="en-US" dirty="0"/>
              <a:t>First, it uses the information in the frame it received to compute the CRC value</a:t>
            </a:r>
          </a:p>
          <a:p>
            <a:r>
              <a:rPr lang="en-US" dirty="0"/>
              <a:t>  - Note that the information received may be different than what was transmitted if an error occurred in transmission.</a:t>
            </a:r>
          </a:p>
          <a:p>
            <a:endParaRPr lang="en-US" dirty="0"/>
          </a:p>
          <a:p>
            <a:r>
              <a:rPr lang="en-US" dirty="0"/>
              <a:t>Second, the sender compares the CRC that it computed to the one that was received.</a:t>
            </a:r>
          </a:p>
          <a:p>
            <a:endParaRPr lang="en-US" dirty="0"/>
          </a:p>
          <a:p>
            <a:r>
              <a:rPr lang="en-US" dirty="0"/>
              <a:t>Third, it handles the frame:</a:t>
            </a:r>
          </a:p>
          <a:p>
            <a:r>
              <a:rPr lang="en-US" dirty="0"/>
              <a:t>  - if the CRC’s do not match then it is very likely that an error occurred during transmission.</a:t>
            </a:r>
          </a:p>
          <a:p>
            <a:r>
              <a:rPr lang="en-US" dirty="0"/>
              <a:t>    - The node simply discards that frame.</a:t>
            </a:r>
          </a:p>
          <a:p>
            <a:r>
              <a:rPr lang="en-US" dirty="0"/>
              <a:t>    - It does this silently, without telling the sender in any way.</a:t>
            </a:r>
          </a:p>
          <a:p>
            <a:r>
              <a:rPr lang="en-US" dirty="0"/>
              <a:t>      - Seems rude…</a:t>
            </a:r>
          </a:p>
          <a:p>
            <a:r>
              <a:rPr lang="en-US" dirty="0"/>
              <a:t>      - But remember, at this level the destination didn’t ask for this frame, the sender just broadcast it.</a:t>
            </a:r>
          </a:p>
          <a:p>
            <a:r>
              <a:rPr lang="en-US" dirty="0"/>
              <a:t>        - These two machines are not trying to talk to each other…</a:t>
            </a:r>
          </a:p>
          <a:p>
            <a:r>
              <a:rPr lang="en-US" dirty="0"/>
              <a:t>        - They are just relaying the data along the way…</a:t>
            </a:r>
          </a:p>
          <a:p>
            <a:r>
              <a:rPr lang="en-US" dirty="0"/>
              <a:t>      - Reliable delivery will be provided by a higher layer service between end nodes that intend to talk to each other.</a:t>
            </a:r>
          </a:p>
          <a:p>
            <a:r>
              <a:rPr lang="en-US" dirty="0"/>
              <a:t>        - E.g. Between a web browser and a web server.</a:t>
            </a:r>
          </a:p>
          <a:p>
            <a:r>
              <a:rPr lang="en-US" dirty="0"/>
              <a:t>  - If the CRC’s match then it is very very unlikely that an error occurred during transmission.</a:t>
            </a:r>
          </a:p>
          <a:p>
            <a:r>
              <a:rPr lang="en-US" dirty="0"/>
              <a:t>    - so the data part of the frame is handed off to the Network layer which will process it.</a:t>
            </a:r>
          </a:p>
          <a:p>
            <a:r>
              <a:rPr lang="en-US" dirty="0"/>
              <a:t>      - A router will just look at it to see where to send it next.</a:t>
            </a:r>
          </a:p>
          <a:p>
            <a:r>
              <a:rPr lang="en-US" dirty="0"/>
              <a:t>      - An end node will pass it on up to the transport and application layers for processing.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56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Communications links are prone to errors:</a:t>
            </a:r>
          </a:p>
          <a:p>
            <a:r>
              <a:rPr lang="en-US" dirty="0"/>
              <a:t>  - bits get flipped from 0’s to 1’s or vice versa as they move across the media.</a:t>
            </a:r>
          </a:p>
          <a:p>
            <a:r>
              <a:rPr lang="en-US" dirty="0"/>
              <a:t>    - Noise in circuits as components generate and dissipate heat.</a:t>
            </a:r>
          </a:p>
          <a:p>
            <a:r>
              <a:rPr lang="en-US" dirty="0"/>
              <a:t>    - External noise from other sources</a:t>
            </a:r>
          </a:p>
          <a:p>
            <a:r>
              <a:rPr lang="en-US" dirty="0"/>
              <a:t>      - E.g. power lines, motors, atmospheric conditions </a:t>
            </a:r>
          </a:p>
          <a:p>
            <a:r>
              <a:rPr lang="en-US" dirty="0"/>
              <a:t>      - these are the hums, buzzes, clicks and pops that you hear on calls.</a:t>
            </a:r>
          </a:p>
          <a:p>
            <a:r>
              <a:rPr lang="en-US" dirty="0"/>
              <a:t>    - Signal distortion as the electrical, optical, or radio signals travel through the media.</a:t>
            </a:r>
          </a:p>
          <a:p>
            <a:r>
              <a:rPr lang="en-US" dirty="0"/>
              <a:t>      - You may send a very square signal, but as it travels over the wire the properties of the wire distort it.</a:t>
            </a:r>
          </a:p>
          <a:p>
            <a:r>
              <a:rPr lang="en-US" dirty="0"/>
              <a:t>      - It arrives at the other end rounded off.</a:t>
            </a:r>
          </a:p>
          <a:p>
            <a:endParaRPr lang="en-US" dirty="0"/>
          </a:p>
          <a:p>
            <a:r>
              <a:rPr lang="en-US" dirty="0"/>
              <a:t>Because these types of errors are an unavoidable part of communication systems include ways to detect and correct them.</a:t>
            </a:r>
          </a:p>
          <a:p>
            <a:endParaRPr lang="en-US" dirty="0"/>
          </a:p>
          <a:p>
            <a:r>
              <a:rPr lang="en-US" dirty="0"/>
              <a:t>The way this works:</a:t>
            </a:r>
          </a:p>
          <a:p>
            <a:r>
              <a:rPr lang="en-US" dirty="0"/>
              <a:t>  - The sender will add additional bits to a message.</a:t>
            </a:r>
          </a:p>
          <a:p>
            <a:r>
              <a:rPr lang="en-US" dirty="0"/>
              <a:t>  - These bits are computed to allow errors to be detected and/or corrected.</a:t>
            </a:r>
          </a:p>
          <a:p>
            <a:r>
              <a:rPr lang="en-US" dirty="0"/>
              <a:t>  - The original message plus the additional bits are send to the destination.</a:t>
            </a:r>
          </a:p>
          <a:p>
            <a:r>
              <a:rPr lang="en-US" dirty="0"/>
              <a:t>  - the destination then uses the additional bits to detect and/or correct errors.</a:t>
            </a:r>
          </a:p>
          <a:p>
            <a:endParaRPr lang="en-US" dirty="0"/>
          </a:p>
          <a:p>
            <a:r>
              <a:rPr lang="en-US" dirty="0"/>
              <a:t>In Ethernet the CRC value is used as was described.</a:t>
            </a:r>
          </a:p>
          <a:p>
            <a:r>
              <a:rPr lang="en-US" dirty="0"/>
              <a:t>  - If an error is detected then the message is just discarded.</a:t>
            </a:r>
          </a:p>
          <a:p>
            <a:r>
              <a:rPr lang="en-US" dirty="0"/>
              <a:t>  - In some other systems, the error may be corrected and then the message processed just like it had been received correctly.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3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95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parity bit is one of the simpler types of error detection that can be done.</a:t>
            </a:r>
          </a:p>
          <a:p>
            <a:endParaRPr lang="en-US" dirty="0"/>
          </a:p>
          <a:p>
            <a:r>
              <a:rPr lang="en-US" dirty="0"/>
              <a:t>You’ll get some more experience with parity and see how it can be extended to do error correction in the homework.</a:t>
            </a:r>
          </a:p>
          <a:p>
            <a:endParaRPr lang="en-US" dirty="0"/>
          </a:p>
          <a:p>
            <a:r>
              <a:rPr lang="en-US" dirty="0"/>
              <a:t>The homework also gives some resources and optional exercises with some other EDC techniques:</a:t>
            </a:r>
          </a:p>
          <a:p>
            <a:r>
              <a:rPr lang="en-US" dirty="0"/>
              <a:t>  - Internet Checksum</a:t>
            </a:r>
          </a:p>
          <a:p>
            <a:r>
              <a:rPr lang="en-US" dirty="0"/>
              <a:t>  - Cyclic Redundancy Check</a:t>
            </a:r>
          </a:p>
        </p:txBody>
      </p:sp>
    </p:spTree>
    <p:extLst>
      <p:ext uri="{BB962C8B-B14F-4D97-AF65-F5344CB8AC3E}">
        <p14:creationId xmlns:p14="http://schemas.microsoft.com/office/powerpoint/2010/main" val="4293254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Note: Individual images may be covered by their own licensing agreements and were incorporated here under fair use.  </a:t>
            </a:r>
            <a:r>
              <a:rPr lang="en-US"/>
              <a:t>Their use in this slide deck does not change or alter their licensing.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9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add in the future…</a:t>
            </a:r>
          </a:p>
        </p:txBody>
      </p:sp>
    </p:spTree>
    <p:extLst>
      <p:ext uri="{BB962C8B-B14F-4D97-AF65-F5344CB8AC3E}">
        <p14:creationId xmlns:p14="http://schemas.microsoft.com/office/powerpoint/2010/main" val="2640191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2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7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Most things we think about as networking use serial transmission.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44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we are transmitting serially or in parallel, each wire or communication channel transmits one bit.</a:t>
            </a:r>
          </a:p>
          <a:p>
            <a:endParaRPr lang="en-US" dirty="0"/>
          </a:p>
          <a:p>
            <a:r>
              <a:rPr lang="en-US" dirty="0"/>
              <a:t>Here we see a diagram of a source node transmitting bits to a destination node.</a:t>
            </a:r>
          </a:p>
          <a:p>
            <a:r>
              <a:rPr lang="en-US" dirty="0"/>
              <a:t>  - The source’s network card contains an electronic clock (similar to the CPU clock)</a:t>
            </a:r>
          </a:p>
          <a:p>
            <a:r>
              <a:rPr lang="en-US" dirty="0"/>
              <a:t>  - The speed at which this clock runs determines the rate at which the bits are sent.</a:t>
            </a:r>
          </a:p>
          <a:p>
            <a:r>
              <a:rPr lang="en-US" dirty="0"/>
              <a:t>    - One bit is sent per clock cycle (like a tick of the clock).</a:t>
            </a:r>
          </a:p>
          <a:p>
            <a:r>
              <a:rPr lang="en-US" dirty="0"/>
              <a:t>    - A cycle consist of the clock having a high low value for a period of time and then transitioning to a high value.</a:t>
            </a:r>
          </a:p>
          <a:p>
            <a:r>
              <a:rPr lang="en-US" dirty="0"/>
              <a:t>      - Note time is running from right to left here.</a:t>
            </a:r>
          </a:p>
          <a:p>
            <a:r>
              <a:rPr lang="en-US" dirty="0"/>
              <a:t>      - the 1 bit on the right was the one that was sent the longest ago.</a:t>
            </a:r>
          </a:p>
          <a:p>
            <a:endParaRPr lang="en-US" dirty="0"/>
          </a:p>
          <a:p>
            <a:r>
              <a:rPr lang="en-US" dirty="0"/>
              <a:t>Moving right to left:</a:t>
            </a:r>
          </a:p>
          <a:p>
            <a:r>
              <a:rPr lang="en-US" dirty="0"/>
              <a:t>  - The source places the first data value (1)  to be transmitted on the communication link</a:t>
            </a:r>
          </a:p>
          <a:p>
            <a:r>
              <a:rPr lang="en-US" dirty="0"/>
              <a:t>    - It holds that value there for one clock cycle.</a:t>
            </a:r>
          </a:p>
          <a:p>
            <a:r>
              <a:rPr lang="en-US" dirty="0"/>
              <a:t>    - during that time the destination will read the data from the link.</a:t>
            </a:r>
          </a:p>
          <a:p>
            <a:r>
              <a:rPr lang="en-US" dirty="0"/>
              <a:t>  - Then at the start of the next clock cycle the source places the next value onto the link.</a:t>
            </a:r>
          </a:p>
          <a:p>
            <a:r>
              <a:rPr lang="en-US" dirty="0"/>
              <a:t>    - And holds it there for one clock cycle.</a:t>
            </a:r>
          </a:p>
          <a:p>
            <a:r>
              <a:rPr lang="en-US" dirty="0"/>
              <a:t>    - Again the destination reads that value from the link during the clock cycle.</a:t>
            </a:r>
          </a:p>
          <a:p>
            <a:r>
              <a:rPr lang="en-US" dirty="0"/>
              <a:t> - And so on, until all data has been transmitted.</a:t>
            </a:r>
          </a:p>
          <a:p>
            <a:endParaRPr lang="en-US" dirty="0"/>
          </a:p>
          <a:p>
            <a:r>
              <a:rPr lang="en-US" dirty="0"/>
              <a:t>Note that the destination must also have a clock to decide when to read the data from the link.</a:t>
            </a:r>
          </a:p>
          <a:p>
            <a:r>
              <a:rPr lang="en-US" dirty="0"/>
              <a:t>  - Ideally, the destination will read the data right in the middle of the clock cycle.</a:t>
            </a:r>
          </a:p>
          <a:p>
            <a:r>
              <a:rPr lang="en-US" dirty="0"/>
              <a:t>  - We call this reading - sampling – the data.</a:t>
            </a:r>
          </a:p>
          <a:p>
            <a:r>
              <a:rPr lang="en-US" dirty="0"/>
              <a:t>  - So ”The destination samples the data in the middle of a clock cycle”</a:t>
            </a:r>
          </a:p>
          <a:p>
            <a:endParaRPr lang="en-US" dirty="0"/>
          </a:p>
          <a:p>
            <a:r>
              <a:rPr lang="en-US" dirty="0"/>
              <a:t>Sampling in the middle of a clock cycle helps to deal with some electrical engineering challenges that arise from transmitting signals across links.</a:t>
            </a:r>
          </a:p>
          <a:p>
            <a:r>
              <a:rPr lang="en-US" dirty="0"/>
              <a:t>  - That is beyond the scope of this course. </a:t>
            </a:r>
          </a:p>
          <a:p>
            <a:r>
              <a:rPr lang="en-US" dirty="0"/>
              <a:t>  - You may hear some about it in Computer Networks (COMP 352) but it is often an Signals and Systems course in electrical engineering.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5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Synchronized:</a:t>
            </a:r>
          </a:p>
          <a:p>
            <a:r>
              <a:rPr lang="en-US" dirty="0"/>
              <a:t>  - Same rate – the ”rising and falling edges” of the clock on sender and receiver happen at the same time.</a:t>
            </a:r>
          </a:p>
          <a:p>
            <a:endParaRPr lang="en-US" dirty="0"/>
          </a:p>
          <a:p>
            <a:r>
              <a:rPr lang="en-US" dirty="0"/>
              <a:t>Here the clock at the destination (red arrows) is running just a little slower than the clock at the source.</a:t>
            </a:r>
          </a:p>
          <a:p>
            <a:r>
              <a:rPr lang="en-US" dirty="0"/>
              <a:t>  - What happens?</a:t>
            </a:r>
          </a:p>
          <a:p>
            <a:endParaRPr lang="en-US" dirty="0"/>
          </a:p>
          <a:p>
            <a:r>
              <a:rPr lang="en-US" dirty="0"/>
              <a:t>It may seem like this is just a simple engineering problem… </a:t>
            </a:r>
          </a:p>
          <a:p>
            <a:r>
              <a:rPr lang="en-US" dirty="0"/>
              <a:t>but its actually pretty hard (impossible) to get clocks to run at exactly the same rate.</a:t>
            </a:r>
          </a:p>
          <a:p>
            <a:endParaRPr lang="en-US" dirty="0"/>
          </a:p>
          <a:p>
            <a:r>
              <a:rPr lang="en-US" dirty="0"/>
              <a:t>It’s easy to think about synchronizing clocks on human time scales</a:t>
            </a:r>
          </a:p>
          <a:p>
            <a:r>
              <a:rPr lang="en-US" dirty="0"/>
              <a:t>  - Where a second or so difference doesn’t matter.</a:t>
            </a:r>
          </a:p>
          <a:p>
            <a:endParaRPr lang="en-US" dirty="0"/>
          </a:p>
          <a:p>
            <a:r>
              <a:rPr lang="en-US" dirty="0"/>
              <a:t>But at the speeds at which network communications operate it is actually a hard problem:</a:t>
            </a:r>
          </a:p>
          <a:p>
            <a:r>
              <a:rPr lang="en-US" dirty="0"/>
              <a:t>  - For a bandwidth of 100Mbps we need to send 100,000,000 bits per second.</a:t>
            </a:r>
          </a:p>
          <a:p>
            <a:r>
              <a:rPr lang="en-US" dirty="0"/>
              <a:t>  - So the clock cycle would be 1/100,000,000 seconds (1x10^-9 seconds = 1 ns) long.    </a:t>
            </a:r>
          </a:p>
          <a:p>
            <a:r>
              <a:rPr lang="en-US" dirty="0"/>
              <a:t>    - So here if the difference between the source and destination clocks is 0.1 ns </a:t>
            </a:r>
          </a:p>
          <a:p>
            <a:r>
              <a:rPr lang="en-US" dirty="0"/>
              <a:t>      - then ~ every 10</a:t>
            </a:r>
            <a:r>
              <a:rPr lang="en-US" baseline="30000" dirty="0"/>
              <a:t>th</a:t>
            </a:r>
            <a:r>
              <a:rPr lang="en-US" dirty="0"/>
              <a:t> bit would be read incorrectly.</a:t>
            </a:r>
          </a:p>
          <a:p>
            <a:r>
              <a:rPr lang="en-US" dirty="0"/>
              <a:t>      - that would be unacceptable… so the synchronization has be be better than 0.1 ns.</a:t>
            </a:r>
          </a:p>
          <a:p>
            <a:endParaRPr lang="en-US" dirty="0"/>
          </a:p>
          <a:p>
            <a:r>
              <a:rPr lang="en-US" dirty="0"/>
              <a:t>To put some scale on that:</a:t>
            </a:r>
          </a:p>
          <a:p>
            <a:r>
              <a:rPr lang="en-US" dirty="0"/>
              <a:t>  - imagine synchronizing your watch with a friend to within 0.1ns or 10^-10 seconds.</a:t>
            </a:r>
          </a:p>
          <a:p>
            <a:r>
              <a:rPr lang="en-US" dirty="0"/>
              <a:t>  - it would take 10^10 seconds (~ 316 years) for your watches to be one second apart!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the point is that the clocks need to highly synchronized and that is a hard problem.</a:t>
            </a:r>
          </a:p>
          <a:p>
            <a:r>
              <a:rPr lang="en-US" dirty="0"/>
              <a:t>  - So instead, to make it easier, the clocks get resynchronized </a:t>
            </a:r>
            <a:r>
              <a:rPr lang="en-US" dirty="0" err="1"/>
              <a:t>ofthen</a:t>
            </a:r>
            <a:r>
              <a:rPr lang="en-US" dirty="0"/>
              <a:t>.</a:t>
            </a:r>
          </a:p>
          <a:p>
            <a:r>
              <a:rPr lang="en-US" dirty="0"/>
              <a:t>  - We’ll see one way that this is handled in just a little when we discuss Ethernet in the data link layer.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design of physical medium and connectors are engineering disciplines all their own.</a:t>
            </a:r>
          </a:p>
          <a:p>
            <a:endParaRPr lang="en-US" dirty="0"/>
          </a:p>
          <a:p>
            <a:r>
              <a:rPr lang="en-US" dirty="0"/>
              <a:t>The Harrisburg area happens to have a lot of Connector design companies.</a:t>
            </a:r>
          </a:p>
          <a:p>
            <a:r>
              <a:rPr lang="en-US" dirty="0"/>
              <a:t>  - In fact it is likely that many of the network connectors that you have used were designed very close to here.</a:t>
            </a:r>
          </a:p>
          <a:p>
            <a:r>
              <a:rPr lang="en-US" dirty="0"/>
              <a:t>  - Many of my friends have made careers of designing connectors </a:t>
            </a:r>
          </a:p>
          <a:p>
            <a:r>
              <a:rPr lang="en-US" dirty="0"/>
              <a:t>  - My wife included.</a:t>
            </a:r>
          </a:p>
        </p:txBody>
      </p:sp>
    </p:spTree>
    <p:extLst>
      <p:ext uri="{BB962C8B-B14F-4D97-AF65-F5344CB8AC3E}">
        <p14:creationId xmlns:p14="http://schemas.microsoft.com/office/powerpoint/2010/main" val="59109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</a:t>
            </a:r>
          </a:p>
          <a:p>
            <a:r>
              <a:rPr lang="en-US" dirty="0"/>
              <a:t>  - The physical layer is part of this, but it is not the entirety of it.</a:t>
            </a:r>
          </a:p>
          <a:p>
            <a:r>
              <a:rPr lang="en-US" dirty="0"/>
              <a:t>  - Data rate does not include transmission of the overhead of packet header information that is added at each layer.</a:t>
            </a:r>
          </a:p>
          <a:p>
            <a:endParaRPr lang="en-US" dirty="0"/>
          </a:p>
          <a:p>
            <a:r>
              <a:rPr lang="en-US" dirty="0"/>
              <a:t>Also note: </a:t>
            </a:r>
          </a:p>
          <a:p>
            <a:r>
              <a:rPr lang="en-US" dirty="0"/>
              <a:t>  - In marketing and general conversational used bandwidth and data rate (i.e. throughput) are used interchangeably.</a:t>
            </a:r>
          </a:p>
          <a:p>
            <a:r>
              <a:rPr lang="en-US" dirty="0"/>
              <a:t>  - But technically they refer to different things.</a:t>
            </a:r>
          </a:p>
        </p:txBody>
      </p:sp>
    </p:spTree>
    <p:extLst>
      <p:ext uri="{BB962C8B-B14F-4D97-AF65-F5344CB8AC3E}">
        <p14:creationId xmlns:p14="http://schemas.microsoft.com/office/powerpoint/2010/main" val="200193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6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60727CCB-102B-3F40-ACD5-F81E91D98C77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919538" y="3976688"/>
            <a:ext cx="1303337" cy="1128712"/>
          </a:xfrm>
          <a:custGeom>
            <a:avLst/>
            <a:gdLst>
              <a:gd name="T0" fmla="*/ 325834 w 120000"/>
              <a:gd name="T1" fmla="*/ 0 h 120000"/>
              <a:gd name="T2" fmla="*/ 0 w 120000"/>
              <a:gd name="T3" fmla="*/ 564300 h 120000"/>
              <a:gd name="T4" fmla="*/ 325834 w 120000"/>
              <a:gd name="T5" fmla="*/ 1128712 h 120000"/>
              <a:gd name="T6" fmla="*/ 977503 w 120000"/>
              <a:gd name="T7" fmla="*/ 1128712 h 120000"/>
              <a:gd name="T8" fmla="*/ 1303337 w 120000"/>
              <a:gd name="T9" fmla="*/ 564300 h 120000"/>
              <a:gd name="T10" fmla="*/ 977503 w 120000"/>
              <a:gd name="T11" fmla="*/ 0 h 120000"/>
              <a:gd name="T12" fmla="*/ 325834 w 120000"/>
              <a:gd name="T13" fmla="*/ 0 h 120000"/>
              <a:gd name="T14" fmla="*/ 417904 w 120000"/>
              <a:gd name="T15" fmla="*/ 159431 h 120000"/>
              <a:gd name="T16" fmla="*/ 885422 w 120000"/>
              <a:gd name="T17" fmla="*/ 159431 h 120000"/>
              <a:gd name="T18" fmla="*/ 1119056 w 120000"/>
              <a:gd name="T19" fmla="*/ 564300 h 120000"/>
              <a:gd name="T20" fmla="*/ 885422 w 120000"/>
              <a:gd name="T21" fmla="*/ 969169 h 120000"/>
              <a:gd name="T22" fmla="*/ 417904 w 120000"/>
              <a:gd name="T23" fmla="*/ 969169 h 120000"/>
              <a:gd name="T24" fmla="*/ 184151 w 120000"/>
              <a:gd name="T25" fmla="*/ 564300 h 120000"/>
              <a:gd name="T26" fmla="*/ 417904 w 120000"/>
              <a:gd name="T27" fmla="*/ 159431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11;p2">
            <a:extLst>
              <a:ext uri="{FF2B5EF4-FFF2-40B4-BE49-F238E27FC236}">
                <a16:creationId xmlns:a16="http://schemas.microsoft.com/office/drawing/2014/main" id="{CF8E66DE-864C-8648-B9BD-C1618A08E9CE}"/>
              </a:ext>
            </a:extLst>
          </p:cNvPr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E622547A-1090-B841-AB8A-0F2EC9F3199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809875" y="-173038"/>
            <a:ext cx="1111250" cy="962026"/>
          </a:xfrm>
          <a:prstGeom prst="hexagon">
            <a:avLst>
              <a:gd name="adj" fmla="val 28685"/>
              <a:gd name="vf" fmla="val 115470"/>
            </a:avLst>
          </a:prstGeom>
          <a:noFill/>
          <a:ln w="19050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F2DFB12E-8AA2-BF4B-ABBE-84712DD2F12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602038" y="1360488"/>
            <a:ext cx="493712" cy="427037"/>
          </a:xfrm>
          <a:prstGeom prst="hexagon">
            <a:avLst>
              <a:gd name="adj" fmla="val 28705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1EA83F08-1F96-5640-8C79-897DD94794F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278438" y="855663"/>
            <a:ext cx="944562" cy="817562"/>
          </a:xfrm>
          <a:prstGeom prst="hexagon">
            <a:avLst>
              <a:gd name="adj" fmla="val 2869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6;p2">
            <a:extLst>
              <a:ext uri="{FF2B5EF4-FFF2-40B4-BE49-F238E27FC236}">
                <a16:creationId xmlns:a16="http://schemas.microsoft.com/office/drawing/2014/main" id="{C5E0530D-1E01-3143-AE7E-3F283001644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365750" y="352425"/>
            <a:ext cx="493713" cy="427038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17;p2">
            <a:extLst>
              <a:ext uri="{FF2B5EF4-FFF2-40B4-BE49-F238E27FC236}">
                <a16:creationId xmlns:a16="http://schemas.microsoft.com/office/drawing/2014/main" id="{EEAA92A2-DBEA-AE45-8867-6616C2B3D40E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1030288"/>
            <a:ext cx="403225" cy="373062"/>
            <a:chOff x="5975075" y="2327500"/>
            <a:chExt cx="420100" cy="388350"/>
          </a:xfrm>
        </p:grpSpPr>
        <p:sp>
          <p:nvSpPr>
            <p:cNvPr id="10" name="Google Shape;18;p2">
              <a:extLst>
                <a:ext uri="{FF2B5EF4-FFF2-40B4-BE49-F238E27FC236}">
                  <a16:creationId xmlns:a16="http://schemas.microsoft.com/office/drawing/2014/main" id="{9CBA48E3-29BF-0147-AEFB-2CBC66375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9;p2">
              <a:extLst>
                <a:ext uri="{FF2B5EF4-FFF2-40B4-BE49-F238E27FC236}">
                  <a16:creationId xmlns:a16="http://schemas.microsoft.com/office/drawing/2014/main" id="{F6C424FA-39CC-F14C-9BF9-A74DD31A7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20;p2">
            <a:extLst>
              <a:ext uri="{FF2B5EF4-FFF2-40B4-BE49-F238E27FC236}">
                <a16:creationId xmlns:a16="http://schemas.microsoft.com/office/drawing/2014/main" id="{4D5597ED-C176-9745-9829-F0E8275DB536}"/>
              </a:ext>
            </a:extLst>
          </p:cNvPr>
          <p:cNvSpPr>
            <a:spLocks/>
          </p:cNvSpPr>
          <p:nvPr/>
        </p:nvSpPr>
        <p:spPr bwMode="auto">
          <a:xfrm>
            <a:off x="3252788" y="112713"/>
            <a:ext cx="225425" cy="390525"/>
          </a:xfrm>
          <a:custGeom>
            <a:avLst/>
            <a:gdLst>
              <a:gd name="T0" fmla="*/ 121980 w 11870"/>
              <a:gd name="T1" fmla="*/ 19028 h 20565"/>
              <a:gd name="T2" fmla="*/ 124772 w 11870"/>
              <a:gd name="T3" fmla="*/ 21800 h 20565"/>
              <a:gd name="T4" fmla="*/ 124772 w 11870"/>
              <a:gd name="T5" fmla="*/ 25978 h 20565"/>
              <a:gd name="T6" fmla="*/ 121980 w 11870"/>
              <a:gd name="T7" fmla="*/ 28770 h 20565"/>
              <a:gd name="T8" fmla="*/ 105762 w 11870"/>
              <a:gd name="T9" fmla="*/ 29225 h 20565"/>
              <a:gd name="T10" fmla="*/ 102039 w 11870"/>
              <a:gd name="T11" fmla="*/ 27839 h 20565"/>
              <a:gd name="T12" fmla="*/ 100197 w 11870"/>
              <a:gd name="T13" fmla="*/ 24117 h 20565"/>
              <a:gd name="T14" fmla="*/ 102039 w 11870"/>
              <a:gd name="T15" fmla="*/ 20414 h 20565"/>
              <a:gd name="T16" fmla="*/ 105762 w 11870"/>
              <a:gd name="T17" fmla="*/ 18553 h 20565"/>
              <a:gd name="T18" fmla="*/ 200831 w 11870"/>
              <a:gd name="T19" fmla="*/ 48709 h 20565"/>
              <a:gd name="T20" fmla="*/ 24594 w 11870"/>
              <a:gd name="T21" fmla="*/ 317243 h 20565"/>
              <a:gd name="T22" fmla="*/ 200831 w 11870"/>
              <a:gd name="T23" fmla="*/ 48709 h 20565"/>
              <a:gd name="T24" fmla="*/ 115960 w 11870"/>
              <a:gd name="T25" fmla="*/ 338113 h 20565"/>
              <a:gd name="T26" fmla="*/ 121980 w 11870"/>
              <a:gd name="T27" fmla="*/ 340430 h 20565"/>
              <a:gd name="T28" fmla="*/ 126158 w 11870"/>
              <a:gd name="T29" fmla="*/ 344608 h 20565"/>
              <a:gd name="T30" fmla="*/ 128475 w 11870"/>
              <a:gd name="T31" fmla="*/ 350627 h 20565"/>
              <a:gd name="T32" fmla="*/ 128475 w 11870"/>
              <a:gd name="T33" fmla="*/ 357122 h 20565"/>
              <a:gd name="T34" fmla="*/ 126158 w 11870"/>
              <a:gd name="T35" fmla="*/ 363161 h 20565"/>
              <a:gd name="T36" fmla="*/ 121980 w 11870"/>
              <a:gd name="T37" fmla="*/ 367319 h 20565"/>
              <a:gd name="T38" fmla="*/ 115960 w 11870"/>
              <a:gd name="T39" fmla="*/ 369636 h 20565"/>
              <a:gd name="T40" fmla="*/ 109465 w 11870"/>
              <a:gd name="T41" fmla="*/ 369636 h 20565"/>
              <a:gd name="T42" fmla="*/ 103426 w 11870"/>
              <a:gd name="T43" fmla="*/ 367319 h 20565"/>
              <a:gd name="T44" fmla="*/ 99267 w 11870"/>
              <a:gd name="T45" fmla="*/ 363161 h 20565"/>
              <a:gd name="T46" fmla="*/ 96950 w 11870"/>
              <a:gd name="T47" fmla="*/ 357122 h 20565"/>
              <a:gd name="T48" fmla="*/ 96950 w 11870"/>
              <a:gd name="T49" fmla="*/ 350627 h 20565"/>
              <a:gd name="T50" fmla="*/ 99267 w 11870"/>
              <a:gd name="T51" fmla="*/ 344608 h 20565"/>
              <a:gd name="T52" fmla="*/ 103426 w 11870"/>
              <a:gd name="T53" fmla="*/ 340430 h 20565"/>
              <a:gd name="T54" fmla="*/ 109465 w 11870"/>
              <a:gd name="T55" fmla="*/ 338113 h 20565"/>
              <a:gd name="T56" fmla="*/ 24594 w 11870"/>
              <a:gd name="T57" fmla="*/ 0 h 20565"/>
              <a:gd name="T58" fmla="*/ 14851 w 11870"/>
              <a:gd name="T59" fmla="*/ 1861 h 20565"/>
              <a:gd name="T60" fmla="*/ 6951 w 11870"/>
              <a:gd name="T61" fmla="*/ 6969 h 20565"/>
              <a:gd name="T62" fmla="*/ 1861 w 11870"/>
              <a:gd name="T63" fmla="*/ 14850 h 20565"/>
              <a:gd name="T64" fmla="*/ 0 w 11870"/>
              <a:gd name="T65" fmla="*/ 24592 h 20565"/>
              <a:gd name="T66" fmla="*/ 475 w 11870"/>
              <a:gd name="T67" fmla="*/ 371041 h 20565"/>
              <a:gd name="T68" fmla="*/ 4178 w 11870"/>
              <a:gd name="T69" fmla="*/ 379853 h 20565"/>
              <a:gd name="T70" fmla="*/ 10673 w 11870"/>
              <a:gd name="T71" fmla="*/ 386347 h 20565"/>
              <a:gd name="T72" fmla="*/ 19485 w 11870"/>
              <a:gd name="T73" fmla="*/ 390050 h 20565"/>
              <a:gd name="T74" fmla="*/ 200831 w 11870"/>
              <a:gd name="T75" fmla="*/ 390525 h 20565"/>
              <a:gd name="T76" fmla="*/ 210574 w 11870"/>
              <a:gd name="T77" fmla="*/ 388664 h 20565"/>
              <a:gd name="T78" fmla="*/ 218455 w 11870"/>
              <a:gd name="T79" fmla="*/ 383556 h 20565"/>
              <a:gd name="T80" fmla="*/ 223564 w 11870"/>
              <a:gd name="T81" fmla="*/ 375675 h 20565"/>
              <a:gd name="T82" fmla="*/ 225425 w 11870"/>
              <a:gd name="T83" fmla="*/ 365933 h 20565"/>
              <a:gd name="T84" fmla="*/ 224950 w 11870"/>
              <a:gd name="T85" fmla="*/ 19484 h 20565"/>
              <a:gd name="T86" fmla="*/ 221247 w 11870"/>
              <a:gd name="T87" fmla="*/ 10672 h 20565"/>
              <a:gd name="T88" fmla="*/ 214752 w 11870"/>
              <a:gd name="T89" fmla="*/ 4178 h 20565"/>
              <a:gd name="T90" fmla="*/ 205940 w 11870"/>
              <a:gd name="T91" fmla="*/ 475 h 20565"/>
              <a:gd name="T92" fmla="*/ 24594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21;p2">
            <a:extLst>
              <a:ext uri="{FF2B5EF4-FFF2-40B4-BE49-F238E27FC236}">
                <a16:creationId xmlns:a16="http://schemas.microsoft.com/office/drawing/2014/main" id="{4D46AF19-06DA-DF4D-B0DC-265936F03667}"/>
              </a:ext>
            </a:extLst>
          </p:cNvPr>
          <p:cNvGrpSpPr>
            <a:grpSpLocks/>
          </p:cNvGrpSpPr>
          <p:nvPr/>
        </p:nvGrpSpPr>
        <p:grpSpPr bwMode="auto">
          <a:xfrm>
            <a:off x="4379913" y="515938"/>
            <a:ext cx="384175" cy="606425"/>
            <a:chOff x="6718575" y="2318625"/>
            <a:chExt cx="256950" cy="407375"/>
          </a:xfrm>
        </p:grpSpPr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09293F25-EEE9-1E45-81D5-D3E35922F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A90A21C-3E1F-9849-AAC5-6382E0457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5FBCC6AE-F0FA-8F46-A330-39D13B5E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C4CED80E-426C-9640-8711-D7B36582A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6796E0B2-DE56-E446-87EB-E696889E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E0539098-0DE1-A748-82D0-4E9989C05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16042DF6-80E4-7948-A1A2-5DF1B3E8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7DA3AA4E-9EEF-A841-87A3-C49FA29D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2A701169-05FE-8E4B-A308-6F2D21DF370D}"/>
              </a:ext>
            </a:extLst>
          </p:cNvPr>
          <p:cNvGrpSpPr>
            <a:grpSpLocks/>
          </p:cNvGrpSpPr>
          <p:nvPr/>
        </p:nvGrpSpPr>
        <p:grpSpPr bwMode="auto">
          <a:xfrm>
            <a:off x="3198813" y="903288"/>
            <a:ext cx="395287" cy="403225"/>
            <a:chOff x="3951850" y="2985350"/>
            <a:chExt cx="407950" cy="4165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4BBACD5C-2134-AB44-868C-BBEF9BDA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24CDF919-AD4F-E144-9113-1AD4553EB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78110A61-1E7B-5545-9458-D0C51B1BA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A0B6F020-F50A-0044-8DDC-F00D1EF5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5;p2">
            <a:extLst>
              <a:ext uri="{FF2B5EF4-FFF2-40B4-BE49-F238E27FC236}">
                <a16:creationId xmlns:a16="http://schemas.microsoft.com/office/drawing/2014/main" id="{C53E4FF9-2747-984E-BBF5-011305C92C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10150" y="4576763"/>
            <a:ext cx="1033463" cy="893762"/>
          </a:xfrm>
          <a:prstGeom prst="hexagon">
            <a:avLst>
              <a:gd name="adj" fmla="val 28720"/>
              <a:gd name="vf" fmla="val 115470"/>
            </a:avLst>
          </a:prstGeom>
          <a:noFill/>
          <a:ln w="19050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36;p2">
            <a:extLst>
              <a:ext uri="{FF2B5EF4-FFF2-40B4-BE49-F238E27FC236}">
                <a16:creationId xmlns:a16="http://schemas.microsoft.com/office/drawing/2014/main" id="{B73AF107-DCD0-EB42-90E2-E92DF65FEBD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133975" y="4056063"/>
            <a:ext cx="539750" cy="468312"/>
          </a:xfrm>
          <a:prstGeom prst="hexagon">
            <a:avLst>
              <a:gd name="adj" fmla="val 28611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37;p2">
            <a:extLst>
              <a:ext uri="{FF2B5EF4-FFF2-40B4-BE49-F238E27FC236}">
                <a16:creationId xmlns:a16="http://schemas.microsoft.com/office/drawing/2014/main" id="{918CC986-2E9C-7A47-9233-E294A05E179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01975" y="3629025"/>
            <a:ext cx="1031875" cy="895350"/>
          </a:xfrm>
          <a:prstGeom prst="hexagon">
            <a:avLst>
              <a:gd name="adj" fmla="val 28604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38;p2">
            <a:extLst>
              <a:ext uri="{FF2B5EF4-FFF2-40B4-BE49-F238E27FC236}">
                <a16:creationId xmlns:a16="http://schemas.microsoft.com/office/drawing/2014/main" id="{F1169CD8-998F-0F40-9331-B0DDACD201B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530600" y="4576763"/>
            <a:ext cx="452438" cy="390525"/>
          </a:xfrm>
          <a:prstGeom prst="hexagon">
            <a:avLst>
              <a:gd name="adj" fmla="val 2874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39;p2">
            <a:extLst>
              <a:ext uri="{FF2B5EF4-FFF2-40B4-BE49-F238E27FC236}">
                <a16:creationId xmlns:a16="http://schemas.microsoft.com/office/drawing/2014/main" id="{06C503BB-E4EE-F745-AC0B-FC99DD411289}"/>
              </a:ext>
            </a:extLst>
          </p:cNvPr>
          <p:cNvSpPr>
            <a:spLocks/>
          </p:cNvSpPr>
          <p:nvPr/>
        </p:nvSpPr>
        <p:spPr bwMode="auto">
          <a:xfrm>
            <a:off x="5370513" y="4867275"/>
            <a:ext cx="312737" cy="312738"/>
          </a:xfrm>
          <a:custGeom>
            <a:avLst/>
            <a:gdLst>
              <a:gd name="T0" fmla="*/ 175685 w 17000"/>
              <a:gd name="T1" fmla="*/ 109189 h 16999"/>
              <a:gd name="T2" fmla="*/ 192315 w 17000"/>
              <a:gd name="T3" fmla="*/ 120430 h 16999"/>
              <a:gd name="T4" fmla="*/ 203537 w 17000"/>
              <a:gd name="T5" fmla="*/ 137042 h 16999"/>
              <a:gd name="T6" fmla="*/ 207142 w 17000"/>
              <a:gd name="T7" fmla="*/ 156360 h 16999"/>
              <a:gd name="T8" fmla="*/ 203537 w 17000"/>
              <a:gd name="T9" fmla="*/ 175696 h 16999"/>
              <a:gd name="T10" fmla="*/ 192315 w 17000"/>
              <a:gd name="T11" fmla="*/ 192308 h 16999"/>
              <a:gd name="T12" fmla="*/ 175685 w 17000"/>
              <a:gd name="T13" fmla="*/ 203549 h 16999"/>
              <a:gd name="T14" fmla="*/ 151420 w 17000"/>
              <a:gd name="T15" fmla="*/ 207137 h 16999"/>
              <a:gd name="T16" fmla="*/ 132564 w 17000"/>
              <a:gd name="T17" fmla="*/ 201305 h 16999"/>
              <a:gd name="T18" fmla="*/ 116835 w 17000"/>
              <a:gd name="T19" fmla="*/ 188261 h 16999"/>
              <a:gd name="T20" fmla="*/ 107839 w 17000"/>
              <a:gd name="T21" fmla="*/ 170747 h 16999"/>
              <a:gd name="T22" fmla="*/ 105595 w 17000"/>
              <a:gd name="T23" fmla="*/ 151429 h 16999"/>
              <a:gd name="T24" fmla="*/ 111445 w 17000"/>
              <a:gd name="T25" fmla="*/ 132554 h 16999"/>
              <a:gd name="T26" fmla="*/ 124469 w 17000"/>
              <a:gd name="T27" fmla="*/ 116824 h 16999"/>
              <a:gd name="T28" fmla="*/ 142001 w 17000"/>
              <a:gd name="T29" fmla="*/ 107846 h 16999"/>
              <a:gd name="T30" fmla="*/ 145588 w 17000"/>
              <a:gd name="T31" fmla="*/ 0 h 16999"/>
              <a:gd name="T32" fmla="*/ 134808 w 17000"/>
              <a:gd name="T33" fmla="*/ 4489 h 16999"/>
              <a:gd name="T34" fmla="*/ 129418 w 17000"/>
              <a:gd name="T35" fmla="*/ 14387 h 16999"/>
              <a:gd name="T36" fmla="*/ 106496 w 17000"/>
              <a:gd name="T37" fmla="*/ 53923 h 16999"/>
              <a:gd name="T38" fmla="*/ 69648 w 17000"/>
              <a:gd name="T39" fmla="*/ 34606 h 16999"/>
              <a:gd name="T40" fmla="*/ 58427 w 17000"/>
              <a:gd name="T41" fmla="*/ 35047 h 16999"/>
              <a:gd name="T42" fmla="*/ 36406 w 17000"/>
              <a:gd name="T43" fmla="*/ 55726 h 16999"/>
              <a:gd name="T44" fmla="*/ 33720 w 17000"/>
              <a:gd name="T45" fmla="*/ 66948 h 16999"/>
              <a:gd name="T46" fmla="*/ 57084 w 17000"/>
              <a:gd name="T47" fmla="*/ 100211 h 16999"/>
              <a:gd name="T48" fmla="*/ 46745 w 17000"/>
              <a:gd name="T49" fmla="*/ 125820 h 16999"/>
              <a:gd name="T50" fmla="*/ 6310 w 17000"/>
              <a:gd name="T51" fmla="*/ 132995 h 16999"/>
              <a:gd name="T52" fmla="*/ 460 w 17000"/>
              <a:gd name="T53" fmla="*/ 142433 h 16999"/>
              <a:gd name="T54" fmla="*/ 1361 w 17000"/>
              <a:gd name="T55" fmla="*/ 172991 h 16999"/>
              <a:gd name="T56" fmla="*/ 8996 w 17000"/>
              <a:gd name="T57" fmla="*/ 181527 h 16999"/>
              <a:gd name="T58" fmla="*/ 48548 w 17000"/>
              <a:gd name="T59" fmla="*/ 193210 h 16999"/>
              <a:gd name="T60" fmla="*/ 37308 w 17000"/>
              <a:gd name="T61" fmla="*/ 237695 h 16999"/>
              <a:gd name="T62" fmla="*/ 33720 w 17000"/>
              <a:gd name="T63" fmla="*/ 248476 h 16999"/>
              <a:gd name="T64" fmla="*/ 38209 w 17000"/>
              <a:gd name="T65" fmla="*/ 259257 h 16999"/>
              <a:gd name="T66" fmla="*/ 61112 w 17000"/>
              <a:gd name="T67" fmla="*/ 278574 h 16999"/>
              <a:gd name="T68" fmla="*/ 72353 w 17000"/>
              <a:gd name="T69" fmla="*/ 277231 h 16999"/>
              <a:gd name="T70" fmla="*/ 112788 w 17000"/>
              <a:gd name="T71" fmla="*/ 261501 h 16999"/>
              <a:gd name="T72" fmla="*/ 130319 w 17000"/>
              <a:gd name="T73" fmla="*/ 301056 h 16999"/>
              <a:gd name="T74" fmla="*/ 137494 w 17000"/>
              <a:gd name="T75" fmla="*/ 310034 h 16999"/>
              <a:gd name="T76" fmla="*/ 167149 w 17000"/>
              <a:gd name="T77" fmla="*/ 312738 h 16999"/>
              <a:gd name="T78" fmla="*/ 177929 w 17000"/>
              <a:gd name="T79" fmla="*/ 308231 h 16999"/>
              <a:gd name="T80" fmla="*/ 183319 w 17000"/>
              <a:gd name="T81" fmla="*/ 298351 h 16999"/>
              <a:gd name="T82" fmla="*/ 206241 w 17000"/>
              <a:gd name="T83" fmla="*/ 258815 h 16999"/>
              <a:gd name="T84" fmla="*/ 243089 w 17000"/>
              <a:gd name="T85" fmla="*/ 278132 h 16999"/>
              <a:gd name="T86" fmla="*/ 254310 w 17000"/>
              <a:gd name="T87" fmla="*/ 277691 h 16999"/>
              <a:gd name="T88" fmla="*/ 276331 w 17000"/>
              <a:gd name="T89" fmla="*/ 257012 h 16999"/>
              <a:gd name="T90" fmla="*/ 279035 w 17000"/>
              <a:gd name="T91" fmla="*/ 245790 h 16999"/>
              <a:gd name="T92" fmla="*/ 255672 w 17000"/>
              <a:gd name="T93" fmla="*/ 212527 h 16999"/>
              <a:gd name="T94" fmla="*/ 265992 w 17000"/>
              <a:gd name="T95" fmla="*/ 186918 h 16999"/>
              <a:gd name="T96" fmla="*/ 306427 w 17000"/>
              <a:gd name="T97" fmla="*/ 179725 h 16999"/>
              <a:gd name="T98" fmla="*/ 312277 w 17000"/>
              <a:gd name="T99" fmla="*/ 170305 h 16999"/>
              <a:gd name="T100" fmla="*/ 311376 w 17000"/>
              <a:gd name="T101" fmla="*/ 139747 h 16999"/>
              <a:gd name="T102" fmla="*/ 303741 w 17000"/>
              <a:gd name="T103" fmla="*/ 131211 h 16999"/>
              <a:gd name="T104" fmla="*/ 264208 w 17000"/>
              <a:gd name="T105" fmla="*/ 119528 h 16999"/>
              <a:gd name="T106" fmla="*/ 275889 w 17000"/>
              <a:gd name="T107" fmla="*/ 75043 h 16999"/>
              <a:gd name="T108" fmla="*/ 279035 w 17000"/>
              <a:gd name="T109" fmla="*/ 64262 h 16999"/>
              <a:gd name="T110" fmla="*/ 274528 w 17000"/>
              <a:gd name="T111" fmla="*/ 53481 h 16999"/>
              <a:gd name="T112" fmla="*/ 251625 w 17000"/>
              <a:gd name="T113" fmla="*/ 34146 h 16999"/>
              <a:gd name="T114" fmla="*/ 240384 w 17000"/>
              <a:gd name="T115" fmla="*/ 35507 h 16999"/>
              <a:gd name="T116" fmla="*/ 199949 w 17000"/>
              <a:gd name="T117" fmla="*/ 51218 h 16999"/>
              <a:gd name="T118" fmla="*/ 182436 w 17000"/>
              <a:gd name="T119" fmla="*/ 11682 h 16999"/>
              <a:gd name="T120" fmla="*/ 175243 w 17000"/>
              <a:gd name="T121" fmla="*/ 2704 h 16999"/>
              <a:gd name="T122" fmla="*/ 1455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40;p2">
            <a:extLst>
              <a:ext uri="{FF2B5EF4-FFF2-40B4-BE49-F238E27FC236}">
                <a16:creationId xmlns:a16="http://schemas.microsoft.com/office/drawing/2014/main" id="{2C8F7C47-A10B-8E4B-B8ED-AA48737145C7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4056063"/>
            <a:ext cx="573088" cy="550862"/>
            <a:chOff x="5241175" y="4959100"/>
            <a:chExt cx="539775" cy="517775"/>
          </a:xfrm>
        </p:grpSpPr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CE1E2B9B-100E-A84F-A645-5E508BFF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58C64EDD-0DC8-BE46-9B5B-93716140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86AC3430-B501-1746-8474-6055C3DB1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16F0C11-5D8E-5D46-8CC6-44A1FA9A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D0D248E9-32B7-9643-9051-B21C6D275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64D11B8F-611B-F94E-BB6D-72E467960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47;p2">
            <a:extLst>
              <a:ext uri="{FF2B5EF4-FFF2-40B4-BE49-F238E27FC236}">
                <a16:creationId xmlns:a16="http://schemas.microsoft.com/office/drawing/2014/main" id="{C45F07DC-E7B1-5C47-AD9B-4A1FE832D4EB}"/>
              </a:ext>
            </a:extLst>
          </p:cNvPr>
          <p:cNvSpPr>
            <a:spLocks/>
          </p:cNvSpPr>
          <p:nvPr/>
        </p:nvSpPr>
        <p:spPr bwMode="auto">
          <a:xfrm>
            <a:off x="3429000" y="3905250"/>
            <a:ext cx="377825" cy="342900"/>
          </a:xfrm>
          <a:custGeom>
            <a:avLst/>
            <a:gdLst>
              <a:gd name="T0" fmla="*/ 159885 w 16218"/>
              <a:gd name="T1" fmla="*/ 1720 h 14752"/>
              <a:gd name="T2" fmla="*/ 132581 w 16218"/>
              <a:gd name="T3" fmla="*/ 6811 h 14752"/>
              <a:gd name="T4" fmla="*/ 106978 w 16218"/>
              <a:gd name="T5" fmla="*/ 15341 h 14752"/>
              <a:gd name="T6" fmla="*/ 83076 w 16218"/>
              <a:gd name="T7" fmla="*/ 27266 h 14752"/>
              <a:gd name="T8" fmla="*/ 62039 w 16218"/>
              <a:gd name="T9" fmla="*/ 41445 h 14752"/>
              <a:gd name="T10" fmla="*/ 43262 w 16218"/>
              <a:gd name="T11" fmla="*/ 57925 h 14752"/>
              <a:gd name="T12" fmla="*/ 27327 w 16218"/>
              <a:gd name="T13" fmla="*/ 76660 h 14752"/>
              <a:gd name="T14" fmla="*/ 14817 w 16218"/>
              <a:gd name="T15" fmla="*/ 97649 h 14752"/>
              <a:gd name="T16" fmla="*/ 5708 w 16218"/>
              <a:gd name="T17" fmla="*/ 119801 h 14752"/>
              <a:gd name="T18" fmla="*/ 1142 w 16218"/>
              <a:gd name="T19" fmla="*/ 143627 h 14752"/>
              <a:gd name="T20" fmla="*/ 23 w 16218"/>
              <a:gd name="T21" fmla="*/ 168614 h 14752"/>
              <a:gd name="T22" fmla="*/ 4566 w 16218"/>
              <a:gd name="T23" fmla="*/ 194160 h 14752"/>
              <a:gd name="T24" fmla="*/ 13093 w 16218"/>
              <a:gd name="T25" fmla="*/ 218566 h 14752"/>
              <a:gd name="T26" fmla="*/ 25626 w 16218"/>
              <a:gd name="T27" fmla="*/ 240718 h 14752"/>
              <a:gd name="T28" fmla="*/ 42679 w 16218"/>
              <a:gd name="T29" fmla="*/ 261150 h 14752"/>
              <a:gd name="T30" fmla="*/ 62598 w 16218"/>
              <a:gd name="T31" fmla="*/ 279327 h 14752"/>
              <a:gd name="T32" fmla="*/ 47246 w 16218"/>
              <a:gd name="T33" fmla="*/ 305430 h 14752"/>
              <a:gd name="T34" fmla="*/ 27327 w 16218"/>
              <a:gd name="T35" fmla="*/ 326443 h 14752"/>
              <a:gd name="T36" fmla="*/ 11951 w 16218"/>
              <a:gd name="T37" fmla="*/ 336647 h 14752"/>
              <a:gd name="T38" fmla="*/ 2865 w 16218"/>
              <a:gd name="T39" fmla="*/ 341761 h 14752"/>
              <a:gd name="T40" fmla="*/ 39837 w 16218"/>
              <a:gd name="T41" fmla="*/ 342342 h 14752"/>
              <a:gd name="T42" fmla="*/ 67723 w 16218"/>
              <a:gd name="T43" fmla="*/ 336089 h 14752"/>
              <a:gd name="T44" fmla="*/ 97310 w 16218"/>
              <a:gd name="T45" fmla="*/ 322468 h 14752"/>
              <a:gd name="T46" fmla="*/ 124614 w 16218"/>
              <a:gd name="T47" fmla="*/ 310544 h 14752"/>
              <a:gd name="T48" fmla="*/ 151358 w 16218"/>
              <a:gd name="T49" fmla="*/ 316773 h 14752"/>
              <a:gd name="T50" fmla="*/ 179244 w 16218"/>
              <a:gd name="T51" fmla="*/ 320190 h 14752"/>
              <a:gd name="T52" fmla="*/ 217940 w 16218"/>
              <a:gd name="T53" fmla="*/ 318493 h 14752"/>
              <a:gd name="T54" fmla="*/ 245244 w 16218"/>
              <a:gd name="T55" fmla="*/ 312822 h 14752"/>
              <a:gd name="T56" fmla="*/ 270847 w 16218"/>
              <a:gd name="T57" fmla="*/ 304291 h 14752"/>
              <a:gd name="T58" fmla="*/ 294749 w 16218"/>
              <a:gd name="T59" fmla="*/ 292948 h 14752"/>
              <a:gd name="T60" fmla="*/ 315786 w 16218"/>
              <a:gd name="T61" fmla="*/ 278746 h 14752"/>
              <a:gd name="T62" fmla="*/ 334563 w 16218"/>
              <a:gd name="T63" fmla="*/ 261708 h 14752"/>
              <a:gd name="T64" fmla="*/ 350498 w 16218"/>
              <a:gd name="T65" fmla="*/ 242973 h 14752"/>
              <a:gd name="T66" fmla="*/ 363008 w 16218"/>
              <a:gd name="T67" fmla="*/ 222541 h 14752"/>
              <a:gd name="T68" fmla="*/ 372117 w 16218"/>
              <a:gd name="T69" fmla="*/ 199831 h 14752"/>
              <a:gd name="T70" fmla="*/ 376683 w 16218"/>
              <a:gd name="T71" fmla="*/ 176564 h 14752"/>
              <a:gd name="T72" fmla="*/ 377802 w 16218"/>
              <a:gd name="T73" fmla="*/ 151576 h 14752"/>
              <a:gd name="T74" fmla="*/ 373841 w 16218"/>
              <a:gd name="T75" fmla="*/ 127751 h 14752"/>
              <a:gd name="T76" fmla="*/ 366433 w 16218"/>
              <a:gd name="T77" fmla="*/ 105041 h 14752"/>
              <a:gd name="T78" fmla="*/ 355064 w 16218"/>
              <a:gd name="T79" fmla="*/ 83470 h 14752"/>
              <a:gd name="T80" fmla="*/ 340271 w 16218"/>
              <a:gd name="T81" fmla="*/ 64154 h 14752"/>
              <a:gd name="T82" fmla="*/ 322612 w 16218"/>
              <a:gd name="T83" fmla="*/ 46558 h 14752"/>
              <a:gd name="T84" fmla="*/ 302134 w 16218"/>
              <a:gd name="T85" fmla="*/ 31798 h 14752"/>
              <a:gd name="T86" fmla="*/ 278814 w 16218"/>
              <a:gd name="T87" fmla="*/ 19316 h 14752"/>
              <a:gd name="T88" fmla="*/ 253770 w 16218"/>
              <a:gd name="T89" fmla="*/ 9670 h 14752"/>
              <a:gd name="T90" fmla="*/ 227026 w 16218"/>
              <a:gd name="T91" fmla="*/ 2859 h 14752"/>
              <a:gd name="T92" fmla="*/ 198581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93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;p3">
            <a:extLst>
              <a:ext uri="{FF2B5EF4-FFF2-40B4-BE49-F238E27FC236}">
                <a16:creationId xmlns:a16="http://schemas.microsoft.com/office/drawing/2014/main" id="{63FAED0F-BFBA-6446-8C8F-70EA814D60C3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303213"/>
            <a:ext cx="1035050" cy="896937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8424 h 120000"/>
              <a:gd name="T4" fmla="*/ 258763 w 120000"/>
              <a:gd name="T5" fmla="*/ 896937 h 120000"/>
              <a:gd name="T6" fmla="*/ 776288 w 120000"/>
              <a:gd name="T7" fmla="*/ 896937 h 120000"/>
              <a:gd name="T8" fmla="*/ 1035050 w 120000"/>
              <a:gd name="T9" fmla="*/ 448424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692 h 120000"/>
              <a:gd name="T16" fmla="*/ 703161 w 120000"/>
              <a:gd name="T17" fmla="*/ 126692 h 120000"/>
              <a:gd name="T18" fmla="*/ 888703 w 120000"/>
              <a:gd name="T19" fmla="*/ 448424 h 120000"/>
              <a:gd name="T20" fmla="*/ 703161 w 120000"/>
              <a:gd name="T21" fmla="*/ 770155 h 120000"/>
              <a:gd name="T22" fmla="*/ 331880 w 120000"/>
              <a:gd name="T23" fmla="*/ 770155 h 120000"/>
              <a:gd name="T24" fmla="*/ 146244 w 120000"/>
              <a:gd name="T25" fmla="*/ 448424 h 120000"/>
              <a:gd name="T26" fmla="*/ 331880 w 120000"/>
              <a:gd name="T27" fmla="*/ 126692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50;p3">
            <a:extLst>
              <a:ext uri="{FF2B5EF4-FFF2-40B4-BE49-F238E27FC236}">
                <a16:creationId xmlns:a16="http://schemas.microsoft.com/office/drawing/2014/main" id="{C6BF3513-64D6-014E-8675-3F7F609E9287}"/>
              </a:ext>
            </a:extLst>
          </p:cNvPr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53;p3">
            <a:extLst>
              <a:ext uri="{FF2B5EF4-FFF2-40B4-BE49-F238E27FC236}">
                <a16:creationId xmlns:a16="http://schemas.microsoft.com/office/drawing/2014/main" id="{31788CE2-AF7A-B147-B2EF-8C3EEE8590B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675" y="313531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54;p3">
            <a:extLst>
              <a:ext uri="{FF2B5EF4-FFF2-40B4-BE49-F238E27FC236}">
                <a16:creationId xmlns:a16="http://schemas.microsoft.com/office/drawing/2014/main" id="{C6C350DC-3D9B-D044-AF9E-ED93F931241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28675" y="351631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55;p3">
            <a:extLst>
              <a:ext uri="{FF2B5EF4-FFF2-40B4-BE49-F238E27FC236}">
                <a16:creationId xmlns:a16="http://schemas.microsoft.com/office/drawing/2014/main" id="{74E59A7A-CCBB-354A-B354-C49F85E39BE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62000" y="8778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56;p3">
            <a:extLst>
              <a:ext uri="{FF2B5EF4-FFF2-40B4-BE49-F238E27FC236}">
                <a16:creationId xmlns:a16="http://schemas.microsoft.com/office/drawing/2014/main" id="{94A3A0B3-002B-5248-940C-3C34B5A6FBD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93750" y="4692650"/>
            <a:ext cx="517525" cy="447675"/>
          </a:xfrm>
          <a:prstGeom prst="hexagon">
            <a:avLst>
              <a:gd name="adj" fmla="val 28692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0" name="Google Shape;57;p3">
            <a:extLst>
              <a:ext uri="{FF2B5EF4-FFF2-40B4-BE49-F238E27FC236}">
                <a16:creationId xmlns:a16="http://schemas.microsoft.com/office/drawing/2014/main" id="{83C96C60-A3F9-0D48-8A0E-203569D43348}"/>
              </a:ext>
            </a:extLst>
          </p:cNvPr>
          <p:cNvGrpSpPr>
            <a:grpSpLocks/>
          </p:cNvGrpSpPr>
          <p:nvPr/>
        </p:nvGrpSpPr>
        <p:grpSpPr bwMode="auto">
          <a:xfrm>
            <a:off x="996950" y="1069975"/>
            <a:ext cx="350838" cy="325438"/>
            <a:chOff x="5975075" y="2327500"/>
            <a:chExt cx="420100" cy="388350"/>
          </a:xfrm>
        </p:grpSpPr>
        <p:sp>
          <p:nvSpPr>
            <p:cNvPr id="11" name="Google Shape;58;p3">
              <a:extLst>
                <a:ext uri="{FF2B5EF4-FFF2-40B4-BE49-F238E27FC236}">
                  <a16:creationId xmlns:a16="http://schemas.microsoft.com/office/drawing/2014/main" id="{B177654B-B654-964F-99C1-1BEE7E7D8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9;p3">
              <a:extLst>
                <a:ext uri="{FF2B5EF4-FFF2-40B4-BE49-F238E27FC236}">
                  <a16:creationId xmlns:a16="http://schemas.microsoft.com/office/drawing/2014/main" id="{1A90B194-B7EA-3843-B682-0428B0574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33943DDB-19C4-E747-AD52-5BB2FA916AF3}"/>
              </a:ext>
            </a:extLst>
          </p:cNvPr>
          <p:cNvSpPr>
            <a:spLocks/>
          </p:cNvSpPr>
          <p:nvPr/>
        </p:nvSpPr>
        <p:spPr bwMode="auto">
          <a:xfrm>
            <a:off x="393700" y="334645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61;p3">
            <a:extLst>
              <a:ext uri="{FF2B5EF4-FFF2-40B4-BE49-F238E27FC236}">
                <a16:creationId xmlns:a16="http://schemas.microsoft.com/office/drawing/2014/main" id="{739B3339-684B-4D4B-A41A-5BBAE1008AA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4038"/>
            <a:ext cx="247650" cy="392112"/>
            <a:chOff x="6718575" y="2318625"/>
            <a:chExt cx="256950" cy="407375"/>
          </a:xfrm>
        </p:grpSpPr>
        <p:sp>
          <p:nvSpPr>
            <p:cNvPr id="15" name="Google Shape;62;p3">
              <a:extLst>
                <a:ext uri="{FF2B5EF4-FFF2-40B4-BE49-F238E27FC236}">
                  <a16:creationId xmlns:a16="http://schemas.microsoft.com/office/drawing/2014/main" id="{B98E537E-B4EB-2D4E-B88B-CCDDE616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3;p3">
              <a:extLst>
                <a:ext uri="{FF2B5EF4-FFF2-40B4-BE49-F238E27FC236}">
                  <a16:creationId xmlns:a16="http://schemas.microsoft.com/office/drawing/2014/main" id="{606B88A0-4941-B84E-8D09-75962485D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4;p3">
              <a:extLst>
                <a:ext uri="{FF2B5EF4-FFF2-40B4-BE49-F238E27FC236}">
                  <a16:creationId xmlns:a16="http://schemas.microsoft.com/office/drawing/2014/main" id="{5D8B30C6-E2BA-1E4C-8105-BFAEE61E8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5;p3">
              <a:extLst>
                <a:ext uri="{FF2B5EF4-FFF2-40B4-BE49-F238E27FC236}">
                  <a16:creationId xmlns:a16="http://schemas.microsoft.com/office/drawing/2014/main" id="{4FE54731-C96C-4349-8DE2-16CB990E4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6;p3">
              <a:extLst>
                <a:ext uri="{FF2B5EF4-FFF2-40B4-BE49-F238E27FC236}">
                  <a16:creationId xmlns:a16="http://schemas.microsoft.com/office/drawing/2014/main" id="{8E68C6BB-A536-5A41-8589-4FBF29AFE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7;p3">
              <a:extLst>
                <a:ext uri="{FF2B5EF4-FFF2-40B4-BE49-F238E27FC236}">
                  <a16:creationId xmlns:a16="http://schemas.microsoft.com/office/drawing/2014/main" id="{1FCC49C8-440B-9D48-BB52-E0F8898E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8;p3">
              <a:extLst>
                <a:ext uri="{FF2B5EF4-FFF2-40B4-BE49-F238E27FC236}">
                  <a16:creationId xmlns:a16="http://schemas.microsoft.com/office/drawing/2014/main" id="{129B83E2-ED69-0440-84D5-D367D53F5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9;p3">
              <a:extLst>
                <a:ext uri="{FF2B5EF4-FFF2-40B4-BE49-F238E27FC236}">
                  <a16:creationId xmlns:a16="http://schemas.microsoft.com/office/drawing/2014/main" id="{0C17AE8F-9A8E-0C43-8BCE-D82ED34C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70;p3">
            <a:extLst>
              <a:ext uri="{FF2B5EF4-FFF2-40B4-BE49-F238E27FC236}">
                <a16:creationId xmlns:a16="http://schemas.microsoft.com/office/drawing/2014/main" id="{A13221CC-DD94-FD4F-B11A-7EF02A65F246}"/>
              </a:ext>
            </a:extLst>
          </p:cNvPr>
          <p:cNvGrpSpPr>
            <a:grpSpLocks/>
          </p:cNvGrpSpPr>
          <p:nvPr/>
        </p:nvGrpSpPr>
        <p:grpSpPr bwMode="auto">
          <a:xfrm>
            <a:off x="1419225" y="3633788"/>
            <a:ext cx="342900" cy="350837"/>
            <a:chOff x="3951850" y="2985350"/>
            <a:chExt cx="407950" cy="416500"/>
          </a:xfrm>
        </p:grpSpPr>
        <p:sp>
          <p:nvSpPr>
            <p:cNvPr id="24" name="Google Shape;71;p3">
              <a:extLst>
                <a:ext uri="{FF2B5EF4-FFF2-40B4-BE49-F238E27FC236}">
                  <a16:creationId xmlns:a16="http://schemas.microsoft.com/office/drawing/2014/main" id="{82446C50-89B5-B842-9574-06E84E2A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72;p3">
              <a:extLst>
                <a:ext uri="{FF2B5EF4-FFF2-40B4-BE49-F238E27FC236}">
                  <a16:creationId xmlns:a16="http://schemas.microsoft.com/office/drawing/2014/main" id="{10B58278-DA7D-8043-A110-77936901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73;p3">
              <a:extLst>
                <a:ext uri="{FF2B5EF4-FFF2-40B4-BE49-F238E27FC236}">
                  <a16:creationId xmlns:a16="http://schemas.microsoft.com/office/drawing/2014/main" id="{9296A2D0-A145-B949-A35D-78D4350A6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74;p3">
              <a:extLst>
                <a:ext uri="{FF2B5EF4-FFF2-40B4-BE49-F238E27FC236}">
                  <a16:creationId xmlns:a16="http://schemas.microsoft.com/office/drawing/2014/main" id="{D21B4EB4-E4E8-3749-893D-BA810C641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75;p3">
            <a:extLst>
              <a:ext uri="{FF2B5EF4-FFF2-40B4-BE49-F238E27FC236}">
                <a16:creationId xmlns:a16="http://schemas.microsoft.com/office/drawing/2014/main" id="{C4815A2C-74C4-3D4F-8198-AC4F91221E5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3425" y="393541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76;p3">
            <a:extLst>
              <a:ext uri="{FF2B5EF4-FFF2-40B4-BE49-F238E27FC236}">
                <a16:creationId xmlns:a16="http://schemas.microsoft.com/office/drawing/2014/main" id="{91900D5D-34C1-9C49-A5D4-4639F7BA87F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8188" y="10160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77;p3">
            <a:extLst>
              <a:ext uri="{FF2B5EF4-FFF2-40B4-BE49-F238E27FC236}">
                <a16:creationId xmlns:a16="http://schemas.microsoft.com/office/drawing/2014/main" id="{EA3D30AE-2B93-6D4D-BA50-34DE83FC8AE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292100" y="4148138"/>
            <a:ext cx="1182688" cy="1023937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78;p3">
            <a:extLst>
              <a:ext uri="{FF2B5EF4-FFF2-40B4-BE49-F238E27FC236}">
                <a16:creationId xmlns:a16="http://schemas.microsoft.com/office/drawing/2014/main" id="{358FBDEE-E0BC-844D-8145-CBD6CAF593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0688" y="-65088"/>
            <a:ext cx="358775" cy="311151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79;p3">
            <a:extLst>
              <a:ext uri="{FF2B5EF4-FFF2-40B4-BE49-F238E27FC236}">
                <a16:creationId xmlns:a16="http://schemas.microsoft.com/office/drawing/2014/main" id="{50E75B8A-3FBD-E040-BD5D-7DDD724E61E1}"/>
              </a:ext>
            </a:extLst>
          </p:cNvPr>
          <p:cNvSpPr>
            <a:spLocks/>
          </p:cNvSpPr>
          <p:nvPr/>
        </p:nvSpPr>
        <p:spPr bwMode="auto">
          <a:xfrm>
            <a:off x="1019175" y="416718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80;p3">
            <a:extLst>
              <a:ext uri="{FF2B5EF4-FFF2-40B4-BE49-F238E27FC236}">
                <a16:creationId xmlns:a16="http://schemas.microsoft.com/office/drawing/2014/main" id="{BE3FC6EC-8EB1-D242-92B5-AD2D68072BBA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1452563"/>
            <a:ext cx="625475" cy="600075"/>
            <a:chOff x="5241175" y="4959100"/>
            <a:chExt cx="539775" cy="517775"/>
          </a:xfrm>
        </p:grpSpPr>
        <p:sp>
          <p:nvSpPr>
            <p:cNvPr id="34" name="Google Shape;81;p3">
              <a:extLst>
                <a:ext uri="{FF2B5EF4-FFF2-40B4-BE49-F238E27FC236}">
                  <a16:creationId xmlns:a16="http://schemas.microsoft.com/office/drawing/2014/main" id="{8885B91F-6792-CF45-8920-A387A63E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82;p3">
              <a:extLst>
                <a:ext uri="{FF2B5EF4-FFF2-40B4-BE49-F238E27FC236}">
                  <a16:creationId xmlns:a16="http://schemas.microsoft.com/office/drawing/2014/main" id="{93B6FDE9-0E01-124C-AD8E-723ACD24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83;p3">
              <a:extLst>
                <a:ext uri="{FF2B5EF4-FFF2-40B4-BE49-F238E27FC236}">
                  <a16:creationId xmlns:a16="http://schemas.microsoft.com/office/drawing/2014/main" id="{1FB42A04-06B5-DF40-9F0D-ADD09D09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84;p3">
              <a:extLst>
                <a:ext uri="{FF2B5EF4-FFF2-40B4-BE49-F238E27FC236}">
                  <a16:creationId xmlns:a16="http://schemas.microsoft.com/office/drawing/2014/main" id="{40100457-0408-DC47-B90A-61AE6E6E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85;p3">
              <a:extLst>
                <a:ext uri="{FF2B5EF4-FFF2-40B4-BE49-F238E27FC236}">
                  <a16:creationId xmlns:a16="http://schemas.microsoft.com/office/drawing/2014/main" id="{97BD9868-2161-DB46-AB41-7D1C23CB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86;p3">
              <a:extLst>
                <a:ext uri="{FF2B5EF4-FFF2-40B4-BE49-F238E27FC236}">
                  <a16:creationId xmlns:a16="http://schemas.microsoft.com/office/drawing/2014/main" id="{D9D8D024-5021-6446-A410-BBA87A7AD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87;p3">
            <a:extLst>
              <a:ext uri="{FF2B5EF4-FFF2-40B4-BE49-F238E27FC236}">
                <a16:creationId xmlns:a16="http://schemas.microsoft.com/office/drawing/2014/main" id="{4EFED662-B718-DA47-A651-B6AFBBA2DEBB}"/>
              </a:ext>
            </a:extLst>
          </p:cNvPr>
          <p:cNvSpPr>
            <a:spLocks/>
          </p:cNvSpPr>
          <p:nvPr/>
        </p:nvSpPr>
        <p:spPr bwMode="auto">
          <a:xfrm>
            <a:off x="47625" y="4430713"/>
            <a:ext cx="504825" cy="458787"/>
          </a:xfrm>
          <a:custGeom>
            <a:avLst/>
            <a:gdLst>
              <a:gd name="T0" fmla="*/ 213628 w 16218"/>
              <a:gd name="T1" fmla="*/ 2301 h 14752"/>
              <a:gd name="T2" fmla="*/ 177146 w 16218"/>
              <a:gd name="T3" fmla="*/ 9112 h 14752"/>
              <a:gd name="T4" fmla="*/ 142937 w 16218"/>
              <a:gd name="T5" fmla="*/ 20526 h 14752"/>
              <a:gd name="T6" fmla="*/ 111000 w 16218"/>
              <a:gd name="T7" fmla="*/ 36480 h 14752"/>
              <a:gd name="T8" fmla="*/ 82892 w 16218"/>
              <a:gd name="T9" fmla="*/ 55451 h 14752"/>
              <a:gd name="T10" fmla="*/ 57804 w 16218"/>
              <a:gd name="T11" fmla="*/ 77501 h 14752"/>
              <a:gd name="T12" fmla="*/ 36513 w 16218"/>
              <a:gd name="T13" fmla="*/ 102568 h 14752"/>
              <a:gd name="T14" fmla="*/ 19797 w 16218"/>
              <a:gd name="T15" fmla="*/ 130651 h 14752"/>
              <a:gd name="T16" fmla="*/ 7626 w 16218"/>
              <a:gd name="T17" fmla="*/ 160289 h 14752"/>
              <a:gd name="T18" fmla="*/ 1525 w 16218"/>
              <a:gd name="T19" fmla="*/ 192167 h 14752"/>
              <a:gd name="T20" fmla="*/ 31 w 16218"/>
              <a:gd name="T21" fmla="*/ 225599 h 14752"/>
              <a:gd name="T22" fmla="*/ 6101 w 16218"/>
              <a:gd name="T23" fmla="*/ 259778 h 14752"/>
              <a:gd name="T24" fmla="*/ 17494 w 16218"/>
              <a:gd name="T25" fmla="*/ 292433 h 14752"/>
              <a:gd name="T26" fmla="*/ 34240 w 16218"/>
              <a:gd name="T27" fmla="*/ 322071 h 14752"/>
              <a:gd name="T28" fmla="*/ 57025 w 16218"/>
              <a:gd name="T29" fmla="*/ 349408 h 14752"/>
              <a:gd name="T30" fmla="*/ 83639 w 16218"/>
              <a:gd name="T31" fmla="*/ 373729 h 14752"/>
              <a:gd name="T32" fmla="*/ 63126 w 16218"/>
              <a:gd name="T33" fmla="*/ 408654 h 14752"/>
              <a:gd name="T34" fmla="*/ 36513 w 16218"/>
              <a:gd name="T35" fmla="*/ 436768 h 14752"/>
              <a:gd name="T36" fmla="*/ 15968 w 16218"/>
              <a:gd name="T37" fmla="*/ 450421 h 14752"/>
              <a:gd name="T38" fmla="*/ 3829 w 16218"/>
              <a:gd name="T39" fmla="*/ 457263 h 14752"/>
              <a:gd name="T40" fmla="*/ 53228 w 16218"/>
              <a:gd name="T41" fmla="*/ 458041 h 14752"/>
              <a:gd name="T42" fmla="*/ 90488 w 16218"/>
              <a:gd name="T43" fmla="*/ 449675 h 14752"/>
              <a:gd name="T44" fmla="*/ 130019 w 16218"/>
              <a:gd name="T45" fmla="*/ 431450 h 14752"/>
              <a:gd name="T46" fmla="*/ 166501 w 16218"/>
              <a:gd name="T47" fmla="*/ 415496 h 14752"/>
              <a:gd name="T48" fmla="*/ 202235 w 16218"/>
              <a:gd name="T49" fmla="*/ 423831 h 14752"/>
              <a:gd name="T50" fmla="*/ 239495 w 16218"/>
              <a:gd name="T51" fmla="*/ 428402 h 14752"/>
              <a:gd name="T52" fmla="*/ 291197 w 16218"/>
              <a:gd name="T53" fmla="*/ 426132 h 14752"/>
              <a:gd name="T54" fmla="*/ 327679 w 16218"/>
              <a:gd name="T55" fmla="*/ 418544 h 14752"/>
              <a:gd name="T56" fmla="*/ 361888 w 16218"/>
              <a:gd name="T57" fmla="*/ 407130 h 14752"/>
              <a:gd name="T58" fmla="*/ 393825 w 16218"/>
              <a:gd name="T59" fmla="*/ 391953 h 14752"/>
              <a:gd name="T60" fmla="*/ 421933 w 16218"/>
              <a:gd name="T61" fmla="*/ 372951 h 14752"/>
              <a:gd name="T62" fmla="*/ 447021 w 16218"/>
              <a:gd name="T63" fmla="*/ 350155 h 14752"/>
              <a:gd name="T64" fmla="*/ 468313 w 16218"/>
              <a:gd name="T65" fmla="*/ 325088 h 14752"/>
              <a:gd name="T66" fmla="*/ 485028 w 16218"/>
              <a:gd name="T67" fmla="*/ 297751 h 14752"/>
              <a:gd name="T68" fmla="*/ 497199 w 16218"/>
              <a:gd name="T69" fmla="*/ 267367 h 14752"/>
              <a:gd name="T70" fmla="*/ 503300 w 16218"/>
              <a:gd name="T71" fmla="*/ 236235 h 14752"/>
              <a:gd name="T72" fmla="*/ 504794 w 16218"/>
              <a:gd name="T73" fmla="*/ 202803 h 14752"/>
              <a:gd name="T74" fmla="*/ 499502 w 16218"/>
              <a:gd name="T75" fmla="*/ 170926 h 14752"/>
              <a:gd name="T76" fmla="*/ 489604 w 16218"/>
              <a:gd name="T77" fmla="*/ 140541 h 14752"/>
              <a:gd name="T78" fmla="*/ 474413 w 16218"/>
              <a:gd name="T79" fmla="*/ 111680 h 14752"/>
              <a:gd name="T80" fmla="*/ 454648 w 16218"/>
              <a:gd name="T81" fmla="*/ 85836 h 14752"/>
              <a:gd name="T82" fmla="*/ 431053 w 16218"/>
              <a:gd name="T83" fmla="*/ 62293 h 14752"/>
              <a:gd name="T84" fmla="*/ 403692 w 16218"/>
              <a:gd name="T85" fmla="*/ 42545 h 14752"/>
              <a:gd name="T86" fmla="*/ 372533 w 16218"/>
              <a:gd name="T87" fmla="*/ 25844 h 14752"/>
              <a:gd name="T88" fmla="*/ 339071 w 16218"/>
              <a:gd name="T89" fmla="*/ 12938 h 14752"/>
              <a:gd name="T90" fmla="*/ 303337 w 16218"/>
              <a:gd name="T91" fmla="*/ 3825 h 14752"/>
              <a:gd name="T92" fmla="*/ 265330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9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4">
            <a:extLst>
              <a:ext uri="{FF2B5EF4-FFF2-40B4-BE49-F238E27FC236}">
                <a16:creationId xmlns:a16="http://schemas.microsoft.com/office/drawing/2014/main" id="{2E8019C9-DE0F-6742-8092-9B9BD31E06B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619125"/>
            <a:ext cx="1035050" cy="895350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7630 h 120000"/>
              <a:gd name="T4" fmla="*/ 258763 w 120000"/>
              <a:gd name="T5" fmla="*/ 895350 h 120000"/>
              <a:gd name="T6" fmla="*/ 776288 w 120000"/>
              <a:gd name="T7" fmla="*/ 895350 h 120000"/>
              <a:gd name="T8" fmla="*/ 1035050 w 120000"/>
              <a:gd name="T9" fmla="*/ 447630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468 h 120000"/>
              <a:gd name="T16" fmla="*/ 703161 w 120000"/>
              <a:gd name="T17" fmla="*/ 126468 h 120000"/>
              <a:gd name="T18" fmla="*/ 888703 w 120000"/>
              <a:gd name="T19" fmla="*/ 447630 h 120000"/>
              <a:gd name="T20" fmla="*/ 703161 w 120000"/>
              <a:gd name="T21" fmla="*/ 768792 h 120000"/>
              <a:gd name="T22" fmla="*/ 331880 w 120000"/>
              <a:gd name="T23" fmla="*/ 768792 h 120000"/>
              <a:gd name="T24" fmla="*/ 146244 w 120000"/>
              <a:gd name="T25" fmla="*/ 447630 h 120000"/>
              <a:gd name="T26" fmla="*/ 331880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90;p4">
            <a:extLst>
              <a:ext uri="{FF2B5EF4-FFF2-40B4-BE49-F238E27FC236}">
                <a16:creationId xmlns:a16="http://schemas.microsoft.com/office/drawing/2014/main" id="{7D1E37B6-FF9B-5F4E-BDD2-8B1C76B31BC0}"/>
              </a:ext>
            </a:extLst>
          </p:cNvPr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92;p4">
            <a:extLst>
              <a:ext uri="{FF2B5EF4-FFF2-40B4-BE49-F238E27FC236}">
                <a16:creationId xmlns:a16="http://schemas.microsoft.com/office/drawing/2014/main" id="{C909E8C6-A491-B84D-8E78-845DCE42ED2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28114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437F65A0-FB2C-F04C-B8BC-FB560CD4F3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31924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94;p4">
            <a:extLst>
              <a:ext uri="{FF2B5EF4-FFF2-40B4-BE49-F238E27FC236}">
                <a16:creationId xmlns:a16="http://schemas.microsoft.com/office/drawing/2014/main" id="{A110A027-3BDB-9342-BA94-8183DA287F1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52475" y="120173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95;p4">
            <a:extLst>
              <a:ext uri="{FF2B5EF4-FFF2-40B4-BE49-F238E27FC236}">
                <a16:creationId xmlns:a16="http://schemas.microsoft.com/office/drawing/2014/main" id="{9A9F0E7D-6A66-6944-8B8B-9FB30C5904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57225" y="437991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96;p4">
            <a:extLst>
              <a:ext uri="{FF2B5EF4-FFF2-40B4-BE49-F238E27FC236}">
                <a16:creationId xmlns:a16="http://schemas.microsoft.com/office/drawing/2014/main" id="{84402BD7-62E9-2946-967A-D7D9514584DC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393825"/>
            <a:ext cx="350838" cy="325438"/>
            <a:chOff x="5975075" y="2327500"/>
            <a:chExt cx="420100" cy="388350"/>
          </a:xfrm>
        </p:grpSpPr>
        <p:sp>
          <p:nvSpPr>
            <p:cNvPr id="10" name="Google Shape;97;p4">
              <a:extLst>
                <a:ext uri="{FF2B5EF4-FFF2-40B4-BE49-F238E27FC236}">
                  <a16:creationId xmlns:a16="http://schemas.microsoft.com/office/drawing/2014/main" id="{2CEA84DD-049E-E24B-8941-AFF17260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98;p4">
              <a:extLst>
                <a:ext uri="{FF2B5EF4-FFF2-40B4-BE49-F238E27FC236}">
                  <a16:creationId xmlns:a16="http://schemas.microsoft.com/office/drawing/2014/main" id="{BD730A36-64D8-D846-9D6A-6E39A2AD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99;p4">
            <a:extLst>
              <a:ext uri="{FF2B5EF4-FFF2-40B4-BE49-F238E27FC236}">
                <a16:creationId xmlns:a16="http://schemas.microsoft.com/office/drawing/2014/main" id="{06190CE0-1EEB-1E41-BC9A-E82C8A411F0E}"/>
              </a:ext>
            </a:extLst>
          </p:cNvPr>
          <p:cNvSpPr>
            <a:spLocks/>
          </p:cNvSpPr>
          <p:nvPr/>
        </p:nvSpPr>
        <p:spPr bwMode="auto">
          <a:xfrm>
            <a:off x="203200" y="30226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100;p4">
            <a:extLst>
              <a:ext uri="{FF2B5EF4-FFF2-40B4-BE49-F238E27FC236}">
                <a16:creationId xmlns:a16="http://schemas.microsoft.com/office/drawing/2014/main" id="{D2D61DDA-D5C9-F74C-BAD7-E2987A861F57}"/>
              </a:ext>
            </a:extLst>
          </p:cNvPr>
          <p:cNvGrpSpPr>
            <a:grpSpLocks/>
          </p:cNvGrpSpPr>
          <p:nvPr/>
        </p:nvGrpSpPr>
        <p:grpSpPr bwMode="auto">
          <a:xfrm>
            <a:off x="295275" y="877888"/>
            <a:ext cx="247650" cy="392112"/>
            <a:chOff x="6718575" y="2318625"/>
            <a:chExt cx="256950" cy="407375"/>
          </a:xfrm>
        </p:grpSpPr>
        <p:sp>
          <p:nvSpPr>
            <p:cNvPr id="14" name="Google Shape;101;p4">
              <a:extLst>
                <a:ext uri="{FF2B5EF4-FFF2-40B4-BE49-F238E27FC236}">
                  <a16:creationId xmlns:a16="http://schemas.microsoft.com/office/drawing/2014/main" id="{EB3E2D28-89D3-354F-A7C3-FF3516E77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02;p4">
              <a:extLst>
                <a:ext uri="{FF2B5EF4-FFF2-40B4-BE49-F238E27FC236}">
                  <a16:creationId xmlns:a16="http://schemas.microsoft.com/office/drawing/2014/main" id="{CB75F2F0-68DE-874A-B1D3-3B90409B5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03;p4">
              <a:extLst>
                <a:ext uri="{FF2B5EF4-FFF2-40B4-BE49-F238E27FC236}">
                  <a16:creationId xmlns:a16="http://schemas.microsoft.com/office/drawing/2014/main" id="{73419E0A-6717-914B-B8C5-187B04718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04;p4">
              <a:extLst>
                <a:ext uri="{FF2B5EF4-FFF2-40B4-BE49-F238E27FC236}">
                  <a16:creationId xmlns:a16="http://schemas.microsoft.com/office/drawing/2014/main" id="{C2C07200-9F06-A14C-AFBD-6B881D45C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05;p4">
              <a:extLst>
                <a:ext uri="{FF2B5EF4-FFF2-40B4-BE49-F238E27FC236}">
                  <a16:creationId xmlns:a16="http://schemas.microsoft.com/office/drawing/2014/main" id="{3D9B6E77-2BF5-C642-9E89-F3A0EF30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06;p4">
              <a:extLst>
                <a:ext uri="{FF2B5EF4-FFF2-40B4-BE49-F238E27FC236}">
                  <a16:creationId xmlns:a16="http://schemas.microsoft.com/office/drawing/2014/main" id="{7DE06728-8817-C443-A22F-F0315559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07;p4">
              <a:extLst>
                <a:ext uri="{FF2B5EF4-FFF2-40B4-BE49-F238E27FC236}">
                  <a16:creationId xmlns:a16="http://schemas.microsoft.com/office/drawing/2014/main" id="{516CDA08-B330-CA43-81CB-CE4D1313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08;p4">
              <a:extLst>
                <a:ext uri="{FF2B5EF4-FFF2-40B4-BE49-F238E27FC236}">
                  <a16:creationId xmlns:a16="http://schemas.microsoft.com/office/drawing/2014/main" id="{F0995704-E8A7-7D48-A1B3-DB0549F9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109;p4">
            <a:extLst>
              <a:ext uri="{FF2B5EF4-FFF2-40B4-BE49-F238E27FC236}">
                <a16:creationId xmlns:a16="http://schemas.microsoft.com/office/drawing/2014/main" id="{223B306B-EC86-4F42-BEB1-F9DED792458F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309938"/>
            <a:ext cx="342900" cy="350837"/>
            <a:chOff x="3951850" y="2985350"/>
            <a:chExt cx="407950" cy="416500"/>
          </a:xfrm>
        </p:grpSpPr>
        <p:sp>
          <p:nvSpPr>
            <p:cNvPr id="23" name="Google Shape;110;p4">
              <a:extLst>
                <a:ext uri="{FF2B5EF4-FFF2-40B4-BE49-F238E27FC236}">
                  <a16:creationId xmlns:a16="http://schemas.microsoft.com/office/drawing/2014/main" id="{FDA37CB9-81FD-4545-83D7-781CE01D4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11;p4">
              <a:extLst>
                <a:ext uri="{FF2B5EF4-FFF2-40B4-BE49-F238E27FC236}">
                  <a16:creationId xmlns:a16="http://schemas.microsoft.com/office/drawing/2014/main" id="{8FA52EC9-1F25-C947-8D51-B5E404AC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12;p4">
              <a:extLst>
                <a:ext uri="{FF2B5EF4-FFF2-40B4-BE49-F238E27FC236}">
                  <a16:creationId xmlns:a16="http://schemas.microsoft.com/office/drawing/2014/main" id="{2660826D-AB85-DF43-B183-0A5A6D58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13;p4">
              <a:extLst>
                <a:ext uri="{FF2B5EF4-FFF2-40B4-BE49-F238E27FC236}">
                  <a16:creationId xmlns:a16="http://schemas.microsoft.com/office/drawing/2014/main" id="{DB12CFE3-91AC-2849-8E43-73A00A397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114;p4">
            <a:extLst>
              <a:ext uri="{FF2B5EF4-FFF2-40B4-BE49-F238E27FC236}">
                <a16:creationId xmlns:a16="http://schemas.microsoft.com/office/drawing/2014/main" id="{C0520FE8-680D-644B-B500-3A33DC077FB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42925" y="361156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115;p4">
            <a:extLst>
              <a:ext uri="{FF2B5EF4-FFF2-40B4-BE49-F238E27FC236}">
                <a16:creationId xmlns:a16="http://schemas.microsoft.com/office/drawing/2014/main" id="{47F76EFA-32C1-204D-8C22-4C520636664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28663" y="425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116;p4">
            <a:extLst>
              <a:ext uri="{FF2B5EF4-FFF2-40B4-BE49-F238E27FC236}">
                <a16:creationId xmlns:a16="http://schemas.microsoft.com/office/drawing/2014/main" id="{2FDEC08A-E1DB-FE43-A1C5-6E06BC45DAB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14300" y="399573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5200EEBC-A9BF-674B-854C-0B2F7E38CF5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11163" y="25876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118;p4">
            <a:extLst>
              <a:ext uri="{FF2B5EF4-FFF2-40B4-BE49-F238E27FC236}">
                <a16:creationId xmlns:a16="http://schemas.microsoft.com/office/drawing/2014/main" id="{11977D38-7906-3040-AC9D-22BFB4D388F0}"/>
              </a:ext>
            </a:extLst>
          </p:cNvPr>
          <p:cNvSpPr>
            <a:spLocks/>
          </p:cNvSpPr>
          <p:nvPr/>
        </p:nvSpPr>
        <p:spPr bwMode="auto">
          <a:xfrm>
            <a:off x="828675" y="384333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119;p4">
            <a:extLst>
              <a:ext uri="{FF2B5EF4-FFF2-40B4-BE49-F238E27FC236}">
                <a16:creationId xmlns:a16="http://schemas.microsoft.com/office/drawing/2014/main" id="{3AAF827F-80A9-1345-97FA-BD81FCD98071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1681163"/>
            <a:ext cx="455613" cy="438150"/>
            <a:chOff x="5241175" y="4959100"/>
            <a:chExt cx="539775" cy="517775"/>
          </a:xfrm>
        </p:grpSpPr>
        <p:sp>
          <p:nvSpPr>
            <p:cNvPr id="33" name="Google Shape;120;p4">
              <a:extLst>
                <a:ext uri="{FF2B5EF4-FFF2-40B4-BE49-F238E27FC236}">
                  <a16:creationId xmlns:a16="http://schemas.microsoft.com/office/drawing/2014/main" id="{AD039315-0874-8342-93BA-1DB1F5B13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21;p4">
              <a:extLst>
                <a:ext uri="{FF2B5EF4-FFF2-40B4-BE49-F238E27FC236}">
                  <a16:creationId xmlns:a16="http://schemas.microsoft.com/office/drawing/2014/main" id="{4CE6B304-C172-9348-8796-D55ECE3D9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22;p4">
              <a:extLst>
                <a:ext uri="{FF2B5EF4-FFF2-40B4-BE49-F238E27FC236}">
                  <a16:creationId xmlns:a16="http://schemas.microsoft.com/office/drawing/2014/main" id="{C7BCD061-4C13-CC4F-B0F9-44856989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23;p4">
              <a:extLst>
                <a:ext uri="{FF2B5EF4-FFF2-40B4-BE49-F238E27FC236}">
                  <a16:creationId xmlns:a16="http://schemas.microsoft.com/office/drawing/2014/main" id="{6FEC970D-D9C7-DE4D-B0F6-08076DB56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24;p4">
              <a:extLst>
                <a:ext uri="{FF2B5EF4-FFF2-40B4-BE49-F238E27FC236}">
                  <a16:creationId xmlns:a16="http://schemas.microsoft.com/office/drawing/2014/main" id="{A741BC31-82B6-004B-A1C4-845AC328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25;p4">
              <a:extLst>
                <a:ext uri="{FF2B5EF4-FFF2-40B4-BE49-F238E27FC236}">
                  <a16:creationId xmlns:a16="http://schemas.microsoft.com/office/drawing/2014/main" id="{A178CE14-BB07-994A-9048-AC86C1E3E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126;p4">
            <a:extLst>
              <a:ext uri="{FF2B5EF4-FFF2-40B4-BE49-F238E27FC236}">
                <a16:creationId xmlns:a16="http://schemas.microsoft.com/office/drawing/2014/main" id="{09C25C82-1442-6C4C-806E-5FD8CDAB1A7E}"/>
              </a:ext>
            </a:extLst>
          </p:cNvPr>
          <p:cNvSpPr>
            <a:spLocks/>
          </p:cNvSpPr>
          <p:nvPr/>
        </p:nvSpPr>
        <p:spPr bwMode="auto">
          <a:xfrm>
            <a:off x="144463" y="421481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27;p4">
            <a:extLst>
              <a:ext uri="{FF2B5EF4-FFF2-40B4-BE49-F238E27FC236}">
                <a16:creationId xmlns:a16="http://schemas.microsoft.com/office/drawing/2014/main" id="{E61A99BD-CEC8-774E-B730-39BDCCCD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1928813"/>
            <a:ext cx="19573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solidFill>
                  <a:srgbClr val="11C4E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28;p4">
            <a:extLst>
              <a:ext uri="{FF2B5EF4-FFF2-40B4-BE49-F238E27FC236}">
                <a16:creationId xmlns:a16="http://schemas.microsoft.com/office/drawing/2014/main" id="{7DDD4768-8517-5F4E-9971-D79888A0F73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A71E-E29C-734B-8AB2-92C1C2300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3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5">
            <a:extLst>
              <a:ext uri="{FF2B5EF4-FFF2-40B4-BE49-F238E27FC236}">
                <a16:creationId xmlns:a16="http://schemas.microsoft.com/office/drawing/2014/main" id="{E138CCDD-622E-6F49-A718-3E60A7BEEBF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F61A6DB7-CD64-5545-9D7E-76C8AC0594D3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134;p5">
            <a:extLst>
              <a:ext uri="{FF2B5EF4-FFF2-40B4-BE49-F238E27FC236}">
                <a16:creationId xmlns:a16="http://schemas.microsoft.com/office/drawing/2014/main" id="{F21E8834-1FF3-3D4A-B66B-E1BBD95D74E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35;p5">
            <a:extLst>
              <a:ext uri="{FF2B5EF4-FFF2-40B4-BE49-F238E27FC236}">
                <a16:creationId xmlns:a16="http://schemas.microsoft.com/office/drawing/2014/main" id="{088DCDE9-C5E5-654D-AFA3-F3E1DFABDA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36;p5">
            <a:extLst>
              <a:ext uri="{FF2B5EF4-FFF2-40B4-BE49-F238E27FC236}">
                <a16:creationId xmlns:a16="http://schemas.microsoft.com/office/drawing/2014/main" id="{6166E8FA-F3E2-E34D-811E-4C1275F52E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DD8135D1-D22C-5C42-B56D-D73826871F0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38;p5">
            <a:extLst>
              <a:ext uri="{FF2B5EF4-FFF2-40B4-BE49-F238E27FC236}">
                <a16:creationId xmlns:a16="http://schemas.microsoft.com/office/drawing/2014/main" id="{92CC7D71-97DE-7748-9644-D84CA1F249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139;p5">
            <a:extLst>
              <a:ext uri="{FF2B5EF4-FFF2-40B4-BE49-F238E27FC236}">
                <a16:creationId xmlns:a16="http://schemas.microsoft.com/office/drawing/2014/main" id="{8A284FEC-244D-C84C-8A97-078B9E406A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140;p5">
            <a:extLst>
              <a:ext uri="{FF2B5EF4-FFF2-40B4-BE49-F238E27FC236}">
                <a16:creationId xmlns:a16="http://schemas.microsoft.com/office/drawing/2014/main" id="{86B705AE-E604-3743-9CF7-023CC2059E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Google Shape;141;p5">
            <a:extLst>
              <a:ext uri="{FF2B5EF4-FFF2-40B4-BE49-F238E27FC236}">
                <a16:creationId xmlns:a16="http://schemas.microsoft.com/office/drawing/2014/main" id="{0F83C6C6-94B0-1E44-8323-B2656B43AF9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4" name="Google Shape;142;p5">
            <a:extLst>
              <a:ext uri="{FF2B5EF4-FFF2-40B4-BE49-F238E27FC236}">
                <a16:creationId xmlns:a16="http://schemas.microsoft.com/office/drawing/2014/main" id="{BD59EEB3-7759-8442-8B54-99C75D3BA757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5" name="Google Shape;143;p5">
              <a:extLst>
                <a:ext uri="{FF2B5EF4-FFF2-40B4-BE49-F238E27FC236}">
                  <a16:creationId xmlns:a16="http://schemas.microsoft.com/office/drawing/2014/main" id="{B1B8054E-EB06-FC47-A5CD-4CAFB59F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44;p5">
              <a:extLst>
                <a:ext uri="{FF2B5EF4-FFF2-40B4-BE49-F238E27FC236}">
                  <a16:creationId xmlns:a16="http://schemas.microsoft.com/office/drawing/2014/main" id="{DA4FBC33-2833-A541-827C-81571BE4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Google Shape;145;p5">
            <a:extLst>
              <a:ext uri="{FF2B5EF4-FFF2-40B4-BE49-F238E27FC236}">
                <a16:creationId xmlns:a16="http://schemas.microsoft.com/office/drawing/2014/main" id="{90CEE7A3-EBF9-A54A-B5EF-F2B961A2791E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" name="Google Shape;146;p5">
            <a:extLst>
              <a:ext uri="{FF2B5EF4-FFF2-40B4-BE49-F238E27FC236}">
                <a16:creationId xmlns:a16="http://schemas.microsoft.com/office/drawing/2014/main" id="{D17FD528-C895-904C-8E4E-443D158EFC0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9" name="Google Shape;147;p5">
            <a:extLst>
              <a:ext uri="{FF2B5EF4-FFF2-40B4-BE49-F238E27FC236}">
                <a16:creationId xmlns:a16="http://schemas.microsoft.com/office/drawing/2014/main" id="{A7B3AB7E-2F7E-C749-9381-43638B9395AC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20" name="Google Shape;148;p5">
              <a:extLst>
                <a:ext uri="{FF2B5EF4-FFF2-40B4-BE49-F238E27FC236}">
                  <a16:creationId xmlns:a16="http://schemas.microsoft.com/office/drawing/2014/main" id="{CADF9D52-4D31-6942-AAAB-C84735E5C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9;p5">
              <a:extLst>
                <a:ext uri="{FF2B5EF4-FFF2-40B4-BE49-F238E27FC236}">
                  <a16:creationId xmlns:a16="http://schemas.microsoft.com/office/drawing/2014/main" id="{E48FE929-F7BD-BC4A-8705-F5D5F0AA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50;p5">
              <a:extLst>
                <a:ext uri="{FF2B5EF4-FFF2-40B4-BE49-F238E27FC236}">
                  <a16:creationId xmlns:a16="http://schemas.microsoft.com/office/drawing/2014/main" id="{AAB9F4F3-FD97-9E4D-955D-2A1EB3A2C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51;p5">
              <a:extLst>
                <a:ext uri="{FF2B5EF4-FFF2-40B4-BE49-F238E27FC236}">
                  <a16:creationId xmlns:a16="http://schemas.microsoft.com/office/drawing/2014/main" id="{7584F21B-E7F7-5240-9394-6DC34AFC2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52;p5">
              <a:extLst>
                <a:ext uri="{FF2B5EF4-FFF2-40B4-BE49-F238E27FC236}">
                  <a16:creationId xmlns:a16="http://schemas.microsoft.com/office/drawing/2014/main" id="{38ED85CA-C344-E943-BC3C-28343B051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53;p5">
              <a:extLst>
                <a:ext uri="{FF2B5EF4-FFF2-40B4-BE49-F238E27FC236}">
                  <a16:creationId xmlns:a16="http://schemas.microsoft.com/office/drawing/2014/main" id="{25DEAB65-AAE2-0A4D-A603-E3821DAE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" name="Google Shape;154;p5">
            <a:extLst>
              <a:ext uri="{FF2B5EF4-FFF2-40B4-BE49-F238E27FC236}">
                <a16:creationId xmlns:a16="http://schemas.microsoft.com/office/drawing/2014/main" id="{51744B1D-0863-0A48-8AEE-38F807B0D43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7" name="Google Shape;155;p5">
            <a:extLst>
              <a:ext uri="{FF2B5EF4-FFF2-40B4-BE49-F238E27FC236}">
                <a16:creationId xmlns:a16="http://schemas.microsoft.com/office/drawing/2014/main" id="{3C630643-4A3F-FE47-B1C5-31CDBA305796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28" name="Google Shape;156;p5">
              <a:extLst>
                <a:ext uri="{FF2B5EF4-FFF2-40B4-BE49-F238E27FC236}">
                  <a16:creationId xmlns:a16="http://schemas.microsoft.com/office/drawing/2014/main" id="{19E06585-DFBA-B949-B603-BD18E5F7B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57;p5">
              <a:extLst>
                <a:ext uri="{FF2B5EF4-FFF2-40B4-BE49-F238E27FC236}">
                  <a16:creationId xmlns:a16="http://schemas.microsoft.com/office/drawing/2014/main" id="{214BCC4C-B95C-7B4A-AE4D-CE76ED657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58;p5">
              <a:extLst>
                <a:ext uri="{FF2B5EF4-FFF2-40B4-BE49-F238E27FC236}">
                  <a16:creationId xmlns:a16="http://schemas.microsoft.com/office/drawing/2014/main" id="{5A8745BF-D8B1-FC4B-9023-3AFEF6ECB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59;p5">
              <a:extLst>
                <a:ext uri="{FF2B5EF4-FFF2-40B4-BE49-F238E27FC236}">
                  <a16:creationId xmlns:a16="http://schemas.microsoft.com/office/drawing/2014/main" id="{1B81B533-275D-B847-B7A4-88758B31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0;p5">
              <a:extLst>
                <a:ext uri="{FF2B5EF4-FFF2-40B4-BE49-F238E27FC236}">
                  <a16:creationId xmlns:a16="http://schemas.microsoft.com/office/drawing/2014/main" id="{2B9D134F-CBD0-324B-B9A8-44770E214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61;p5">
              <a:extLst>
                <a:ext uri="{FF2B5EF4-FFF2-40B4-BE49-F238E27FC236}">
                  <a16:creationId xmlns:a16="http://schemas.microsoft.com/office/drawing/2014/main" id="{C5CF4CCA-148A-E74B-A430-150C5992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62;p5">
              <a:extLst>
                <a:ext uri="{FF2B5EF4-FFF2-40B4-BE49-F238E27FC236}">
                  <a16:creationId xmlns:a16="http://schemas.microsoft.com/office/drawing/2014/main" id="{CA91C147-65F5-7F4F-89BB-421D458D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63;p5">
              <a:extLst>
                <a:ext uri="{FF2B5EF4-FFF2-40B4-BE49-F238E27FC236}">
                  <a16:creationId xmlns:a16="http://schemas.microsoft.com/office/drawing/2014/main" id="{E422F8CB-176F-F64E-8EF3-25A00AD5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6" name="Google Shape;164;p5">
            <a:extLst>
              <a:ext uri="{FF2B5EF4-FFF2-40B4-BE49-F238E27FC236}">
                <a16:creationId xmlns:a16="http://schemas.microsoft.com/office/drawing/2014/main" id="{4A401D47-2187-2D40-81B3-C221A3E3DB7A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37" name="Google Shape;165;p5">
              <a:extLst>
                <a:ext uri="{FF2B5EF4-FFF2-40B4-BE49-F238E27FC236}">
                  <a16:creationId xmlns:a16="http://schemas.microsoft.com/office/drawing/2014/main" id="{E5DA9913-58D5-2E44-8961-244E47FD4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6;p5">
              <a:extLst>
                <a:ext uri="{FF2B5EF4-FFF2-40B4-BE49-F238E27FC236}">
                  <a16:creationId xmlns:a16="http://schemas.microsoft.com/office/drawing/2014/main" id="{AB7B6A8D-A48D-0345-9EE0-F5C8D1E3F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7;p5">
              <a:extLst>
                <a:ext uri="{FF2B5EF4-FFF2-40B4-BE49-F238E27FC236}">
                  <a16:creationId xmlns:a16="http://schemas.microsoft.com/office/drawing/2014/main" id="{12AE713A-B8C1-B540-A673-F749C253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8;p5">
              <a:extLst>
                <a:ext uri="{FF2B5EF4-FFF2-40B4-BE49-F238E27FC236}">
                  <a16:creationId xmlns:a16="http://schemas.microsoft.com/office/drawing/2014/main" id="{DEA808F0-840B-D24C-BD1B-6220C201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603838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0375" y="1514554"/>
            <a:ext cx="4944300" cy="1659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Muli"/>
              <a:buChar char="◇"/>
              <a:defRPr>
                <a:solidFill>
                  <a:srgbClr val="174769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69;p5">
            <a:extLst>
              <a:ext uri="{FF2B5EF4-FFF2-40B4-BE49-F238E27FC236}">
                <a16:creationId xmlns:a16="http://schemas.microsoft.com/office/drawing/2014/main" id="{B618F67C-3C9B-2D47-95AC-C6DD6C0CAFC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D74D-04A3-DC41-85BE-66EE1B05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21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1;p6">
            <a:extLst>
              <a:ext uri="{FF2B5EF4-FFF2-40B4-BE49-F238E27FC236}">
                <a16:creationId xmlns:a16="http://schemas.microsoft.com/office/drawing/2014/main" id="{41FFB75B-0288-7944-A69A-A872576314B0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6" name="Google Shape;172;p6">
            <a:extLst>
              <a:ext uri="{FF2B5EF4-FFF2-40B4-BE49-F238E27FC236}">
                <a16:creationId xmlns:a16="http://schemas.microsoft.com/office/drawing/2014/main" id="{A76C9EB9-855A-6140-B1B7-68938BB904EB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176;p6">
            <a:extLst>
              <a:ext uri="{FF2B5EF4-FFF2-40B4-BE49-F238E27FC236}">
                <a16:creationId xmlns:a16="http://schemas.microsoft.com/office/drawing/2014/main" id="{59FF74E1-BBBD-F94E-89CE-0D559C37E4B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77;p6">
            <a:extLst>
              <a:ext uri="{FF2B5EF4-FFF2-40B4-BE49-F238E27FC236}">
                <a16:creationId xmlns:a16="http://schemas.microsoft.com/office/drawing/2014/main" id="{5BF7A06D-D3E2-474C-AD0A-135426980E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78;p6">
            <a:extLst>
              <a:ext uri="{FF2B5EF4-FFF2-40B4-BE49-F238E27FC236}">
                <a16:creationId xmlns:a16="http://schemas.microsoft.com/office/drawing/2014/main" id="{0FEFEA74-45EE-884C-86C5-61E606E1E73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79;p6">
            <a:extLst>
              <a:ext uri="{FF2B5EF4-FFF2-40B4-BE49-F238E27FC236}">
                <a16:creationId xmlns:a16="http://schemas.microsoft.com/office/drawing/2014/main" id="{5195C50E-0A63-B544-945B-C349BF200C7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180;p6">
            <a:extLst>
              <a:ext uri="{FF2B5EF4-FFF2-40B4-BE49-F238E27FC236}">
                <a16:creationId xmlns:a16="http://schemas.microsoft.com/office/drawing/2014/main" id="{FCD86709-C7B2-DA4C-98F0-856FD2680D69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181;p6">
              <a:extLst>
                <a:ext uri="{FF2B5EF4-FFF2-40B4-BE49-F238E27FC236}">
                  <a16:creationId xmlns:a16="http://schemas.microsoft.com/office/drawing/2014/main" id="{A520AE85-A00A-F949-A3F7-D8F06013E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82;p6">
              <a:extLst>
                <a:ext uri="{FF2B5EF4-FFF2-40B4-BE49-F238E27FC236}">
                  <a16:creationId xmlns:a16="http://schemas.microsoft.com/office/drawing/2014/main" id="{37D7FFFF-CAEF-8F48-98B6-D6120CFE1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183;p6">
            <a:extLst>
              <a:ext uri="{FF2B5EF4-FFF2-40B4-BE49-F238E27FC236}">
                <a16:creationId xmlns:a16="http://schemas.microsoft.com/office/drawing/2014/main" id="{D74738A2-3316-584C-BA7E-00924349A3E0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184;p6">
            <a:extLst>
              <a:ext uri="{FF2B5EF4-FFF2-40B4-BE49-F238E27FC236}">
                <a16:creationId xmlns:a16="http://schemas.microsoft.com/office/drawing/2014/main" id="{C34516DD-DC5D-F94F-A328-3FDDF810F209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185;p6">
              <a:extLst>
                <a:ext uri="{FF2B5EF4-FFF2-40B4-BE49-F238E27FC236}">
                  <a16:creationId xmlns:a16="http://schemas.microsoft.com/office/drawing/2014/main" id="{7EDBA505-3DE9-D84B-9DDF-784B8CB1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86;p6">
              <a:extLst>
                <a:ext uri="{FF2B5EF4-FFF2-40B4-BE49-F238E27FC236}">
                  <a16:creationId xmlns:a16="http://schemas.microsoft.com/office/drawing/2014/main" id="{01594426-1512-0E4F-A7B7-384C05871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87;p6">
              <a:extLst>
                <a:ext uri="{FF2B5EF4-FFF2-40B4-BE49-F238E27FC236}">
                  <a16:creationId xmlns:a16="http://schemas.microsoft.com/office/drawing/2014/main" id="{BE08217E-91F8-BF40-9B06-9FD16F7A9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88;p6">
              <a:extLst>
                <a:ext uri="{FF2B5EF4-FFF2-40B4-BE49-F238E27FC236}">
                  <a16:creationId xmlns:a16="http://schemas.microsoft.com/office/drawing/2014/main" id="{6F76AFAA-3B6B-034C-9EB0-A8B216B2D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89;p6">
              <a:extLst>
                <a:ext uri="{FF2B5EF4-FFF2-40B4-BE49-F238E27FC236}">
                  <a16:creationId xmlns:a16="http://schemas.microsoft.com/office/drawing/2014/main" id="{EB8D9BA0-0AE1-7346-9CB0-D427D4E41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0;p6">
              <a:extLst>
                <a:ext uri="{FF2B5EF4-FFF2-40B4-BE49-F238E27FC236}">
                  <a16:creationId xmlns:a16="http://schemas.microsoft.com/office/drawing/2014/main" id="{0863FB54-08EA-DA4D-AFA2-A09BE67E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91;p6">
              <a:extLst>
                <a:ext uri="{FF2B5EF4-FFF2-40B4-BE49-F238E27FC236}">
                  <a16:creationId xmlns:a16="http://schemas.microsoft.com/office/drawing/2014/main" id="{E1B87A8C-3CBB-7A43-8E71-85AB2DC45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92;p6">
              <a:extLst>
                <a:ext uri="{FF2B5EF4-FFF2-40B4-BE49-F238E27FC236}">
                  <a16:creationId xmlns:a16="http://schemas.microsoft.com/office/drawing/2014/main" id="{2BD41041-73A5-B646-96D6-DF2169E9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193;p6">
            <a:extLst>
              <a:ext uri="{FF2B5EF4-FFF2-40B4-BE49-F238E27FC236}">
                <a16:creationId xmlns:a16="http://schemas.microsoft.com/office/drawing/2014/main" id="{B8547634-4148-BE40-8F97-36D29E72311E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194;p6">
              <a:extLst>
                <a:ext uri="{FF2B5EF4-FFF2-40B4-BE49-F238E27FC236}">
                  <a16:creationId xmlns:a16="http://schemas.microsoft.com/office/drawing/2014/main" id="{E3C4887A-5FA7-A44C-AA79-EBD3427F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95;p6">
              <a:extLst>
                <a:ext uri="{FF2B5EF4-FFF2-40B4-BE49-F238E27FC236}">
                  <a16:creationId xmlns:a16="http://schemas.microsoft.com/office/drawing/2014/main" id="{B6CE96BD-878D-AA48-9965-44E0C5DF8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96;p6">
              <a:extLst>
                <a:ext uri="{FF2B5EF4-FFF2-40B4-BE49-F238E27FC236}">
                  <a16:creationId xmlns:a16="http://schemas.microsoft.com/office/drawing/2014/main" id="{926802AE-E5EC-FC43-B67D-B30716264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97;p6">
              <a:extLst>
                <a:ext uri="{FF2B5EF4-FFF2-40B4-BE49-F238E27FC236}">
                  <a16:creationId xmlns:a16="http://schemas.microsoft.com/office/drawing/2014/main" id="{9318849E-3FE9-1B48-94BB-317C7708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Google Shape;198;p6">
            <a:extLst>
              <a:ext uri="{FF2B5EF4-FFF2-40B4-BE49-F238E27FC236}">
                <a16:creationId xmlns:a16="http://schemas.microsoft.com/office/drawing/2014/main" id="{CA619073-D9BA-3043-A4D7-68B6FADFBFA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99;p6">
            <a:extLst>
              <a:ext uri="{FF2B5EF4-FFF2-40B4-BE49-F238E27FC236}">
                <a16:creationId xmlns:a16="http://schemas.microsoft.com/office/drawing/2014/main" id="{59E9083F-9F5F-C046-9D6B-FA074C1E737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00;p6">
            <a:extLst>
              <a:ext uri="{FF2B5EF4-FFF2-40B4-BE49-F238E27FC236}">
                <a16:creationId xmlns:a16="http://schemas.microsoft.com/office/drawing/2014/main" id="{8985A702-8E12-6042-8DE5-FADC1144194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201;p6">
            <a:extLst>
              <a:ext uri="{FF2B5EF4-FFF2-40B4-BE49-F238E27FC236}">
                <a16:creationId xmlns:a16="http://schemas.microsoft.com/office/drawing/2014/main" id="{4246E0C7-73FC-3845-9CDE-508EFDE02F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3" name="Google Shape;202;p6">
            <a:extLst>
              <a:ext uri="{FF2B5EF4-FFF2-40B4-BE49-F238E27FC236}">
                <a16:creationId xmlns:a16="http://schemas.microsoft.com/office/drawing/2014/main" id="{B16DDA5F-397D-2D41-8311-CC97086697A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4" name="Google Shape;203;p6">
            <a:extLst>
              <a:ext uri="{FF2B5EF4-FFF2-40B4-BE49-F238E27FC236}">
                <a16:creationId xmlns:a16="http://schemas.microsoft.com/office/drawing/2014/main" id="{A8F8A72D-323D-3246-834C-9D018639C85D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5" name="Google Shape;204;p6">
              <a:extLst>
                <a:ext uri="{FF2B5EF4-FFF2-40B4-BE49-F238E27FC236}">
                  <a16:creationId xmlns:a16="http://schemas.microsoft.com/office/drawing/2014/main" id="{098340F6-0179-4644-88F3-F097EDD33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05;p6">
              <a:extLst>
                <a:ext uri="{FF2B5EF4-FFF2-40B4-BE49-F238E27FC236}">
                  <a16:creationId xmlns:a16="http://schemas.microsoft.com/office/drawing/2014/main" id="{A6969CD1-2A7E-FE4E-8CEB-940B079D8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06;p6">
              <a:extLst>
                <a:ext uri="{FF2B5EF4-FFF2-40B4-BE49-F238E27FC236}">
                  <a16:creationId xmlns:a16="http://schemas.microsoft.com/office/drawing/2014/main" id="{FE2FC84A-B9C6-6641-87B0-BB6073DC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07;p6">
              <a:extLst>
                <a:ext uri="{FF2B5EF4-FFF2-40B4-BE49-F238E27FC236}">
                  <a16:creationId xmlns:a16="http://schemas.microsoft.com/office/drawing/2014/main" id="{CE589205-A533-5A4A-9C75-F4D2DEB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08;p6">
              <a:extLst>
                <a:ext uri="{FF2B5EF4-FFF2-40B4-BE49-F238E27FC236}">
                  <a16:creationId xmlns:a16="http://schemas.microsoft.com/office/drawing/2014/main" id="{78C1A089-2D51-8045-A557-ED83654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09;p6">
              <a:extLst>
                <a:ext uri="{FF2B5EF4-FFF2-40B4-BE49-F238E27FC236}">
                  <a16:creationId xmlns:a16="http://schemas.microsoft.com/office/drawing/2014/main" id="{66E2E594-E8B3-8844-8BA8-16463989E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1" name="Google Shape;210;p6">
            <a:extLst>
              <a:ext uri="{FF2B5EF4-FFF2-40B4-BE49-F238E27FC236}">
                <a16:creationId xmlns:a16="http://schemas.microsoft.com/office/drawing/2014/main" id="{F5856D91-ADC3-DB4B-ABD1-3A86438B819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0375" y="624700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5678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10432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211;p6">
            <a:extLst>
              <a:ext uri="{FF2B5EF4-FFF2-40B4-BE49-F238E27FC236}">
                <a16:creationId xmlns:a16="http://schemas.microsoft.com/office/drawing/2014/main" id="{057DDF5C-6FBB-E14E-8F66-64C7B96F5BC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86DA9-326F-DA42-8C35-93160561F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61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;p7">
            <a:extLst>
              <a:ext uri="{FF2B5EF4-FFF2-40B4-BE49-F238E27FC236}">
                <a16:creationId xmlns:a16="http://schemas.microsoft.com/office/drawing/2014/main" id="{EC0FAA73-E2CF-E941-B338-4A52A67CE681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218;p7">
            <a:extLst>
              <a:ext uri="{FF2B5EF4-FFF2-40B4-BE49-F238E27FC236}">
                <a16:creationId xmlns:a16="http://schemas.microsoft.com/office/drawing/2014/main" id="{A3AB5E0F-89DB-0940-865B-6FC8B7B7B9D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19;p7">
            <a:extLst>
              <a:ext uri="{FF2B5EF4-FFF2-40B4-BE49-F238E27FC236}">
                <a16:creationId xmlns:a16="http://schemas.microsoft.com/office/drawing/2014/main" id="{D4BA95E3-205A-4640-96E7-540BFE262A4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220;p7">
            <a:extLst>
              <a:ext uri="{FF2B5EF4-FFF2-40B4-BE49-F238E27FC236}">
                <a16:creationId xmlns:a16="http://schemas.microsoft.com/office/drawing/2014/main" id="{1241BE87-D898-234B-9FA7-8D623C57529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221;p7">
            <a:extLst>
              <a:ext uri="{FF2B5EF4-FFF2-40B4-BE49-F238E27FC236}">
                <a16:creationId xmlns:a16="http://schemas.microsoft.com/office/drawing/2014/main" id="{82A27554-C51A-B44F-A635-B6FE7B49D0E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222;p7">
            <a:extLst>
              <a:ext uri="{FF2B5EF4-FFF2-40B4-BE49-F238E27FC236}">
                <a16:creationId xmlns:a16="http://schemas.microsoft.com/office/drawing/2014/main" id="{CF3C6D39-EB3B-FE4C-A6E7-A98F390B233D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223;p7">
              <a:extLst>
                <a:ext uri="{FF2B5EF4-FFF2-40B4-BE49-F238E27FC236}">
                  <a16:creationId xmlns:a16="http://schemas.microsoft.com/office/drawing/2014/main" id="{9F79077C-C5C9-F64B-B8E5-95290F9C2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24;p7">
              <a:extLst>
                <a:ext uri="{FF2B5EF4-FFF2-40B4-BE49-F238E27FC236}">
                  <a16:creationId xmlns:a16="http://schemas.microsoft.com/office/drawing/2014/main" id="{3A6808A1-C13E-1A4B-8250-5D544AB2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225;p7">
            <a:extLst>
              <a:ext uri="{FF2B5EF4-FFF2-40B4-BE49-F238E27FC236}">
                <a16:creationId xmlns:a16="http://schemas.microsoft.com/office/drawing/2014/main" id="{42D5B7A1-F425-1F4A-B303-AF9AD72C06F7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226;p7">
            <a:extLst>
              <a:ext uri="{FF2B5EF4-FFF2-40B4-BE49-F238E27FC236}">
                <a16:creationId xmlns:a16="http://schemas.microsoft.com/office/drawing/2014/main" id="{31C06224-D396-2E42-B119-D7073D0A9FFD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227;p7">
              <a:extLst>
                <a:ext uri="{FF2B5EF4-FFF2-40B4-BE49-F238E27FC236}">
                  <a16:creationId xmlns:a16="http://schemas.microsoft.com/office/drawing/2014/main" id="{721E6ED1-68E9-1742-AA93-35D196E9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28;p7">
              <a:extLst>
                <a:ext uri="{FF2B5EF4-FFF2-40B4-BE49-F238E27FC236}">
                  <a16:creationId xmlns:a16="http://schemas.microsoft.com/office/drawing/2014/main" id="{BAFC0A0F-6026-0C40-BEFA-047099F0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29;p7">
              <a:extLst>
                <a:ext uri="{FF2B5EF4-FFF2-40B4-BE49-F238E27FC236}">
                  <a16:creationId xmlns:a16="http://schemas.microsoft.com/office/drawing/2014/main" id="{EA71C5DC-1CC2-4D4C-8AB8-22EC2167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30;p7">
              <a:extLst>
                <a:ext uri="{FF2B5EF4-FFF2-40B4-BE49-F238E27FC236}">
                  <a16:creationId xmlns:a16="http://schemas.microsoft.com/office/drawing/2014/main" id="{3D60EAE0-F8A4-5342-8C5D-C2D9ABC01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31;p7">
              <a:extLst>
                <a:ext uri="{FF2B5EF4-FFF2-40B4-BE49-F238E27FC236}">
                  <a16:creationId xmlns:a16="http://schemas.microsoft.com/office/drawing/2014/main" id="{8C1BAA36-B835-8041-AD28-B70335C8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32;p7">
              <a:extLst>
                <a:ext uri="{FF2B5EF4-FFF2-40B4-BE49-F238E27FC236}">
                  <a16:creationId xmlns:a16="http://schemas.microsoft.com/office/drawing/2014/main" id="{9232880C-3201-AA49-AF4C-EAC0CCAF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33;p7">
              <a:extLst>
                <a:ext uri="{FF2B5EF4-FFF2-40B4-BE49-F238E27FC236}">
                  <a16:creationId xmlns:a16="http://schemas.microsoft.com/office/drawing/2014/main" id="{1784EFE7-9649-CC4D-94DE-69563EB9B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34;p7">
              <a:extLst>
                <a:ext uri="{FF2B5EF4-FFF2-40B4-BE49-F238E27FC236}">
                  <a16:creationId xmlns:a16="http://schemas.microsoft.com/office/drawing/2014/main" id="{1FAD57D6-7AB4-BA43-BC26-2CC059A35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235;p7">
            <a:extLst>
              <a:ext uri="{FF2B5EF4-FFF2-40B4-BE49-F238E27FC236}">
                <a16:creationId xmlns:a16="http://schemas.microsoft.com/office/drawing/2014/main" id="{08308DC4-E7AB-1D4B-84FC-07168BF51623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236;p7">
              <a:extLst>
                <a:ext uri="{FF2B5EF4-FFF2-40B4-BE49-F238E27FC236}">
                  <a16:creationId xmlns:a16="http://schemas.microsoft.com/office/drawing/2014/main" id="{D92D279E-C66F-D149-ABB8-6E0D1613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37;p7">
              <a:extLst>
                <a:ext uri="{FF2B5EF4-FFF2-40B4-BE49-F238E27FC236}">
                  <a16:creationId xmlns:a16="http://schemas.microsoft.com/office/drawing/2014/main" id="{83C8F7BB-623A-4A48-81B4-3C15A474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38;p7">
              <a:extLst>
                <a:ext uri="{FF2B5EF4-FFF2-40B4-BE49-F238E27FC236}">
                  <a16:creationId xmlns:a16="http://schemas.microsoft.com/office/drawing/2014/main" id="{B932E025-C648-484F-9143-970B38BE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39;p7">
              <a:extLst>
                <a:ext uri="{FF2B5EF4-FFF2-40B4-BE49-F238E27FC236}">
                  <a16:creationId xmlns:a16="http://schemas.microsoft.com/office/drawing/2014/main" id="{8A8F4D97-28C0-414B-B6FA-6EA655C0A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50591" y="618902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50591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38863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27136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40;p7">
            <a:extLst>
              <a:ext uri="{FF2B5EF4-FFF2-40B4-BE49-F238E27FC236}">
                <a16:creationId xmlns:a16="http://schemas.microsoft.com/office/drawing/2014/main" id="{7E55939B-F1DB-E34B-BA6F-FA7D5789DAE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C485-D225-CF4E-AFE3-F3649729C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860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8">
            <a:extLst>
              <a:ext uri="{FF2B5EF4-FFF2-40B4-BE49-F238E27FC236}">
                <a16:creationId xmlns:a16="http://schemas.microsoft.com/office/drawing/2014/main" id="{0B11964C-E233-E84B-92DF-ED6DE23EDD8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243;p8">
            <a:extLst>
              <a:ext uri="{FF2B5EF4-FFF2-40B4-BE49-F238E27FC236}">
                <a16:creationId xmlns:a16="http://schemas.microsoft.com/office/drawing/2014/main" id="{F5B9E239-7247-F145-B8A6-7F6BB65F1045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245;p8">
            <a:extLst>
              <a:ext uri="{FF2B5EF4-FFF2-40B4-BE49-F238E27FC236}">
                <a16:creationId xmlns:a16="http://schemas.microsoft.com/office/drawing/2014/main" id="{016E9756-709E-DD42-82A6-1B44D94CBC7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1DFAEE87-13D0-CF4B-8E86-B88E761E3DE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247;p8">
            <a:extLst>
              <a:ext uri="{FF2B5EF4-FFF2-40B4-BE49-F238E27FC236}">
                <a16:creationId xmlns:a16="http://schemas.microsoft.com/office/drawing/2014/main" id="{8F832F87-FB33-9449-8D34-62C470089A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48;p8">
            <a:extLst>
              <a:ext uri="{FF2B5EF4-FFF2-40B4-BE49-F238E27FC236}">
                <a16:creationId xmlns:a16="http://schemas.microsoft.com/office/drawing/2014/main" id="{3E22B04F-A816-B744-9AA8-6023C395BE7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249;p8">
            <a:extLst>
              <a:ext uri="{FF2B5EF4-FFF2-40B4-BE49-F238E27FC236}">
                <a16:creationId xmlns:a16="http://schemas.microsoft.com/office/drawing/2014/main" id="{974763A3-4D88-4947-8EE5-D61CDD624104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0" name="Google Shape;250;p8">
              <a:extLst>
                <a:ext uri="{FF2B5EF4-FFF2-40B4-BE49-F238E27FC236}">
                  <a16:creationId xmlns:a16="http://schemas.microsoft.com/office/drawing/2014/main" id="{9535B3D0-AF84-B64E-A83B-3821BE10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51;p8">
              <a:extLst>
                <a:ext uri="{FF2B5EF4-FFF2-40B4-BE49-F238E27FC236}">
                  <a16:creationId xmlns:a16="http://schemas.microsoft.com/office/drawing/2014/main" id="{FB03FC72-D63D-894D-BBFF-008B1F401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252;p8">
            <a:extLst>
              <a:ext uri="{FF2B5EF4-FFF2-40B4-BE49-F238E27FC236}">
                <a16:creationId xmlns:a16="http://schemas.microsoft.com/office/drawing/2014/main" id="{3FC3C085-C916-2F46-82B3-4FE480523869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253;p8">
            <a:extLst>
              <a:ext uri="{FF2B5EF4-FFF2-40B4-BE49-F238E27FC236}">
                <a16:creationId xmlns:a16="http://schemas.microsoft.com/office/drawing/2014/main" id="{5749DFA2-37B8-BF45-A8EA-9B8E0BAA324A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4" name="Google Shape;254;p8">
              <a:extLst>
                <a:ext uri="{FF2B5EF4-FFF2-40B4-BE49-F238E27FC236}">
                  <a16:creationId xmlns:a16="http://schemas.microsoft.com/office/drawing/2014/main" id="{C45803AA-4583-E945-A40E-13ED3919B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55;p8">
              <a:extLst>
                <a:ext uri="{FF2B5EF4-FFF2-40B4-BE49-F238E27FC236}">
                  <a16:creationId xmlns:a16="http://schemas.microsoft.com/office/drawing/2014/main" id="{A018A9B0-DFEB-9B43-AC05-E4E249B25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56;p8">
              <a:extLst>
                <a:ext uri="{FF2B5EF4-FFF2-40B4-BE49-F238E27FC236}">
                  <a16:creationId xmlns:a16="http://schemas.microsoft.com/office/drawing/2014/main" id="{94F7A4E7-206C-4247-BCCF-74E8F8BBE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57;p8">
              <a:extLst>
                <a:ext uri="{FF2B5EF4-FFF2-40B4-BE49-F238E27FC236}">
                  <a16:creationId xmlns:a16="http://schemas.microsoft.com/office/drawing/2014/main" id="{CD3AACA3-1731-9E46-82F7-1F1D7C24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8;p8">
              <a:extLst>
                <a:ext uri="{FF2B5EF4-FFF2-40B4-BE49-F238E27FC236}">
                  <a16:creationId xmlns:a16="http://schemas.microsoft.com/office/drawing/2014/main" id="{3F48E08A-0277-3F40-B45C-64F3FE82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59;p8">
              <a:extLst>
                <a:ext uri="{FF2B5EF4-FFF2-40B4-BE49-F238E27FC236}">
                  <a16:creationId xmlns:a16="http://schemas.microsoft.com/office/drawing/2014/main" id="{874B7A92-F178-E847-BBE7-D374D7B9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60;p8">
              <a:extLst>
                <a:ext uri="{FF2B5EF4-FFF2-40B4-BE49-F238E27FC236}">
                  <a16:creationId xmlns:a16="http://schemas.microsoft.com/office/drawing/2014/main" id="{B1D4DC65-D34C-034D-8FC1-2E3FB05D5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61;p8">
              <a:extLst>
                <a:ext uri="{FF2B5EF4-FFF2-40B4-BE49-F238E27FC236}">
                  <a16:creationId xmlns:a16="http://schemas.microsoft.com/office/drawing/2014/main" id="{660D8089-01FD-7A4C-8A8A-9C32A2C0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262;p8">
            <a:extLst>
              <a:ext uri="{FF2B5EF4-FFF2-40B4-BE49-F238E27FC236}">
                <a16:creationId xmlns:a16="http://schemas.microsoft.com/office/drawing/2014/main" id="{EB90FD47-69D8-224A-BBB7-EE8575A9E89B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3" name="Google Shape;263;p8">
              <a:extLst>
                <a:ext uri="{FF2B5EF4-FFF2-40B4-BE49-F238E27FC236}">
                  <a16:creationId xmlns:a16="http://schemas.microsoft.com/office/drawing/2014/main" id="{319382C7-0E92-2045-A4AD-FD6767B25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64;p8">
              <a:extLst>
                <a:ext uri="{FF2B5EF4-FFF2-40B4-BE49-F238E27FC236}">
                  <a16:creationId xmlns:a16="http://schemas.microsoft.com/office/drawing/2014/main" id="{F49AA946-0A48-0045-9C24-D942F99F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65;p8">
              <a:extLst>
                <a:ext uri="{FF2B5EF4-FFF2-40B4-BE49-F238E27FC236}">
                  <a16:creationId xmlns:a16="http://schemas.microsoft.com/office/drawing/2014/main" id="{F9F6FD9E-FE4B-D64C-8FD8-A085B24A5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66;p8">
              <a:extLst>
                <a:ext uri="{FF2B5EF4-FFF2-40B4-BE49-F238E27FC236}">
                  <a16:creationId xmlns:a16="http://schemas.microsoft.com/office/drawing/2014/main" id="{016B1EE6-221F-6947-AF7E-D03F97E2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267;p8">
            <a:extLst>
              <a:ext uri="{FF2B5EF4-FFF2-40B4-BE49-F238E27FC236}">
                <a16:creationId xmlns:a16="http://schemas.microsoft.com/office/drawing/2014/main" id="{9CFB199E-4118-084A-9F86-621FA7F0572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268;p8">
            <a:extLst>
              <a:ext uri="{FF2B5EF4-FFF2-40B4-BE49-F238E27FC236}">
                <a16:creationId xmlns:a16="http://schemas.microsoft.com/office/drawing/2014/main" id="{7253E377-9919-2942-BFCE-36CFE84B2CA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269;p8">
            <a:extLst>
              <a:ext uri="{FF2B5EF4-FFF2-40B4-BE49-F238E27FC236}">
                <a16:creationId xmlns:a16="http://schemas.microsoft.com/office/drawing/2014/main" id="{B5298EB5-3567-A440-9758-D88DC0373E5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270;p8">
            <a:extLst>
              <a:ext uri="{FF2B5EF4-FFF2-40B4-BE49-F238E27FC236}">
                <a16:creationId xmlns:a16="http://schemas.microsoft.com/office/drawing/2014/main" id="{EEF044E3-DA67-B64E-B3AA-64CE775E57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71;p8">
            <a:extLst>
              <a:ext uri="{FF2B5EF4-FFF2-40B4-BE49-F238E27FC236}">
                <a16:creationId xmlns:a16="http://schemas.microsoft.com/office/drawing/2014/main" id="{744F87F3-FBEC-CB42-ADF2-C73404955303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272;p8">
            <a:extLst>
              <a:ext uri="{FF2B5EF4-FFF2-40B4-BE49-F238E27FC236}">
                <a16:creationId xmlns:a16="http://schemas.microsoft.com/office/drawing/2014/main" id="{A2869B74-CF73-C242-BE06-A06F4D3D5309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3" name="Google Shape;273;p8">
              <a:extLst>
                <a:ext uri="{FF2B5EF4-FFF2-40B4-BE49-F238E27FC236}">
                  <a16:creationId xmlns:a16="http://schemas.microsoft.com/office/drawing/2014/main" id="{8824665E-663B-E04A-808B-5426844B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74;p8">
              <a:extLst>
                <a:ext uri="{FF2B5EF4-FFF2-40B4-BE49-F238E27FC236}">
                  <a16:creationId xmlns:a16="http://schemas.microsoft.com/office/drawing/2014/main" id="{BF371E4A-07DD-3149-B471-4C87FA95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75;p8">
              <a:extLst>
                <a:ext uri="{FF2B5EF4-FFF2-40B4-BE49-F238E27FC236}">
                  <a16:creationId xmlns:a16="http://schemas.microsoft.com/office/drawing/2014/main" id="{1530F5A6-D06C-2A4A-8395-A3C8356E6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76;p8">
              <a:extLst>
                <a:ext uri="{FF2B5EF4-FFF2-40B4-BE49-F238E27FC236}">
                  <a16:creationId xmlns:a16="http://schemas.microsoft.com/office/drawing/2014/main" id="{C09A3A28-30A1-CB40-B094-5666C0B7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77;p8">
              <a:extLst>
                <a:ext uri="{FF2B5EF4-FFF2-40B4-BE49-F238E27FC236}">
                  <a16:creationId xmlns:a16="http://schemas.microsoft.com/office/drawing/2014/main" id="{0893236A-9E82-2C4A-9656-D8D2E69B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78;p8">
              <a:extLst>
                <a:ext uri="{FF2B5EF4-FFF2-40B4-BE49-F238E27FC236}">
                  <a16:creationId xmlns:a16="http://schemas.microsoft.com/office/drawing/2014/main" id="{7479058F-FEB4-1048-B632-FE5E54100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279;p8">
            <a:extLst>
              <a:ext uri="{FF2B5EF4-FFF2-40B4-BE49-F238E27FC236}">
                <a16:creationId xmlns:a16="http://schemas.microsoft.com/office/drawing/2014/main" id="{28EC0128-B8AA-7A47-B901-3EAC46F26E33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1C4E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Google Shape;280;p8">
            <a:extLst>
              <a:ext uri="{FF2B5EF4-FFF2-40B4-BE49-F238E27FC236}">
                <a16:creationId xmlns:a16="http://schemas.microsoft.com/office/drawing/2014/main" id="{6F6FEA0B-B3B6-BA42-9735-66998E346F8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B000-A734-FC42-9127-C622F517E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2;p10">
            <a:extLst>
              <a:ext uri="{FF2B5EF4-FFF2-40B4-BE49-F238E27FC236}">
                <a16:creationId xmlns:a16="http://schemas.microsoft.com/office/drawing/2014/main" id="{7EE616D0-4F2A-784E-B4C5-590D43FEC9F4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218488" y="4121150"/>
            <a:ext cx="685800" cy="593725"/>
          </a:xfrm>
          <a:custGeom>
            <a:avLst/>
            <a:gdLst>
              <a:gd name="T0" fmla="*/ 171450 w 120000"/>
              <a:gd name="T1" fmla="*/ 0 h 120000"/>
              <a:gd name="T2" fmla="*/ 0 w 120000"/>
              <a:gd name="T3" fmla="*/ 296833 h 120000"/>
              <a:gd name="T4" fmla="*/ 171450 w 120000"/>
              <a:gd name="T5" fmla="*/ 593725 h 120000"/>
              <a:gd name="T6" fmla="*/ 514350 w 120000"/>
              <a:gd name="T7" fmla="*/ 593725 h 120000"/>
              <a:gd name="T8" fmla="*/ 685800 w 120000"/>
              <a:gd name="T9" fmla="*/ 296833 h 120000"/>
              <a:gd name="T10" fmla="*/ 514350 w 120000"/>
              <a:gd name="T11" fmla="*/ 0 h 120000"/>
              <a:gd name="T12" fmla="*/ 171450 w 120000"/>
              <a:gd name="T13" fmla="*/ 0 h 120000"/>
              <a:gd name="T14" fmla="*/ 219896 w 120000"/>
              <a:gd name="T15" fmla="*/ 83864 h 120000"/>
              <a:gd name="T16" fmla="*/ 465898 w 120000"/>
              <a:gd name="T17" fmla="*/ 83864 h 120000"/>
              <a:gd name="T18" fmla="*/ 588834 w 120000"/>
              <a:gd name="T19" fmla="*/ 296833 h 120000"/>
              <a:gd name="T20" fmla="*/ 465898 w 120000"/>
              <a:gd name="T21" fmla="*/ 509802 h 120000"/>
              <a:gd name="T22" fmla="*/ 219896 w 120000"/>
              <a:gd name="T23" fmla="*/ 509802 h 120000"/>
              <a:gd name="T24" fmla="*/ 96898 w 120000"/>
              <a:gd name="T25" fmla="*/ 296833 h 120000"/>
              <a:gd name="T26" fmla="*/ 219896 w 120000"/>
              <a:gd name="T27" fmla="*/ 83864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" name="Google Shape;323;p10">
            <a:extLst>
              <a:ext uri="{FF2B5EF4-FFF2-40B4-BE49-F238E27FC236}">
                <a16:creationId xmlns:a16="http://schemas.microsoft.com/office/drawing/2014/main" id="{C21B7D8D-C6EC-3142-AC88-89CA025F0B4F}"/>
              </a:ext>
            </a:extLst>
          </p:cNvPr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4" name="Google Shape;324;p10">
            <a:extLst>
              <a:ext uri="{FF2B5EF4-FFF2-40B4-BE49-F238E27FC236}">
                <a16:creationId xmlns:a16="http://schemas.microsoft.com/office/drawing/2014/main" id="{6B304660-A0E1-1445-BEDF-8CBC12A305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847725"/>
            <a:ext cx="674688" cy="584200"/>
          </a:xfrm>
          <a:prstGeom prst="hexagon">
            <a:avLst>
              <a:gd name="adj" fmla="val 28701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5" name="Google Shape;325;p10">
            <a:extLst>
              <a:ext uri="{FF2B5EF4-FFF2-40B4-BE49-F238E27FC236}">
                <a16:creationId xmlns:a16="http://schemas.microsoft.com/office/drawing/2014/main" id="{9D17B2CE-8B69-0C48-A288-B5B33709323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3238" y="1162050"/>
            <a:ext cx="352425" cy="304800"/>
          </a:xfrm>
          <a:prstGeom prst="hexagon">
            <a:avLst>
              <a:gd name="adj" fmla="val 2870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326;p10">
            <a:extLst>
              <a:ext uri="{FF2B5EF4-FFF2-40B4-BE49-F238E27FC236}">
                <a16:creationId xmlns:a16="http://schemas.microsoft.com/office/drawing/2014/main" id="{6E16EFBE-FEFE-7D44-89DE-8A59553F2E8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208088" y="-131763"/>
            <a:ext cx="674687" cy="584201"/>
          </a:xfrm>
          <a:prstGeom prst="hexagon">
            <a:avLst>
              <a:gd name="adj" fmla="val 2870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327;p10">
            <a:extLst>
              <a:ext uri="{FF2B5EF4-FFF2-40B4-BE49-F238E27FC236}">
                <a16:creationId xmlns:a16="http://schemas.microsoft.com/office/drawing/2014/main" id="{6F8FD0EF-39A5-B341-9C73-F07ADDA1C3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47650" y="49213"/>
            <a:ext cx="295275" cy="255587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328;p10">
            <a:extLst>
              <a:ext uri="{FF2B5EF4-FFF2-40B4-BE49-F238E27FC236}">
                <a16:creationId xmlns:a16="http://schemas.microsoft.com/office/drawing/2014/main" id="{A65DC50C-A854-3040-8C68-53B175EC49E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486275"/>
            <a:ext cx="542925" cy="469900"/>
          </a:xfrm>
          <a:prstGeom prst="hexagon">
            <a:avLst>
              <a:gd name="adj" fmla="val 28703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329;p10">
            <a:extLst>
              <a:ext uri="{FF2B5EF4-FFF2-40B4-BE49-F238E27FC236}">
                <a16:creationId xmlns:a16="http://schemas.microsoft.com/office/drawing/2014/main" id="{9B67E803-E620-5C46-91A3-305EA3FBB81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523288" y="4741863"/>
            <a:ext cx="284162" cy="244475"/>
          </a:xfrm>
          <a:prstGeom prst="hexagon">
            <a:avLst>
              <a:gd name="adj" fmla="val 28827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330;p10">
            <a:extLst>
              <a:ext uri="{FF2B5EF4-FFF2-40B4-BE49-F238E27FC236}">
                <a16:creationId xmlns:a16="http://schemas.microsoft.com/office/drawing/2014/main" id="{E89F5672-A45F-9E4F-988D-94415E6D83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323263" y="3627438"/>
            <a:ext cx="542925" cy="469900"/>
          </a:xfrm>
          <a:prstGeom prst="hexagon">
            <a:avLst>
              <a:gd name="adj" fmla="val 28687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331;p10">
            <a:extLst>
              <a:ext uri="{FF2B5EF4-FFF2-40B4-BE49-F238E27FC236}">
                <a16:creationId xmlns:a16="http://schemas.microsoft.com/office/drawing/2014/main" id="{BDDA064D-C0AE-DA4D-9CBC-CD4B0C0AD3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010025"/>
            <a:ext cx="238125" cy="206375"/>
          </a:xfrm>
          <a:prstGeom prst="hexagon">
            <a:avLst>
              <a:gd name="adj" fmla="val 2865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332;p10">
            <a:extLst>
              <a:ext uri="{FF2B5EF4-FFF2-40B4-BE49-F238E27FC236}">
                <a16:creationId xmlns:a16="http://schemas.microsoft.com/office/drawing/2014/main" id="{6AF666E3-1D0E-1F43-B2CA-474298A1AF4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F9CA7-62CE-4642-A092-5D412AD74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23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DDDEAC33-2815-8F4A-B32D-6092D8AD246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31963" y="1735138"/>
            <a:ext cx="494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B708BD7A-E83F-DD47-B2CC-169FBF00DD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731963" y="2255838"/>
            <a:ext cx="49450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A6072998-B5BC-5D43-BA18-C473CC78527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4288" y="4786313"/>
            <a:ext cx="547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</a:lstStyle>
          <a:p>
            <a:pPr>
              <a:defRPr/>
            </a:pPr>
            <a:fld id="{A78A4597-48F4-4046-A534-E5F3393F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DE5DE354-37AA-F246-8E11-4F0A88DFE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698062"/>
            <a:ext cx="6045200" cy="1159800"/>
          </a:xfrm>
        </p:spPr>
        <p:txBody>
          <a:bodyPr/>
          <a:lstStyle/>
          <a:p>
            <a:r>
              <a:rPr lang="en-US" dirty="0"/>
              <a:t>NA2 – The Physical and </a:t>
            </a:r>
            <a:br>
              <a:rPr lang="en-US" dirty="0"/>
            </a:br>
            <a:r>
              <a:rPr lang="en-US" dirty="0"/>
              <a:t>Data Link Layers</a:t>
            </a:r>
          </a:p>
        </p:txBody>
      </p:sp>
      <p:sp>
        <p:nvSpPr>
          <p:cNvPr id="49" name="Subtitle 48">
            <a:extLst>
              <a:ext uri="{FF2B5EF4-FFF2-40B4-BE49-F238E27FC236}">
                <a16:creationId xmlns:a16="http://schemas.microsoft.com/office/drawing/2014/main" id="{7A0D6EC2-B4DC-8741-821F-68E0011B2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1783316"/>
            <a:ext cx="5696100" cy="784800"/>
          </a:xfrm>
        </p:spPr>
        <p:txBody>
          <a:bodyPr/>
          <a:lstStyle/>
          <a:p>
            <a:r>
              <a:rPr lang="en-US" dirty="0"/>
              <a:t>COMP 256 – Dickinson College</a:t>
            </a:r>
          </a:p>
          <a:p>
            <a:r>
              <a:rPr lang="en-US" dirty="0"/>
              <a:t>Prof. </a:t>
            </a:r>
            <a:r>
              <a:rPr lang="en-US" dirty="0" err="1"/>
              <a:t>Braught</a:t>
            </a:r>
            <a:endParaRPr lang="en-US" dirty="0"/>
          </a:p>
          <a:p>
            <a:r>
              <a:rPr lang="en-US" dirty="0"/>
              <a:t>Spring 2023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C9969-83FB-E846-A739-AED83CF6F296}"/>
              </a:ext>
            </a:extLst>
          </p:cNvPr>
          <p:cNvSpPr txBox="1"/>
          <p:nvPr/>
        </p:nvSpPr>
        <p:spPr>
          <a:xfrm>
            <a:off x="6900847" y="-1444412"/>
            <a:ext cx="234360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sz="287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66650E-A476-7B7A-BEE9-693347DEE85F}"/>
              </a:ext>
            </a:extLst>
          </p:cNvPr>
          <p:cNvGrpSpPr/>
          <p:nvPr/>
        </p:nvGrpSpPr>
        <p:grpSpPr>
          <a:xfrm rot="168642">
            <a:off x="5155870" y="2633128"/>
            <a:ext cx="3030905" cy="2261673"/>
            <a:chOff x="3771378" y="2635196"/>
            <a:chExt cx="3030905" cy="22616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6C836C-0333-B1B4-C1C0-B4F9ED67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1378" y="2635196"/>
              <a:ext cx="3030905" cy="2020602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57101D-25FF-8666-A636-66F9D09139C7}"/>
                </a:ext>
              </a:extLst>
            </p:cNvPr>
            <p:cNvSpPr txBox="1"/>
            <p:nvPr/>
          </p:nvSpPr>
          <p:spPr>
            <a:xfrm>
              <a:off x="4364368" y="4558315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https://dealna.com/Article/</a:t>
              </a:r>
            </a:p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Post/6564/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Networking-Accessories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016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61E7F6-7FAE-9761-DD8B-F793968B1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603838"/>
            <a:ext cx="6260232" cy="645300"/>
          </a:xfrm>
        </p:spPr>
        <p:txBody>
          <a:bodyPr/>
          <a:lstStyle/>
          <a:p>
            <a:r>
              <a:rPr lang="en-US" sz="2800" dirty="0"/>
              <a:t>Physical Layer Encodings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EB19-96CB-75B5-0030-C6A656CD7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3"/>
            <a:ext cx="4944300" cy="2175319"/>
          </a:xfrm>
        </p:spPr>
        <p:txBody>
          <a:bodyPr/>
          <a:lstStyle/>
          <a:p>
            <a:r>
              <a:rPr lang="en-US" sz="2400" dirty="0"/>
              <a:t>To transfer bits a </a:t>
            </a:r>
            <a:r>
              <a:rPr lang="en-US" sz="2400" b="1" i="1" dirty="0"/>
              <a:t>network interface card</a:t>
            </a:r>
            <a:r>
              <a:rPr lang="en-US" sz="2400" dirty="0"/>
              <a:t> (NIC) must encode the bits on a communication link.</a:t>
            </a:r>
          </a:p>
          <a:p>
            <a:r>
              <a:rPr lang="en-US" sz="2400" dirty="0"/>
              <a:t>For example, as electrical signals on wire(s), as light pulses through a fiber optic cable, or on radio waves in the air.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9B55B-00FC-3C37-54C2-AAA5DF6E91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910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EC83-8386-3A53-7F92-78A165F6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1" y="618902"/>
            <a:ext cx="6161600" cy="645300"/>
          </a:xfrm>
        </p:spPr>
        <p:txBody>
          <a:bodyPr/>
          <a:lstStyle/>
          <a:p>
            <a:r>
              <a:rPr lang="en-US" dirty="0"/>
              <a:t>Some Physical Layer Encodings for Wires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CF5D8-1815-C775-5F7A-D30A39579CB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333E36-3BFE-1916-40FF-001D9E34734E}"/>
              </a:ext>
            </a:extLst>
          </p:cNvPr>
          <p:cNvSpPr txBox="1"/>
          <p:nvPr/>
        </p:nvSpPr>
        <p:spPr>
          <a:xfrm>
            <a:off x="2346536" y="4900179"/>
            <a:ext cx="4483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https://</a:t>
            </a:r>
            <a:r>
              <a:rPr lang="en-US" sz="1000" dirty="0" err="1"/>
              <a:t>book.systemsapproach.org</a:t>
            </a:r>
            <a:r>
              <a:rPr lang="en-US" sz="1000" dirty="0"/>
              <a:t>/direct/</a:t>
            </a:r>
            <a:r>
              <a:rPr lang="en-US" sz="1000" dirty="0" err="1"/>
              <a:t>encoding.html</a:t>
            </a:r>
            <a:endParaRPr lang="en-US" sz="1000" dirty="0"/>
          </a:p>
          <a:p>
            <a:endParaRPr lang="en-US" sz="10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1DD8E-928B-9B2C-912D-81B27F241F31}"/>
              </a:ext>
            </a:extLst>
          </p:cNvPr>
          <p:cNvGrpSpPr/>
          <p:nvPr/>
        </p:nvGrpSpPr>
        <p:grpSpPr>
          <a:xfrm>
            <a:off x="2691799" y="1637169"/>
            <a:ext cx="5526288" cy="2653375"/>
            <a:chOff x="1626794" y="1594996"/>
            <a:chExt cx="5526288" cy="265337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4519EF0-2FDD-B751-688B-32C7C8382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796" y="3290630"/>
              <a:ext cx="5515527" cy="3429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09662D4-FFA9-E3B1-EB86-0345A4AF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6794" y="2570853"/>
              <a:ext cx="5506913" cy="3429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5F8B073-7D55-F624-CCF4-B7DE0634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6796" y="3575271"/>
              <a:ext cx="5526284" cy="6731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DC4F3DA-BAD6-0430-37C6-D62DD6FC5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7554" y="1594996"/>
              <a:ext cx="5515528" cy="4699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C1CF202-A36B-53DF-394A-3465F774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7554" y="2061633"/>
              <a:ext cx="5506914" cy="5715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987597-1140-0672-8680-96A7BFF67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7553" y="2893822"/>
              <a:ext cx="5515527" cy="57150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EFFD00B-05BC-8B3B-BC89-8DD5B241E751}"/>
              </a:ext>
            </a:extLst>
          </p:cNvPr>
          <p:cNvSpPr txBox="1"/>
          <p:nvPr/>
        </p:nvSpPr>
        <p:spPr>
          <a:xfrm>
            <a:off x="646211" y="2028975"/>
            <a:ext cx="242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Non-Return 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To Zero (NRZ)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A404FA-079E-5FC4-2BD3-7E63C1FAA53B}"/>
              </a:ext>
            </a:extLst>
          </p:cNvPr>
          <p:cNvSpPr txBox="1"/>
          <p:nvPr/>
        </p:nvSpPr>
        <p:spPr>
          <a:xfrm>
            <a:off x="656970" y="2996597"/>
            <a:ext cx="242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Manchester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AB9F7E-CF94-37C2-BF2B-B0F2455069AC}"/>
              </a:ext>
            </a:extLst>
          </p:cNvPr>
          <p:cNvSpPr txBox="1"/>
          <p:nvPr/>
        </p:nvSpPr>
        <p:spPr>
          <a:xfrm>
            <a:off x="995637" y="3846121"/>
            <a:ext cx="242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Clock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673E3B-9378-4D8F-DA6F-E1353906FB5D}"/>
              </a:ext>
            </a:extLst>
          </p:cNvPr>
          <p:cNvCxnSpPr>
            <a:cxnSpLocks/>
          </p:cNvCxnSpPr>
          <p:nvPr/>
        </p:nvCxnSpPr>
        <p:spPr>
          <a:xfrm flipH="1">
            <a:off x="2628428" y="4670149"/>
            <a:ext cx="4815565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260E40D-7AD0-675D-44A5-54EB90B74A1E}"/>
              </a:ext>
            </a:extLst>
          </p:cNvPr>
          <p:cNvSpPr txBox="1"/>
          <p:nvPr/>
        </p:nvSpPr>
        <p:spPr>
          <a:xfrm>
            <a:off x="7563407" y="4516261"/>
            <a:ext cx="575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93E37-466D-E161-65CF-BFD84DCFE804}"/>
              </a:ext>
            </a:extLst>
          </p:cNvPr>
          <p:cNvSpPr txBox="1"/>
          <p:nvPr/>
        </p:nvSpPr>
        <p:spPr>
          <a:xfrm rot="16200000">
            <a:off x="7870525" y="29570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Destination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A0A308-5AC9-81C3-4226-4D8418E7148C}"/>
              </a:ext>
            </a:extLst>
          </p:cNvPr>
          <p:cNvSpPr txBox="1"/>
          <p:nvPr/>
        </p:nvSpPr>
        <p:spPr>
          <a:xfrm rot="16200000">
            <a:off x="216126" y="269638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E02C98-A507-296C-8C5D-2AEDB2E23CA8}"/>
              </a:ext>
            </a:extLst>
          </p:cNvPr>
          <p:cNvSpPr txBox="1"/>
          <p:nvPr/>
        </p:nvSpPr>
        <p:spPr>
          <a:xfrm>
            <a:off x="2168757" y="1593141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1D98B3-7713-3AAC-8A51-692015F4755D}"/>
              </a:ext>
            </a:extLst>
          </p:cNvPr>
          <p:cNvSpPr txBox="1"/>
          <p:nvPr/>
        </p:nvSpPr>
        <p:spPr>
          <a:xfrm>
            <a:off x="7570014" y="426506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Oldest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EB36B2-988A-61EE-8DBF-12A73A0C72A8}"/>
              </a:ext>
            </a:extLst>
          </p:cNvPr>
          <p:cNvSpPr txBox="1"/>
          <p:nvPr/>
        </p:nvSpPr>
        <p:spPr>
          <a:xfrm>
            <a:off x="2691799" y="4296740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Newest</a:t>
            </a:r>
          </a:p>
        </p:txBody>
      </p:sp>
    </p:spTree>
    <p:extLst>
      <p:ext uri="{BB962C8B-B14F-4D97-AF65-F5344CB8AC3E}">
        <p14:creationId xmlns:p14="http://schemas.microsoft.com/office/powerpoint/2010/main" val="49881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0520-5D76-03D0-EF6B-56989440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0" y="618902"/>
            <a:ext cx="6984619" cy="645300"/>
          </a:xfrm>
        </p:spPr>
        <p:txBody>
          <a:bodyPr/>
          <a:lstStyle/>
          <a:p>
            <a:r>
              <a:rPr lang="en-US" dirty="0"/>
              <a:t>Some Physical Layer Encodings for </a:t>
            </a:r>
            <a:r>
              <a:rPr lang="en-US" dirty="0" err="1"/>
              <a:t>WiFi</a:t>
            </a:r>
            <a:r>
              <a:rPr lang="en-US" dirty="0"/>
              <a:t>/Radio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E574-638B-6FEC-5B2F-66B30A5A09E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44EC4-80A8-BEE2-DBAC-3C6D57140FEC}"/>
              </a:ext>
            </a:extLst>
          </p:cNvPr>
          <p:cNvSpPr txBox="1"/>
          <p:nvPr/>
        </p:nvSpPr>
        <p:spPr>
          <a:xfrm>
            <a:off x="1218191" y="1487508"/>
            <a:ext cx="1540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Frequency 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Shift Keying 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Encoding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F6E00-84B1-0C0E-A3B7-0ECBAE394687}"/>
              </a:ext>
            </a:extLst>
          </p:cNvPr>
          <p:cNvSpPr txBox="1"/>
          <p:nvPr/>
        </p:nvSpPr>
        <p:spPr>
          <a:xfrm>
            <a:off x="2193350" y="2975067"/>
            <a:ext cx="6532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https://</a:t>
            </a:r>
            <a:r>
              <a:rPr lang="en-US" sz="1000" dirty="0" err="1"/>
              <a:t>www.researchgate.net</a:t>
            </a:r>
            <a:r>
              <a:rPr lang="en-US" sz="1000" dirty="0"/>
              <a:t>/figure/Frequency-Shift-Keying-FSK-signal-5_fig6_309595949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C73967-50AD-E2C7-080B-D3F4432EF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449" y="1398198"/>
            <a:ext cx="5370755" cy="11302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AC1A6C-DBD4-F41A-D1FD-3496D8A9441B}"/>
              </a:ext>
            </a:extLst>
          </p:cNvPr>
          <p:cNvGrpSpPr/>
          <p:nvPr/>
        </p:nvGrpSpPr>
        <p:grpSpPr>
          <a:xfrm>
            <a:off x="1218191" y="3461281"/>
            <a:ext cx="7476141" cy="1660628"/>
            <a:chOff x="1218191" y="3461281"/>
            <a:chExt cx="7476141" cy="166062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E2C5B5A-805C-F36B-34D1-AA952B142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430" y="3461281"/>
              <a:ext cx="4966107" cy="1414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F88467-C9C9-2E48-1CEC-9003690D2482}"/>
                </a:ext>
              </a:extLst>
            </p:cNvPr>
            <p:cNvSpPr txBox="1"/>
            <p:nvPr/>
          </p:nvSpPr>
          <p:spPr>
            <a:xfrm>
              <a:off x="1218191" y="3706819"/>
              <a:ext cx="13867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Chalkboard" panose="03050602040202020205" pitchFamily="66" charset="77"/>
                </a:rPr>
                <a:t>Quadrature</a:t>
              </a:r>
            </a:p>
            <a:p>
              <a:pPr algn="ctr"/>
              <a:r>
                <a:rPr lang="en-US" sz="1800" dirty="0">
                  <a:latin typeface="Chalkboard" panose="03050602040202020205" pitchFamily="66" charset="77"/>
                </a:rPr>
                <a:t>Phase Shift</a:t>
              </a:r>
            </a:p>
            <a:p>
              <a:pPr algn="ctr"/>
              <a:r>
                <a:rPr lang="en-US" sz="1800" dirty="0">
                  <a:latin typeface="Chalkboard" panose="03050602040202020205" pitchFamily="66" charset="77"/>
                </a:rPr>
                <a:t>Keying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5059E9-28BA-ED9C-F815-5D852F065E39}"/>
                </a:ext>
              </a:extLst>
            </p:cNvPr>
            <p:cNvSpPr txBox="1"/>
            <p:nvPr/>
          </p:nvSpPr>
          <p:spPr>
            <a:xfrm>
              <a:off x="2243527" y="4875688"/>
              <a:ext cx="6450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Image from: https://</a:t>
              </a:r>
              <a:r>
                <a:rPr lang="en-US" sz="1000" dirty="0" err="1"/>
                <a:t>www.allaboutcircuits.com</a:t>
              </a:r>
              <a:r>
                <a:rPr lang="en-US" sz="1000" dirty="0"/>
                <a:t>/technical-articles/quadrature-phase-shift-keying-</a:t>
              </a:r>
              <a:r>
                <a:rPr lang="en-US" sz="1000" dirty="0" err="1"/>
                <a:t>qpsk</a:t>
              </a:r>
              <a:r>
                <a:rPr lang="en-US" sz="1000" dirty="0"/>
                <a:t>-modulation/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43687C-900C-D302-15B3-E6C12ED05F54}"/>
              </a:ext>
            </a:extLst>
          </p:cNvPr>
          <p:cNvCxnSpPr>
            <a:cxnSpLocks/>
          </p:cNvCxnSpPr>
          <p:nvPr/>
        </p:nvCxnSpPr>
        <p:spPr>
          <a:xfrm flipH="1">
            <a:off x="2694857" y="2878656"/>
            <a:ext cx="4815565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61567D-0662-F2F5-84C4-923AA4410241}"/>
              </a:ext>
            </a:extLst>
          </p:cNvPr>
          <p:cNvSpPr txBox="1"/>
          <p:nvPr/>
        </p:nvSpPr>
        <p:spPr>
          <a:xfrm>
            <a:off x="7629836" y="2724768"/>
            <a:ext cx="575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455FC3-36A8-7369-AFD1-172C4069372C}"/>
              </a:ext>
            </a:extLst>
          </p:cNvPr>
          <p:cNvSpPr txBox="1"/>
          <p:nvPr/>
        </p:nvSpPr>
        <p:spPr>
          <a:xfrm>
            <a:off x="7636443" y="2473567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Oldest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F007D-24D8-A75A-5C13-680E481D88A7}"/>
              </a:ext>
            </a:extLst>
          </p:cNvPr>
          <p:cNvSpPr txBox="1"/>
          <p:nvPr/>
        </p:nvSpPr>
        <p:spPr>
          <a:xfrm>
            <a:off x="2758228" y="2505247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Newest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BAE33B-2E1F-8CCC-7F51-0AB414CC5A22}"/>
              </a:ext>
            </a:extLst>
          </p:cNvPr>
          <p:cNvSpPr txBox="1"/>
          <p:nvPr/>
        </p:nvSpPr>
        <p:spPr>
          <a:xfrm rot="16200000">
            <a:off x="7781849" y="17786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Destination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7BBC54-08BA-2F57-6F32-58708762F334}"/>
              </a:ext>
            </a:extLst>
          </p:cNvPr>
          <p:cNvSpPr txBox="1"/>
          <p:nvPr/>
        </p:nvSpPr>
        <p:spPr>
          <a:xfrm rot="16200000">
            <a:off x="635521" y="18877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64899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Data Link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107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E7BF-41AD-B926-6406-ED9C003E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(Data) Link Layer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B9B61-AC71-246D-F43E-46F6F9117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4" y="1514554"/>
            <a:ext cx="5767705" cy="3498510"/>
          </a:xfrm>
        </p:spPr>
        <p:txBody>
          <a:bodyPr/>
          <a:lstStyle/>
          <a:p>
            <a:r>
              <a:rPr lang="en-US" sz="2400" dirty="0"/>
              <a:t>Network interface cards add/understand extra information to pass messages between two or more neighboring nodes.</a:t>
            </a:r>
          </a:p>
          <a:p>
            <a:endParaRPr lang="en-US" sz="2400" dirty="0"/>
          </a:p>
          <a:p>
            <a:r>
              <a:rPr lang="en-US" sz="2400" dirty="0"/>
              <a:t>Ethernet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4C9E-29B1-8AF1-4AE5-577C1BADE32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43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02427-4D12-4572-35A4-B9EC3AE1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0" y="618902"/>
            <a:ext cx="6403705" cy="645300"/>
          </a:xfrm>
        </p:spPr>
        <p:txBody>
          <a:bodyPr/>
          <a:lstStyle/>
          <a:p>
            <a:r>
              <a:rPr lang="en-US" sz="2800" dirty="0"/>
              <a:t>Ethernet uses a Broadcast Medium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20F74-0E3E-2AAA-12DF-A14957BF8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583" y="1744633"/>
            <a:ext cx="4348753" cy="3015740"/>
          </a:xfrm>
        </p:spPr>
        <p:txBody>
          <a:bodyPr/>
          <a:lstStyle/>
          <a:p>
            <a:r>
              <a:rPr lang="en-US" sz="2000" dirty="0"/>
              <a:t>Ethernet </a:t>
            </a:r>
            <a:r>
              <a:rPr lang="en-US" sz="2000" b="1" i="1" dirty="0"/>
              <a:t>frames</a:t>
            </a:r>
            <a:r>
              <a:rPr lang="en-US" sz="2000" dirty="0"/>
              <a:t> (packets/messages) are </a:t>
            </a:r>
            <a:r>
              <a:rPr lang="en-US" sz="2000" b="1" i="1" dirty="0"/>
              <a:t>broadcast</a:t>
            </a:r>
            <a:r>
              <a:rPr lang="en-US" sz="2000" i="1" baseline="30000" dirty="0"/>
              <a:t>*</a:t>
            </a:r>
            <a:r>
              <a:rPr lang="en-US" sz="2000" dirty="0"/>
              <a:t> to all nodes on the local area network.</a:t>
            </a:r>
          </a:p>
          <a:p>
            <a:pPr lvl="1"/>
            <a:r>
              <a:rPr lang="en-US" sz="1800" dirty="0"/>
              <a:t>Each </a:t>
            </a:r>
            <a:r>
              <a:rPr lang="en-US" sz="1800" b="1" i="1" dirty="0"/>
              <a:t>network interface card (NIC) </a:t>
            </a:r>
            <a:r>
              <a:rPr lang="en-US" sz="1800" dirty="0"/>
              <a:t>has a unique 6-byte </a:t>
            </a:r>
            <a:r>
              <a:rPr lang="en-US" sz="1800" b="1" i="1" dirty="0"/>
              <a:t>physical (MAC) address</a:t>
            </a:r>
            <a:r>
              <a:rPr lang="en-US" sz="1800" dirty="0"/>
              <a:t>. </a:t>
            </a:r>
          </a:p>
          <a:p>
            <a:pPr lvl="1"/>
            <a:r>
              <a:rPr lang="en-US" sz="1800" dirty="0"/>
              <a:t>A node will only processes frames that are addressed to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26C16-9EAA-AF9C-B5A4-DB611F70679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CEB8802-D980-7A20-7ECE-059F42D7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522" y="1980408"/>
            <a:ext cx="4095526" cy="254419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161542C-A461-8693-B723-7DBCB342ABA2}"/>
              </a:ext>
            </a:extLst>
          </p:cNvPr>
          <p:cNvSpPr txBox="1"/>
          <p:nvPr/>
        </p:nvSpPr>
        <p:spPr>
          <a:xfrm>
            <a:off x="3839091" y="4911790"/>
            <a:ext cx="5381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/videos/6/4/6.4_video_slides.pptx</a:t>
            </a:r>
          </a:p>
        </p:txBody>
      </p:sp>
    </p:spTree>
    <p:extLst>
      <p:ext uri="{BB962C8B-B14F-4D97-AF65-F5344CB8AC3E}">
        <p14:creationId xmlns:p14="http://schemas.microsoft.com/office/powerpoint/2010/main" val="3429669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BD07-9743-EBD9-B3A2-CC36BA83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006" y="437840"/>
            <a:ext cx="4944300" cy="645300"/>
          </a:xfrm>
        </p:spPr>
        <p:txBody>
          <a:bodyPr/>
          <a:lstStyle/>
          <a:p>
            <a:r>
              <a:rPr lang="en-US" sz="2800" dirty="0"/>
              <a:t>Ethernet Message </a:t>
            </a:r>
            <a:br>
              <a:rPr lang="en-US" sz="2800" dirty="0"/>
            </a:br>
            <a:r>
              <a:rPr lang="en-US" sz="2800" dirty="0"/>
              <a:t>	(</a:t>
            </a:r>
            <a:r>
              <a:rPr lang="en-US" sz="2800" b="1" i="1" dirty="0"/>
              <a:t>Frame</a:t>
            </a:r>
            <a:r>
              <a:rPr lang="en-US" sz="2800" dirty="0"/>
              <a:t>)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E9017-449D-FA9F-6DA4-9441C63F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042" y="2509081"/>
            <a:ext cx="7278453" cy="2278446"/>
          </a:xfrm>
        </p:spPr>
        <p:txBody>
          <a:bodyPr/>
          <a:lstStyle/>
          <a:p>
            <a:r>
              <a:rPr lang="en-US" sz="1800" b="1" dirty="0"/>
              <a:t>preamble</a:t>
            </a:r>
            <a:r>
              <a:rPr lang="en-US" sz="1800" dirty="0"/>
              <a:t>: 7 bytes of 1010 1010 and one byte of 1010 1011</a:t>
            </a:r>
          </a:p>
          <a:p>
            <a:r>
              <a:rPr lang="en-US" sz="1800" b="1" dirty="0"/>
              <a:t>source address</a:t>
            </a:r>
            <a:r>
              <a:rPr lang="en-US" sz="1800" dirty="0"/>
              <a:t>:  MAC address of node sending the frame.</a:t>
            </a:r>
          </a:p>
          <a:p>
            <a:r>
              <a:rPr lang="en-US" sz="1800" b="1" dirty="0" err="1"/>
              <a:t>dest</a:t>
            </a:r>
            <a:r>
              <a:rPr lang="en-US" sz="1800" b="1" dirty="0"/>
              <a:t>. address</a:t>
            </a:r>
            <a:r>
              <a:rPr lang="en-US" sz="1800" dirty="0"/>
              <a:t>: MAC address of node to receive the frame. </a:t>
            </a:r>
          </a:p>
          <a:p>
            <a:r>
              <a:rPr lang="en-US" sz="1800" b="1" dirty="0"/>
              <a:t>type</a:t>
            </a:r>
            <a:r>
              <a:rPr lang="en-US" sz="1800" dirty="0"/>
              <a:t>: Information about size</a:t>
            </a:r>
            <a:r>
              <a:rPr lang="en-US" sz="1800" baseline="30000" dirty="0"/>
              <a:t>*</a:t>
            </a:r>
            <a:r>
              <a:rPr lang="en-US" sz="1800" dirty="0"/>
              <a:t> of the payload. </a:t>
            </a:r>
          </a:p>
          <a:p>
            <a:r>
              <a:rPr lang="en-US" sz="1800" b="1" dirty="0"/>
              <a:t>payload</a:t>
            </a:r>
            <a:r>
              <a:rPr lang="en-US" sz="1800" dirty="0"/>
              <a:t>:  The bits of data being sent.</a:t>
            </a:r>
          </a:p>
          <a:p>
            <a:r>
              <a:rPr lang="en-US" sz="1800" b="1" dirty="0"/>
              <a:t>CRC</a:t>
            </a:r>
            <a:r>
              <a:rPr lang="en-US" sz="1800" dirty="0"/>
              <a:t>: </a:t>
            </a:r>
            <a:r>
              <a:rPr lang="en-US" sz="1800" i="1" dirty="0"/>
              <a:t>Cyclic Redundancy Check</a:t>
            </a:r>
            <a:r>
              <a:rPr lang="en-US" sz="1800" dirty="0"/>
              <a:t> for detecting bit errors in transmission.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8768F-5552-FBC8-24B0-830C35DAD21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pSp>
        <p:nvGrpSpPr>
          <p:cNvPr id="5" name="Group 51">
            <a:extLst>
              <a:ext uri="{FF2B5EF4-FFF2-40B4-BE49-F238E27FC236}">
                <a16:creationId xmlns:a16="http://schemas.microsoft.com/office/drawing/2014/main" id="{D4A644A1-C7EE-EBBF-09E3-88DA27A6A8C8}"/>
              </a:ext>
            </a:extLst>
          </p:cNvPr>
          <p:cNvGrpSpPr>
            <a:grpSpLocks/>
          </p:cNvGrpSpPr>
          <p:nvPr/>
        </p:nvGrpSpPr>
        <p:grpSpPr bwMode="auto">
          <a:xfrm>
            <a:off x="1148129" y="1073962"/>
            <a:ext cx="7678053" cy="1077773"/>
            <a:chOff x="940711" y="4902593"/>
            <a:chExt cx="6291001" cy="992895"/>
          </a:xfrm>
        </p:grpSpPr>
        <p:sp>
          <p:nvSpPr>
            <p:cNvPr id="6" name="Line 10">
              <a:extLst>
                <a:ext uri="{FF2B5EF4-FFF2-40B4-BE49-F238E27FC236}">
                  <a16:creationId xmlns:a16="http://schemas.microsoft.com/office/drawing/2014/main" id="{B02A9371-722B-600C-34DD-7E1410A05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0934" y="5199463"/>
              <a:ext cx="0" cy="2046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207D9BE-9A4A-91B9-C569-C4D67CBA3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959" y="5272489"/>
              <a:ext cx="6254753" cy="547846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3">
              <a:extLst>
                <a:ext uri="{FF2B5EF4-FFF2-40B4-BE49-F238E27FC236}">
                  <a16:creationId xmlns:a16="http://schemas.microsoft.com/office/drawing/2014/main" id="{22F2234F-3F17-2F03-CF19-70D290B609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70955" y="5262636"/>
              <a:ext cx="0" cy="5503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32">
              <a:extLst>
                <a:ext uri="{FF2B5EF4-FFF2-40B4-BE49-F238E27FC236}">
                  <a16:creationId xmlns:a16="http://schemas.microsoft.com/office/drawing/2014/main" id="{0730524D-AB9F-0509-8E89-BA283A975F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01175" y="5265808"/>
              <a:ext cx="0" cy="58368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33">
              <a:extLst>
                <a:ext uri="{FF2B5EF4-FFF2-40B4-BE49-F238E27FC236}">
                  <a16:creationId xmlns:a16="http://schemas.microsoft.com/office/drawing/2014/main" id="{8F310C9B-6064-E18D-9DD0-E3611AEA8C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29808" y="5270567"/>
              <a:ext cx="0" cy="5487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34">
              <a:extLst>
                <a:ext uri="{FF2B5EF4-FFF2-40B4-BE49-F238E27FC236}">
                  <a16:creationId xmlns:a16="http://schemas.microsoft.com/office/drawing/2014/main" id="{E8EC6AF3-118A-DECB-5114-CB106C2CC5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83797" y="5265808"/>
              <a:ext cx="0" cy="58051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35">
              <a:extLst>
                <a:ext uri="{FF2B5EF4-FFF2-40B4-BE49-F238E27FC236}">
                  <a16:creationId xmlns:a16="http://schemas.microsoft.com/office/drawing/2014/main" id="{D4A9B938-6612-507B-9025-592EAFAA1C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50628" y="5272152"/>
              <a:ext cx="0" cy="623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1706E739-9CD5-FBB0-0308-497031E56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355" y="5375236"/>
              <a:ext cx="844810" cy="32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dest.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address</a:t>
              </a:r>
            </a:p>
          </p:txBody>
        </p:sp>
        <p:sp>
          <p:nvSpPr>
            <p:cNvPr id="14" name="TextBox 37">
              <a:extLst>
                <a:ext uri="{FF2B5EF4-FFF2-40B4-BE49-F238E27FC236}">
                  <a16:creationId xmlns:a16="http://schemas.microsoft.com/office/drawing/2014/main" id="{769F7AC7-CFC0-3FA3-53BF-C8E971D6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2391" y="5379038"/>
              <a:ext cx="844810" cy="32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source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address</a:t>
              </a:r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4C23051D-A72A-2A6A-211D-3C257035D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632" y="5447787"/>
              <a:ext cx="1377407" cy="21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data (payload)</a:t>
              </a:r>
            </a:p>
          </p:txBody>
        </p:sp>
        <p:sp>
          <p:nvSpPr>
            <p:cNvPr id="16" name="TextBox 39">
              <a:extLst>
                <a:ext uri="{FF2B5EF4-FFF2-40B4-BE49-F238E27FC236}">
                  <a16:creationId xmlns:a16="http://schemas.microsoft.com/office/drawing/2014/main" id="{9B08A168-C465-9845-95E0-186F24579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1065" y="5431291"/>
              <a:ext cx="855572" cy="21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CRC</a:t>
              </a:r>
            </a:p>
          </p:txBody>
        </p:sp>
        <p:sp>
          <p:nvSpPr>
            <p:cNvPr id="17" name="TextBox 40">
              <a:extLst>
                <a:ext uri="{FF2B5EF4-FFF2-40B4-BE49-F238E27FC236}">
                  <a16:creationId xmlns:a16="http://schemas.microsoft.com/office/drawing/2014/main" id="{5CB52104-8DB0-6B89-0E61-B178EBCE4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711" y="5468237"/>
              <a:ext cx="1070128" cy="21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charset="0"/>
                </a:rPr>
                <a:t>preamble</a:t>
              </a:r>
            </a:p>
          </p:txBody>
        </p:sp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E9FD2EF3-7F3F-EFD1-7A2C-F5CF567079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1504" y="4902593"/>
              <a:ext cx="770260" cy="29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</a:rPr>
                <a:t>type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1F554AE-80F0-D4E0-A5FC-6FFFD85ACABD}"/>
              </a:ext>
            </a:extLst>
          </p:cNvPr>
          <p:cNvSpPr txBox="1"/>
          <p:nvPr/>
        </p:nvSpPr>
        <p:spPr>
          <a:xfrm>
            <a:off x="1898832" y="4897279"/>
            <a:ext cx="5346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/videos/6/4/6.4_video_slides.pptx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147576-C3B4-3DB8-E286-96061601D27F}"/>
              </a:ext>
            </a:extLst>
          </p:cNvPr>
          <p:cNvSpPr txBox="1"/>
          <p:nvPr/>
        </p:nvSpPr>
        <p:spPr>
          <a:xfrm>
            <a:off x="1458647" y="2115369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(8 bytes)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765AF6-1D40-E0D4-BBA0-F98B5854614F}"/>
              </a:ext>
            </a:extLst>
          </p:cNvPr>
          <p:cNvSpPr txBox="1"/>
          <p:nvPr/>
        </p:nvSpPr>
        <p:spPr>
          <a:xfrm>
            <a:off x="2423488" y="2115368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(6 bytes)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7092F9-4303-FACD-EB8D-02F25622B201}"/>
              </a:ext>
            </a:extLst>
          </p:cNvPr>
          <p:cNvSpPr txBox="1"/>
          <p:nvPr/>
        </p:nvSpPr>
        <p:spPr>
          <a:xfrm>
            <a:off x="3312555" y="2115368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(6 bytes)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BEB8B-2FC9-338A-7FDA-ABEFA4A43056}"/>
              </a:ext>
            </a:extLst>
          </p:cNvPr>
          <p:cNvSpPr txBox="1"/>
          <p:nvPr/>
        </p:nvSpPr>
        <p:spPr>
          <a:xfrm>
            <a:off x="4156932" y="2115368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C80CCC-C908-1399-5BE7-641A534568C0}"/>
              </a:ext>
            </a:extLst>
          </p:cNvPr>
          <p:cNvSpPr txBox="1"/>
          <p:nvPr/>
        </p:nvSpPr>
        <p:spPr>
          <a:xfrm>
            <a:off x="4897386" y="2115368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(64 – 1500 bytes)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89044F-2D6C-09D0-31C2-20BEA27D1CC0}"/>
              </a:ext>
            </a:extLst>
          </p:cNvPr>
          <p:cNvSpPr txBox="1"/>
          <p:nvPr/>
        </p:nvSpPr>
        <p:spPr>
          <a:xfrm>
            <a:off x="7345380" y="2115368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bytes)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659B5E-9E7B-0383-B4EB-80417E34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61" y="92351"/>
            <a:ext cx="2461827" cy="11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1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54A82-525E-CE5B-9903-F4CEAA9663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05F847-8E3D-79C8-B53D-3CCA749FFA85}"/>
              </a:ext>
            </a:extLst>
          </p:cNvPr>
          <p:cNvGrpSpPr/>
          <p:nvPr/>
        </p:nvGrpSpPr>
        <p:grpSpPr>
          <a:xfrm>
            <a:off x="2439003" y="1017072"/>
            <a:ext cx="3908885" cy="3109356"/>
            <a:chOff x="4990013" y="1840664"/>
            <a:chExt cx="3908885" cy="31093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FC591-D723-9458-F83F-F4CC417615F7}"/>
                </a:ext>
              </a:extLst>
            </p:cNvPr>
            <p:cNvSpPr txBox="1"/>
            <p:nvPr/>
          </p:nvSpPr>
          <p:spPr>
            <a:xfrm>
              <a:off x="4990013" y="2641696"/>
              <a:ext cx="39088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Segoe Print" panose="02000800000000000000" pitchFamily="2" charset="0"/>
                </a:rPr>
                <a:t>Ethernet uses a broadcast medium… what could go wrong?</a:t>
              </a:r>
            </a:p>
            <a:p>
              <a:pPr algn="ctr"/>
              <a:endParaRPr lang="en-US" sz="2400" dirty="0">
                <a:latin typeface="Segoe Print" panose="02000800000000000000" pitchFamily="2" charset="0"/>
              </a:endParaRPr>
            </a:p>
            <a:p>
              <a:pPr algn="ctr"/>
              <a:r>
                <a:rPr lang="en-US" sz="2400" dirty="0">
                  <a:latin typeface="Segoe Print" panose="02000800000000000000" pitchFamily="2" charset="0"/>
                </a:rPr>
                <a:t>How might we deal with it?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6D6D64-57AD-3636-3DE1-58F2BBAD9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9861" y="1840664"/>
              <a:ext cx="649191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4655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EF8F-8F6A-788A-96FC-FA5D1E0F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99" y="603838"/>
            <a:ext cx="5797653" cy="645300"/>
          </a:xfrm>
        </p:spPr>
        <p:txBody>
          <a:bodyPr/>
          <a:lstStyle/>
          <a:p>
            <a:r>
              <a:rPr lang="en-US" sz="2800" dirty="0"/>
              <a:t>The Ethernet Protocol: 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2E674-E961-A4E9-2BD4-7B7EA6E0B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9707" y="1607085"/>
            <a:ext cx="6203977" cy="3271759"/>
          </a:xfrm>
        </p:spPr>
        <p:txBody>
          <a:bodyPr/>
          <a:lstStyle/>
          <a:p>
            <a:r>
              <a:rPr lang="en-US" sz="2400" dirty="0"/>
              <a:t>When transmitting data an Ethernet source uses </a:t>
            </a:r>
            <a:r>
              <a:rPr lang="en-US" sz="2400" b="1" i="1" dirty="0"/>
              <a:t>Carrier Sense Multi-Access with Collision Detection </a:t>
            </a:r>
            <a:r>
              <a:rPr lang="en-US" sz="2400" dirty="0"/>
              <a:t>(CSMA/CD) :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z="1800" b="1" dirty="0"/>
              <a:t>Listen</a:t>
            </a:r>
            <a:r>
              <a:rPr lang="en-US" sz="1800" dirty="0"/>
              <a:t>, if no other node is transmitting, start sending the frame, otherwise wait until clear.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z="1800" b="1" dirty="0"/>
              <a:t>Monitor</a:t>
            </a:r>
            <a:r>
              <a:rPr lang="en-US" sz="1800" dirty="0"/>
              <a:t>, if one or more other node begin transmitting at the same time (a </a:t>
            </a:r>
            <a:r>
              <a:rPr lang="en-US" sz="1800" b="1" i="1" dirty="0"/>
              <a:t>collision</a:t>
            </a:r>
            <a:r>
              <a:rPr lang="en-US" sz="1800" dirty="0"/>
              <a:t> occurs), stop transmitting.</a:t>
            </a:r>
          </a:p>
          <a:p>
            <a:pPr marL="939800" lvl="1" indent="-342900">
              <a:buFont typeface="+mj-lt"/>
              <a:buAutoNum type="arabicPeriod"/>
            </a:pPr>
            <a:r>
              <a:rPr lang="en-US" sz="1800" b="1" dirty="0"/>
              <a:t>Wait</a:t>
            </a:r>
            <a:r>
              <a:rPr lang="en-US" sz="1800" dirty="0"/>
              <a:t>, if a collision occurred, wait a random amount of time and go to step 1.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54A82-525E-CE5B-9903-F4CEAA9663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C3791-2696-1A24-363A-0D1CC7EA3610}"/>
              </a:ext>
            </a:extLst>
          </p:cNvPr>
          <p:cNvGrpSpPr/>
          <p:nvPr/>
        </p:nvGrpSpPr>
        <p:grpSpPr>
          <a:xfrm>
            <a:off x="7153352" y="2113728"/>
            <a:ext cx="1502104" cy="905452"/>
            <a:chOff x="7153352" y="2113728"/>
            <a:chExt cx="1502104" cy="905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6A3457-996F-DCEA-0A6C-1E3267A54475}"/>
                </a:ext>
              </a:extLst>
            </p:cNvPr>
            <p:cNvSpPr txBox="1"/>
            <p:nvPr/>
          </p:nvSpPr>
          <p:spPr>
            <a:xfrm rot="21121699">
              <a:off x="7798555" y="2113728"/>
              <a:ext cx="8569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Carrier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Sense</a:t>
              </a:r>
            </a:p>
          </p:txBody>
        </p:sp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61AF79CC-3FC9-A86F-6921-DD6AAF5D1CC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53352" y="2507201"/>
              <a:ext cx="625032" cy="511979"/>
            </a:xfrm>
            <a:prstGeom prst="curvedConnector3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39FE31-417D-A15A-51AE-8AC10C90FB94}"/>
              </a:ext>
            </a:extLst>
          </p:cNvPr>
          <p:cNvGrpSpPr/>
          <p:nvPr/>
        </p:nvGrpSpPr>
        <p:grpSpPr>
          <a:xfrm>
            <a:off x="141252" y="3765175"/>
            <a:ext cx="1861528" cy="798171"/>
            <a:chOff x="7100276" y="3901224"/>
            <a:chExt cx="1861528" cy="7981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AA6D9B-BDD4-5534-DE30-08B245E592C5}"/>
                </a:ext>
              </a:extLst>
            </p:cNvPr>
            <p:cNvSpPr txBox="1"/>
            <p:nvPr/>
          </p:nvSpPr>
          <p:spPr>
            <a:xfrm rot="21121699">
              <a:off x="7100276" y="4114620"/>
              <a:ext cx="1078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Collision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Detection</a:t>
              </a:r>
            </a:p>
          </p:txBody>
        </p:sp>
        <p:cxnSp>
          <p:nvCxnSpPr>
            <p:cNvPr id="13" name="Curved Connector 12">
              <a:extLst>
                <a:ext uri="{FF2B5EF4-FFF2-40B4-BE49-F238E27FC236}">
                  <a16:creationId xmlns:a16="http://schemas.microsoft.com/office/drawing/2014/main" id="{23FDEDC8-93CF-0F84-B39D-E4AB1A159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1196" y="3901224"/>
              <a:ext cx="760608" cy="408792"/>
            </a:xfrm>
            <a:prstGeom prst="curvedConnector3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82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30CB-D2D5-B8F8-D269-27D1489C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1" y="618902"/>
            <a:ext cx="6618858" cy="645300"/>
          </a:xfrm>
        </p:spPr>
        <p:txBody>
          <a:bodyPr/>
          <a:lstStyle/>
          <a:p>
            <a:r>
              <a:rPr lang="en-US" sz="2800" dirty="0"/>
              <a:t>Ethernet Collisions: How long to wait?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1F01-12AF-0A32-D55D-5A0A788F0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580" y="1912943"/>
            <a:ext cx="4842548" cy="2544900"/>
          </a:xfrm>
        </p:spPr>
        <p:txBody>
          <a:bodyPr/>
          <a:lstStyle/>
          <a:p>
            <a:r>
              <a:rPr lang="en-US" sz="2400" dirty="0"/>
              <a:t>Exponential Backoff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ourier" pitchFamily="2" charset="0"/>
              </a:rPr>
              <a:t>n</a:t>
            </a:r>
            <a:r>
              <a:rPr lang="en-US" sz="2000" dirty="0"/>
              <a:t> = number of collisions in a row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Pick </a:t>
            </a:r>
            <a:r>
              <a:rPr lang="en-US" sz="2000" dirty="0">
                <a:latin typeface="Courier" pitchFamily="2" charset="0"/>
              </a:rPr>
              <a:t>k = random(0, max)</a:t>
            </a:r>
          </a:p>
          <a:p>
            <a:pPr lvl="2">
              <a:lnSpc>
                <a:spcPct val="150000"/>
              </a:lnSpc>
            </a:pPr>
            <a:r>
              <a:rPr lang="en-US" sz="2000" dirty="0">
                <a:latin typeface="+mn-lt"/>
              </a:rPr>
              <a:t>with </a:t>
            </a:r>
            <a:r>
              <a:rPr lang="en-US" sz="2000" dirty="0">
                <a:latin typeface="Courier" pitchFamily="2" charset="0"/>
              </a:rPr>
              <a:t>max = min(2</a:t>
            </a:r>
            <a:r>
              <a:rPr lang="en-US" sz="2000" baseline="30000" dirty="0">
                <a:latin typeface="Courier" pitchFamily="2" charset="0"/>
              </a:rPr>
              <a:t>n</a:t>
            </a:r>
            <a:r>
              <a:rPr lang="en-US" sz="2000" dirty="0">
                <a:latin typeface="Courier" pitchFamily="2" charset="0"/>
              </a:rPr>
              <a:t>, 2</a:t>
            </a:r>
            <a:r>
              <a:rPr lang="en-US" sz="2000" baseline="30000" dirty="0">
                <a:latin typeface="Courier" pitchFamily="2" charset="0"/>
              </a:rPr>
              <a:t>10</a:t>
            </a:r>
            <a:r>
              <a:rPr lang="en-US" sz="2000" dirty="0">
                <a:latin typeface="Courier" pitchFamily="2" charset="0"/>
              </a:rPr>
              <a:t>)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Wait </a:t>
            </a:r>
            <a:r>
              <a:rPr lang="en-US" sz="2000" dirty="0">
                <a:latin typeface="Courier" pitchFamily="2" charset="0"/>
              </a:rPr>
              <a:t>k*512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/>
              <a:t>clock ticks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Try again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0A47-2D08-CD7C-5CBD-CC6353449AC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0F3AF0-CCCE-2ED0-BBAF-4A9871F6BB53}"/>
              </a:ext>
            </a:extLst>
          </p:cNvPr>
          <p:cNvGrpSpPr/>
          <p:nvPr/>
        </p:nvGrpSpPr>
        <p:grpSpPr>
          <a:xfrm>
            <a:off x="6045799" y="1396281"/>
            <a:ext cx="2890358" cy="3369338"/>
            <a:chOff x="5580930" y="1826903"/>
            <a:chExt cx="3317968" cy="33693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671307-7E20-5332-0C52-96F7AEFF941A}"/>
                </a:ext>
              </a:extLst>
            </p:cNvPr>
            <p:cNvSpPr txBox="1"/>
            <p:nvPr/>
          </p:nvSpPr>
          <p:spPr>
            <a:xfrm>
              <a:off x="5580930" y="2641696"/>
              <a:ext cx="331796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Segoe Print" panose="02000800000000000000" pitchFamily="2" charset="0"/>
                </a:rPr>
                <a:t>What is the largest number of clock ticks a node would </a:t>
              </a:r>
            </a:p>
            <a:p>
              <a:pPr algn="ctr"/>
              <a:r>
                <a:rPr lang="en-US" sz="2000" dirty="0">
                  <a:latin typeface="Segoe Print" panose="02000800000000000000" pitchFamily="2" charset="0"/>
                </a:rPr>
                <a:t>wait on the:</a:t>
              </a:r>
            </a:p>
            <a:p>
              <a:pPr algn="ctr"/>
              <a:endParaRPr lang="en-US" sz="2000" dirty="0">
                <a:latin typeface="Segoe Print" panose="02000800000000000000" pitchFamily="2" charset="0"/>
              </a:endParaRPr>
            </a:p>
            <a:p>
              <a:pPr algn="ctr"/>
              <a:r>
                <a:rPr lang="en-US" sz="2000" dirty="0">
                  <a:latin typeface="Segoe Print" panose="02000800000000000000" pitchFamily="2" charset="0"/>
                </a:rPr>
                <a:t>1</a:t>
              </a:r>
              <a:r>
                <a:rPr lang="en-US" sz="2000" baseline="30000" dirty="0">
                  <a:latin typeface="Segoe Print" panose="02000800000000000000" pitchFamily="2" charset="0"/>
                </a:rPr>
                <a:t>st</a:t>
              </a:r>
              <a:r>
                <a:rPr lang="en-US" sz="2000" dirty="0">
                  <a:latin typeface="Segoe Print" panose="02000800000000000000" pitchFamily="2" charset="0"/>
                </a:rPr>
                <a:t> Collision?</a:t>
              </a:r>
            </a:p>
            <a:p>
              <a:pPr algn="ctr"/>
              <a:r>
                <a:rPr lang="en-US" sz="2000" dirty="0">
                  <a:latin typeface="Segoe Print" panose="02000800000000000000" pitchFamily="2" charset="0"/>
                </a:rPr>
                <a:t>5</a:t>
              </a:r>
              <a:r>
                <a:rPr lang="en-US" sz="2000" baseline="30000" dirty="0">
                  <a:latin typeface="Segoe Print" panose="02000800000000000000" pitchFamily="2" charset="0"/>
                </a:rPr>
                <a:t>th</a:t>
              </a:r>
              <a:r>
                <a:rPr lang="en-US" sz="2000" dirty="0">
                  <a:latin typeface="Segoe Print" panose="02000800000000000000" pitchFamily="2" charset="0"/>
                </a:rPr>
                <a:t> Collision?</a:t>
              </a:r>
            </a:p>
            <a:p>
              <a:pPr algn="ctr"/>
              <a:r>
                <a:rPr lang="en-US" sz="2000" dirty="0">
                  <a:latin typeface="Segoe Print" panose="02000800000000000000" pitchFamily="2" charset="0"/>
                </a:rPr>
                <a:t>12</a:t>
              </a:r>
              <a:r>
                <a:rPr lang="en-US" sz="2000" baseline="30000" dirty="0">
                  <a:latin typeface="Segoe Print" panose="02000800000000000000" pitchFamily="2" charset="0"/>
                </a:rPr>
                <a:t>th</a:t>
              </a:r>
              <a:r>
                <a:rPr lang="en-US" sz="2000" dirty="0">
                  <a:latin typeface="Segoe Print" panose="02000800000000000000" pitchFamily="2" charset="0"/>
                </a:rPr>
                <a:t> Collision?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7A78B7-1EAF-423A-AD2A-7BA75115A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3192" y="1826903"/>
              <a:ext cx="813444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964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>
            <a:extLst>
              <a:ext uri="{FF2B5EF4-FFF2-40B4-BE49-F238E27FC236}">
                <a16:creationId xmlns:a16="http://schemas.microsoft.com/office/drawing/2014/main" id="{BC5CF6D0-6494-98E5-95CB-8834D528499F}"/>
              </a:ext>
            </a:extLst>
          </p:cNvPr>
          <p:cNvSpPr/>
          <p:nvPr/>
        </p:nvSpPr>
        <p:spPr>
          <a:xfrm>
            <a:off x="3000054" y="2311688"/>
            <a:ext cx="3133618" cy="2455524"/>
          </a:xfrm>
          <a:custGeom>
            <a:avLst/>
            <a:gdLst>
              <a:gd name="connsiteX0" fmla="*/ 71919 w 3133618"/>
              <a:gd name="connsiteY0" fmla="*/ 0 h 2455524"/>
              <a:gd name="connsiteX1" fmla="*/ 61645 w 3133618"/>
              <a:gd name="connsiteY1" fmla="*/ 51371 h 2455524"/>
              <a:gd name="connsiteX2" fmla="*/ 41097 w 3133618"/>
              <a:gd name="connsiteY2" fmla="*/ 113016 h 2455524"/>
              <a:gd name="connsiteX3" fmla="*/ 20548 w 3133618"/>
              <a:gd name="connsiteY3" fmla="*/ 184935 h 2455524"/>
              <a:gd name="connsiteX4" fmla="*/ 10274 w 3133618"/>
              <a:gd name="connsiteY4" fmla="*/ 534256 h 2455524"/>
              <a:gd name="connsiteX5" fmla="*/ 0 w 3133618"/>
              <a:gd name="connsiteY5" fmla="*/ 678094 h 2455524"/>
              <a:gd name="connsiteX6" fmla="*/ 10274 w 3133618"/>
              <a:gd name="connsiteY6" fmla="*/ 1520575 h 2455524"/>
              <a:gd name="connsiteX7" fmla="*/ 30822 w 3133618"/>
              <a:gd name="connsiteY7" fmla="*/ 1726058 h 2455524"/>
              <a:gd name="connsiteX8" fmla="*/ 41097 w 3133618"/>
              <a:gd name="connsiteY8" fmla="*/ 1818526 h 2455524"/>
              <a:gd name="connsiteX9" fmla="*/ 82193 w 3133618"/>
              <a:gd name="connsiteY9" fmla="*/ 1962364 h 2455524"/>
              <a:gd name="connsiteX10" fmla="*/ 92467 w 3133618"/>
              <a:gd name="connsiteY10" fmla="*/ 1993187 h 2455524"/>
              <a:gd name="connsiteX11" fmla="*/ 113016 w 3133618"/>
              <a:gd name="connsiteY11" fmla="*/ 2024009 h 2455524"/>
              <a:gd name="connsiteX12" fmla="*/ 123290 w 3133618"/>
              <a:gd name="connsiteY12" fmla="*/ 2054831 h 2455524"/>
              <a:gd name="connsiteX13" fmla="*/ 184935 w 3133618"/>
              <a:gd name="connsiteY13" fmla="*/ 2147299 h 2455524"/>
              <a:gd name="connsiteX14" fmla="*/ 205483 w 3133618"/>
              <a:gd name="connsiteY14" fmla="*/ 2178121 h 2455524"/>
              <a:gd name="connsiteX15" fmla="*/ 226031 w 3133618"/>
              <a:gd name="connsiteY15" fmla="*/ 2208944 h 2455524"/>
              <a:gd name="connsiteX16" fmla="*/ 277402 w 3133618"/>
              <a:gd name="connsiteY16" fmla="*/ 2260315 h 2455524"/>
              <a:gd name="connsiteX17" fmla="*/ 318499 w 3133618"/>
              <a:gd name="connsiteY17" fmla="*/ 2311685 h 2455524"/>
              <a:gd name="connsiteX18" fmla="*/ 349321 w 3133618"/>
              <a:gd name="connsiteY18" fmla="*/ 2332234 h 2455524"/>
              <a:gd name="connsiteX19" fmla="*/ 400692 w 3133618"/>
              <a:gd name="connsiteY19" fmla="*/ 2373330 h 2455524"/>
              <a:gd name="connsiteX20" fmla="*/ 441789 w 3133618"/>
              <a:gd name="connsiteY20" fmla="*/ 2383605 h 2455524"/>
              <a:gd name="connsiteX21" fmla="*/ 534256 w 3133618"/>
              <a:gd name="connsiteY21" fmla="*/ 2434975 h 2455524"/>
              <a:gd name="connsiteX22" fmla="*/ 565079 w 3133618"/>
              <a:gd name="connsiteY22" fmla="*/ 2445249 h 2455524"/>
              <a:gd name="connsiteX23" fmla="*/ 595901 w 3133618"/>
              <a:gd name="connsiteY23" fmla="*/ 2455524 h 2455524"/>
              <a:gd name="connsiteX24" fmla="*/ 750013 w 3133618"/>
              <a:gd name="connsiteY24" fmla="*/ 2445249 h 2455524"/>
              <a:gd name="connsiteX25" fmla="*/ 780836 w 3133618"/>
              <a:gd name="connsiteY25" fmla="*/ 2434975 h 2455524"/>
              <a:gd name="connsiteX26" fmla="*/ 842481 w 3133618"/>
              <a:gd name="connsiteY26" fmla="*/ 2393879 h 2455524"/>
              <a:gd name="connsiteX27" fmla="*/ 934948 w 3133618"/>
              <a:gd name="connsiteY27" fmla="*/ 2280863 h 2455524"/>
              <a:gd name="connsiteX28" fmla="*/ 955497 w 3133618"/>
              <a:gd name="connsiteY28" fmla="*/ 2250040 h 2455524"/>
              <a:gd name="connsiteX29" fmla="*/ 986319 w 3133618"/>
              <a:gd name="connsiteY29" fmla="*/ 2157573 h 2455524"/>
              <a:gd name="connsiteX30" fmla="*/ 996593 w 3133618"/>
              <a:gd name="connsiteY30" fmla="*/ 2126751 h 2455524"/>
              <a:gd name="connsiteX31" fmla="*/ 1006867 w 3133618"/>
              <a:gd name="connsiteY31" fmla="*/ 2095928 h 2455524"/>
              <a:gd name="connsiteX32" fmla="*/ 1017142 w 3133618"/>
              <a:gd name="connsiteY32" fmla="*/ 1982912 h 2455524"/>
              <a:gd name="connsiteX33" fmla="*/ 1047964 w 3133618"/>
              <a:gd name="connsiteY33" fmla="*/ 1756881 h 2455524"/>
              <a:gd name="connsiteX34" fmla="*/ 1058238 w 3133618"/>
              <a:gd name="connsiteY34" fmla="*/ 1695236 h 2455524"/>
              <a:gd name="connsiteX35" fmla="*/ 1078786 w 3133618"/>
              <a:gd name="connsiteY35" fmla="*/ 1633591 h 2455524"/>
              <a:gd name="connsiteX36" fmla="*/ 1089061 w 3133618"/>
              <a:gd name="connsiteY36" fmla="*/ 1582220 h 2455524"/>
              <a:gd name="connsiteX37" fmla="*/ 1109609 w 3133618"/>
              <a:gd name="connsiteY37" fmla="*/ 1500027 h 2455524"/>
              <a:gd name="connsiteX38" fmla="*/ 1119883 w 3133618"/>
              <a:gd name="connsiteY38" fmla="*/ 1315092 h 2455524"/>
              <a:gd name="connsiteX39" fmla="*/ 1130157 w 3133618"/>
              <a:gd name="connsiteY39" fmla="*/ 1212351 h 2455524"/>
              <a:gd name="connsiteX40" fmla="*/ 1150706 w 3133618"/>
              <a:gd name="connsiteY40" fmla="*/ 1119883 h 2455524"/>
              <a:gd name="connsiteX41" fmla="*/ 1160980 w 3133618"/>
              <a:gd name="connsiteY41" fmla="*/ 1068512 h 2455524"/>
              <a:gd name="connsiteX42" fmla="*/ 1171254 w 3133618"/>
              <a:gd name="connsiteY42" fmla="*/ 1027416 h 2455524"/>
              <a:gd name="connsiteX43" fmla="*/ 1181528 w 3133618"/>
              <a:gd name="connsiteY43" fmla="*/ 976045 h 2455524"/>
              <a:gd name="connsiteX44" fmla="*/ 1202076 w 3133618"/>
              <a:gd name="connsiteY44" fmla="*/ 914400 h 2455524"/>
              <a:gd name="connsiteX45" fmla="*/ 1222625 w 3133618"/>
              <a:gd name="connsiteY45" fmla="*/ 852755 h 2455524"/>
              <a:gd name="connsiteX46" fmla="*/ 1232899 w 3133618"/>
              <a:gd name="connsiteY46" fmla="*/ 821933 h 2455524"/>
              <a:gd name="connsiteX47" fmla="*/ 1253447 w 3133618"/>
              <a:gd name="connsiteY47" fmla="*/ 801384 h 2455524"/>
              <a:gd name="connsiteX48" fmla="*/ 1294544 w 3133618"/>
              <a:gd name="connsiteY48" fmla="*/ 750013 h 2455524"/>
              <a:gd name="connsiteX49" fmla="*/ 1325366 w 3133618"/>
              <a:gd name="connsiteY49" fmla="*/ 739739 h 2455524"/>
              <a:gd name="connsiteX50" fmla="*/ 1397285 w 3133618"/>
              <a:gd name="connsiteY50" fmla="*/ 750013 h 2455524"/>
              <a:gd name="connsiteX51" fmla="*/ 1428108 w 3133618"/>
              <a:gd name="connsiteY51" fmla="*/ 801384 h 2455524"/>
              <a:gd name="connsiteX52" fmla="*/ 1448656 w 3133618"/>
              <a:gd name="connsiteY52" fmla="*/ 893852 h 2455524"/>
              <a:gd name="connsiteX53" fmla="*/ 1458930 w 3133618"/>
              <a:gd name="connsiteY53" fmla="*/ 996593 h 2455524"/>
              <a:gd name="connsiteX54" fmla="*/ 1448656 w 3133618"/>
              <a:gd name="connsiteY54" fmla="*/ 1222625 h 2455524"/>
              <a:gd name="connsiteX55" fmla="*/ 1438382 w 3133618"/>
              <a:gd name="connsiteY55" fmla="*/ 1325366 h 2455524"/>
              <a:gd name="connsiteX56" fmla="*/ 1428108 w 3133618"/>
              <a:gd name="connsiteY56" fmla="*/ 1448656 h 2455524"/>
              <a:gd name="connsiteX57" fmla="*/ 1417834 w 3133618"/>
              <a:gd name="connsiteY57" fmla="*/ 1633591 h 2455524"/>
              <a:gd name="connsiteX58" fmla="*/ 1407559 w 3133618"/>
              <a:gd name="connsiteY58" fmla="*/ 1736333 h 2455524"/>
              <a:gd name="connsiteX59" fmla="*/ 1397285 w 3133618"/>
              <a:gd name="connsiteY59" fmla="*/ 1880171 h 2455524"/>
              <a:gd name="connsiteX60" fmla="*/ 1428108 w 3133618"/>
              <a:gd name="connsiteY60" fmla="*/ 2229492 h 2455524"/>
              <a:gd name="connsiteX61" fmla="*/ 1438382 w 3133618"/>
              <a:gd name="connsiteY61" fmla="*/ 2260315 h 2455524"/>
              <a:gd name="connsiteX62" fmla="*/ 1520575 w 3133618"/>
              <a:gd name="connsiteY62" fmla="*/ 2332234 h 2455524"/>
              <a:gd name="connsiteX63" fmla="*/ 1551398 w 3133618"/>
              <a:gd name="connsiteY63" fmla="*/ 2342508 h 2455524"/>
              <a:gd name="connsiteX64" fmla="*/ 1582220 w 3133618"/>
              <a:gd name="connsiteY64" fmla="*/ 2363056 h 2455524"/>
              <a:gd name="connsiteX65" fmla="*/ 1767155 w 3133618"/>
              <a:gd name="connsiteY65" fmla="*/ 2342508 h 2455524"/>
              <a:gd name="connsiteX66" fmla="*/ 1808252 w 3133618"/>
              <a:gd name="connsiteY66" fmla="*/ 2321960 h 2455524"/>
              <a:gd name="connsiteX67" fmla="*/ 1900719 w 3133618"/>
              <a:gd name="connsiteY67" fmla="*/ 2219218 h 2455524"/>
              <a:gd name="connsiteX68" fmla="*/ 1931542 w 3133618"/>
              <a:gd name="connsiteY68" fmla="*/ 2147299 h 2455524"/>
              <a:gd name="connsiteX69" fmla="*/ 1972638 w 3133618"/>
              <a:gd name="connsiteY69" fmla="*/ 2044557 h 2455524"/>
              <a:gd name="connsiteX70" fmla="*/ 1993186 w 3133618"/>
              <a:gd name="connsiteY70" fmla="*/ 1993187 h 2455524"/>
              <a:gd name="connsiteX71" fmla="*/ 2003461 w 3133618"/>
              <a:gd name="connsiteY71" fmla="*/ 1941816 h 2455524"/>
              <a:gd name="connsiteX72" fmla="*/ 2034283 w 3133618"/>
              <a:gd name="connsiteY72" fmla="*/ 1818526 h 2455524"/>
              <a:gd name="connsiteX73" fmla="*/ 2044557 w 3133618"/>
              <a:gd name="connsiteY73" fmla="*/ 1777429 h 2455524"/>
              <a:gd name="connsiteX74" fmla="*/ 2065106 w 3133618"/>
              <a:gd name="connsiteY74" fmla="*/ 1715784 h 2455524"/>
              <a:gd name="connsiteX75" fmla="*/ 2085654 w 3133618"/>
              <a:gd name="connsiteY75" fmla="*/ 1582220 h 2455524"/>
              <a:gd name="connsiteX76" fmla="*/ 2095928 w 3133618"/>
              <a:gd name="connsiteY76" fmla="*/ 1530849 h 2455524"/>
              <a:gd name="connsiteX77" fmla="*/ 2116476 w 3133618"/>
              <a:gd name="connsiteY77" fmla="*/ 1448656 h 2455524"/>
              <a:gd name="connsiteX78" fmla="*/ 2126750 w 3133618"/>
              <a:gd name="connsiteY78" fmla="*/ 1417834 h 2455524"/>
              <a:gd name="connsiteX79" fmla="*/ 2137025 w 3133618"/>
              <a:gd name="connsiteY79" fmla="*/ 1356189 h 2455524"/>
              <a:gd name="connsiteX80" fmla="*/ 2147299 w 3133618"/>
              <a:gd name="connsiteY80" fmla="*/ 1325366 h 2455524"/>
              <a:gd name="connsiteX81" fmla="*/ 2157573 w 3133618"/>
              <a:gd name="connsiteY81" fmla="*/ 1284270 h 2455524"/>
              <a:gd name="connsiteX82" fmla="*/ 2167847 w 3133618"/>
              <a:gd name="connsiteY82" fmla="*/ 1222625 h 2455524"/>
              <a:gd name="connsiteX83" fmla="*/ 2178121 w 3133618"/>
              <a:gd name="connsiteY83" fmla="*/ 1191802 h 2455524"/>
              <a:gd name="connsiteX84" fmla="*/ 2188395 w 3133618"/>
              <a:gd name="connsiteY84" fmla="*/ 1130157 h 2455524"/>
              <a:gd name="connsiteX85" fmla="*/ 2198670 w 3133618"/>
              <a:gd name="connsiteY85" fmla="*/ 1089061 h 2455524"/>
              <a:gd name="connsiteX86" fmla="*/ 2208944 w 3133618"/>
              <a:gd name="connsiteY86" fmla="*/ 1017142 h 2455524"/>
              <a:gd name="connsiteX87" fmla="*/ 2229492 w 3133618"/>
              <a:gd name="connsiteY87" fmla="*/ 914400 h 2455524"/>
              <a:gd name="connsiteX88" fmla="*/ 2239766 w 3133618"/>
              <a:gd name="connsiteY88" fmla="*/ 852755 h 2455524"/>
              <a:gd name="connsiteX89" fmla="*/ 2260315 w 3133618"/>
              <a:gd name="connsiteY89" fmla="*/ 770562 h 2455524"/>
              <a:gd name="connsiteX90" fmla="*/ 2280863 w 3133618"/>
              <a:gd name="connsiteY90" fmla="*/ 750013 h 2455524"/>
              <a:gd name="connsiteX91" fmla="*/ 2342508 w 3133618"/>
              <a:gd name="connsiteY91" fmla="*/ 719191 h 2455524"/>
              <a:gd name="connsiteX92" fmla="*/ 2383604 w 3133618"/>
              <a:gd name="connsiteY92" fmla="*/ 780836 h 2455524"/>
              <a:gd name="connsiteX93" fmla="*/ 2404153 w 3133618"/>
              <a:gd name="connsiteY93" fmla="*/ 842481 h 2455524"/>
              <a:gd name="connsiteX94" fmla="*/ 2414427 w 3133618"/>
              <a:gd name="connsiteY94" fmla="*/ 924674 h 2455524"/>
              <a:gd name="connsiteX95" fmla="*/ 2393879 w 3133618"/>
              <a:gd name="connsiteY95" fmla="*/ 1222625 h 2455524"/>
              <a:gd name="connsiteX96" fmla="*/ 2383604 w 3133618"/>
              <a:gd name="connsiteY96" fmla="*/ 1263721 h 2455524"/>
              <a:gd name="connsiteX97" fmla="*/ 2373330 w 3133618"/>
              <a:gd name="connsiteY97" fmla="*/ 1335640 h 2455524"/>
              <a:gd name="connsiteX98" fmla="*/ 2352782 w 3133618"/>
              <a:gd name="connsiteY98" fmla="*/ 1417834 h 2455524"/>
              <a:gd name="connsiteX99" fmla="*/ 2321959 w 3133618"/>
              <a:gd name="connsiteY99" fmla="*/ 1561672 h 2455524"/>
              <a:gd name="connsiteX100" fmla="*/ 2311685 w 3133618"/>
              <a:gd name="connsiteY100" fmla="*/ 1654139 h 2455524"/>
              <a:gd name="connsiteX101" fmla="*/ 2301411 w 3133618"/>
              <a:gd name="connsiteY101" fmla="*/ 1705510 h 2455524"/>
              <a:gd name="connsiteX102" fmla="*/ 2291137 w 3133618"/>
              <a:gd name="connsiteY102" fmla="*/ 1818526 h 2455524"/>
              <a:gd name="connsiteX103" fmla="*/ 2311685 w 3133618"/>
              <a:gd name="connsiteY103" fmla="*/ 2116476 h 2455524"/>
              <a:gd name="connsiteX104" fmla="*/ 2332234 w 3133618"/>
              <a:gd name="connsiteY104" fmla="*/ 2178121 h 2455524"/>
              <a:gd name="connsiteX105" fmla="*/ 2352782 w 3133618"/>
              <a:gd name="connsiteY105" fmla="*/ 2208944 h 2455524"/>
              <a:gd name="connsiteX106" fmla="*/ 2363056 w 3133618"/>
              <a:gd name="connsiteY106" fmla="*/ 2239766 h 2455524"/>
              <a:gd name="connsiteX107" fmla="*/ 2414427 w 3133618"/>
              <a:gd name="connsiteY107" fmla="*/ 2280863 h 2455524"/>
              <a:gd name="connsiteX108" fmla="*/ 2445249 w 3133618"/>
              <a:gd name="connsiteY108" fmla="*/ 2291137 h 2455524"/>
              <a:gd name="connsiteX109" fmla="*/ 2476072 w 3133618"/>
              <a:gd name="connsiteY109" fmla="*/ 2311685 h 2455524"/>
              <a:gd name="connsiteX110" fmla="*/ 2506894 w 3133618"/>
              <a:gd name="connsiteY110" fmla="*/ 2321960 h 2455524"/>
              <a:gd name="connsiteX111" fmla="*/ 2537717 w 3133618"/>
              <a:gd name="connsiteY111" fmla="*/ 2342508 h 2455524"/>
              <a:gd name="connsiteX112" fmla="*/ 2619910 w 3133618"/>
              <a:gd name="connsiteY112" fmla="*/ 2363056 h 2455524"/>
              <a:gd name="connsiteX113" fmla="*/ 2661007 w 3133618"/>
              <a:gd name="connsiteY113" fmla="*/ 2373330 h 2455524"/>
              <a:gd name="connsiteX114" fmla="*/ 2804845 w 3133618"/>
              <a:gd name="connsiteY114" fmla="*/ 2363056 h 2455524"/>
              <a:gd name="connsiteX115" fmla="*/ 2897312 w 3133618"/>
              <a:gd name="connsiteY115" fmla="*/ 2311685 h 2455524"/>
              <a:gd name="connsiteX116" fmla="*/ 2917861 w 3133618"/>
              <a:gd name="connsiteY116" fmla="*/ 2291137 h 2455524"/>
              <a:gd name="connsiteX117" fmla="*/ 2989780 w 3133618"/>
              <a:gd name="connsiteY117" fmla="*/ 2229492 h 2455524"/>
              <a:gd name="connsiteX118" fmla="*/ 3030876 w 3133618"/>
              <a:gd name="connsiteY118" fmla="*/ 2178121 h 2455524"/>
              <a:gd name="connsiteX119" fmla="*/ 3071973 w 3133618"/>
              <a:gd name="connsiteY119" fmla="*/ 2085654 h 2455524"/>
              <a:gd name="connsiteX120" fmla="*/ 3092521 w 3133618"/>
              <a:gd name="connsiteY120" fmla="*/ 2013735 h 2455524"/>
              <a:gd name="connsiteX121" fmla="*/ 3113070 w 3133618"/>
              <a:gd name="connsiteY121" fmla="*/ 1869897 h 2455524"/>
              <a:gd name="connsiteX122" fmla="*/ 3102795 w 3133618"/>
              <a:gd name="connsiteY122" fmla="*/ 1571946 h 2455524"/>
              <a:gd name="connsiteX123" fmla="*/ 3082247 w 3133618"/>
              <a:gd name="connsiteY123" fmla="*/ 1366463 h 2455524"/>
              <a:gd name="connsiteX124" fmla="*/ 3113070 w 3133618"/>
              <a:gd name="connsiteY124" fmla="*/ 791110 h 2455524"/>
              <a:gd name="connsiteX125" fmla="*/ 3123344 w 3133618"/>
              <a:gd name="connsiteY125" fmla="*/ 719191 h 2455524"/>
              <a:gd name="connsiteX126" fmla="*/ 3133618 w 3133618"/>
              <a:gd name="connsiteY126" fmla="*/ 616449 h 2455524"/>
              <a:gd name="connsiteX127" fmla="*/ 3123344 w 3133618"/>
              <a:gd name="connsiteY127" fmla="*/ 20548 h 245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133618" h="2455524">
                <a:moveTo>
                  <a:pt x="71919" y="0"/>
                </a:moveTo>
                <a:cubicBezTo>
                  <a:pt x="68494" y="17124"/>
                  <a:pt x="66240" y="34524"/>
                  <a:pt x="61645" y="51371"/>
                </a:cubicBezTo>
                <a:cubicBezTo>
                  <a:pt x="55946" y="72268"/>
                  <a:pt x="46351" y="92003"/>
                  <a:pt x="41097" y="113016"/>
                </a:cubicBezTo>
                <a:cubicBezTo>
                  <a:pt x="28195" y="164619"/>
                  <a:pt x="35287" y="140716"/>
                  <a:pt x="20548" y="184935"/>
                </a:cubicBezTo>
                <a:cubicBezTo>
                  <a:pt x="17123" y="301375"/>
                  <a:pt x="15124" y="417866"/>
                  <a:pt x="10274" y="534256"/>
                </a:cubicBezTo>
                <a:cubicBezTo>
                  <a:pt x="8273" y="582282"/>
                  <a:pt x="0" y="630026"/>
                  <a:pt x="0" y="678094"/>
                </a:cubicBezTo>
                <a:cubicBezTo>
                  <a:pt x="0" y="958942"/>
                  <a:pt x="4485" y="1239787"/>
                  <a:pt x="10274" y="1520575"/>
                </a:cubicBezTo>
                <a:cubicBezTo>
                  <a:pt x="15373" y="1767861"/>
                  <a:pt x="12600" y="1598511"/>
                  <a:pt x="30822" y="1726058"/>
                </a:cubicBezTo>
                <a:cubicBezTo>
                  <a:pt x="35208" y="1756759"/>
                  <a:pt x="35707" y="1787986"/>
                  <a:pt x="41097" y="1818526"/>
                </a:cubicBezTo>
                <a:cubicBezTo>
                  <a:pt x="50773" y="1873356"/>
                  <a:pt x="65082" y="1911030"/>
                  <a:pt x="82193" y="1962364"/>
                </a:cubicBezTo>
                <a:cubicBezTo>
                  <a:pt x="85618" y="1972638"/>
                  <a:pt x="86459" y="1984176"/>
                  <a:pt x="92467" y="1993187"/>
                </a:cubicBezTo>
                <a:lnTo>
                  <a:pt x="113016" y="2024009"/>
                </a:lnTo>
                <a:cubicBezTo>
                  <a:pt x="116441" y="2034283"/>
                  <a:pt x="118031" y="2045364"/>
                  <a:pt x="123290" y="2054831"/>
                </a:cubicBezTo>
                <a:cubicBezTo>
                  <a:pt x="123299" y="2054846"/>
                  <a:pt x="174656" y="2131881"/>
                  <a:pt x="184935" y="2147299"/>
                </a:cubicBezTo>
                <a:lnTo>
                  <a:pt x="205483" y="2178121"/>
                </a:lnTo>
                <a:cubicBezTo>
                  <a:pt x="212332" y="2188395"/>
                  <a:pt x="217300" y="2200213"/>
                  <a:pt x="226031" y="2208944"/>
                </a:cubicBezTo>
                <a:cubicBezTo>
                  <a:pt x="243155" y="2226068"/>
                  <a:pt x="263969" y="2240166"/>
                  <a:pt x="277402" y="2260315"/>
                </a:cubicBezTo>
                <a:cubicBezTo>
                  <a:pt x="292662" y="2283205"/>
                  <a:pt x="297582" y="2294952"/>
                  <a:pt x="318499" y="2311685"/>
                </a:cubicBezTo>
                <a:cubicBezTo>
                  <a:pt x="328141" y="2319399"/>
                  <a:pt x="339679" y="2324520"/>
                  <a:pt x="349321" y="2332234"/>
                </a:cubicBezTo>
                <a:cubicBezTo>
                  <a:pt x="374812" y="2352627"/>
                  <a:pt x="366641" y="2358737"/>
                  <a:pt x="400692" y="2373330"/>
                </a:cubicBezTo>
                <a:cubicBezTo>
                  <a:pt x="413671" y="2378892"/>
                  <a:pt x="428090" y="2380180"/>
                  <a:pt x="441789" y="2383605"/>
                </a:cubicBezTo>
                <a:cubicBezTo>
                  <a:pt x="487927" y="2429743"/>
                  <a:pt x="458827" y="2409833"/>
                  <a:pt x="534256" y="2434975"/>
                </a:cubicBezTo>
                <a:lnTo>
                  <a:pt x="565079" y="2445249"/>
                </a:lnTo>
                <a:lnTo>
                  <a:pt x="595901" y="2455524"/>
                </a:lnTo>
                <a:cubicBezTo>
                  <a:pt x="647272" y="2452099"/>
                  <a:pt x="698843" y="2450935"/>
                  <a:pt x="750013" y="2445249"/>
                </a:cubicBezTo>
                <a:cubicBezTo>
                  <a:pt x="760777" y="2444053"/>
                  <a:pt x="771369" y="2440234"/>
                  <a:pt x="780836" y="2434975"/>
                </a:cubicBezTo>
                <a:cubicBezTo>
                  <a:pt x="802424" y="2422982"/>
                  <a:pt x="825018" y="2411342"/>
                  <a:pt x="842481" y="2393879"/>
                </a:cubicBezTo>
                <a:cubicBezTo>
                  <a:pt x="911316" y="2325044"/>
                  <a:pt x="880417" y="2362659"/>
                  <a:pt x="934948" y="2280863"/>
                </a:cubicBezTo>
                <a:lnTo>
                  <a:pt x="955497" y="2250040"/>
                </a:lnTo>
                <a:lnTo>
                  <a:pt x="986319" y="2157573"/>
                </a:lnTo>
                <a:lnTo>
                  <a:pt x="996593" y="2126751"/>
                </a:lnTo>
                <a:lnTo>
                  <a:pt x="1006867" y="2095928"/>
                </a:lnTo>
                <a:cubicBezTo>
                  <a:pt x="1010292" y="2058256"/>
                  <a:pt x="1013182" y="2020532"/>
                  <a:pt x="1017142" y="1982912"/>
                </a:cubicBezTo>
                <a:cubicBezTo>
                  <a:pt x="1022463" y="1932361"/>
                  <a:pt x="1042736" y="1788247"/>
                  <a:pt x="1047964" y="1756881"/>
                </a:cubicBezTo>
                <a:cubicBezTo>
                  <a:pt x="1051389" y="1736333"/>
                  <a:pt x="1053186" y="1715446"/>
                  <a:pt x="1058238" y="1695236"/>
                </a:cubicBezTo>
                <a:cubicBezTo>
                  <a:pt x="1063491" y="1674223"/>
                  <a:pt x="1074538" y="1654830"/>
                  <a:pt x="1078786" y="1633591"/>
                </a:cubicBezTo>
                <a:cubicBezTo>
                  <a:pt x="1082211" y="1616467"/>
                  <a:pt x="1085134" y="1599236"/>
                  <a:pt x="1089061" y="1582220"/>
                </a:cubicBezTo>
                <a:cubicBezTo>
                  <a:pt x="1095411" y="1554702"/>
                  <a:pt x="1109609" y="1500027"/>
                  <a:pt x="1109609" y="1500027"/>
                </a:cubicBezTo>
                <a:cubicBezTo>
                  <a:pt x="1113034" y="1438382"/>
                  <a:pt x="1115484" y="1376675"/>
                  <a:pt x="1119883" y="1315092"/>
                </a:cubicBezTo>
                <a:cubicBezTo>
                  <a:pt x="1122335" y="1280762"/>
                  <a:pt x="1125608" y="1246467"/>
                  <a:pt x="1130157" y="1212351"/>
                </a:cubicBezTo>
                <a:cubicBezTo>
                  <a:pt x="1135323" y="1173603"/>
                  <a:pt x="1142565" y="1156518"/>
                  <a:pt x="1150706" y="1119883"/>
                </a:cubicBezTo>
                <a:cubicBezTo>
                  <a:pt x="1154494" y="1102836"/>
                  <a:pt x="1157192" y="1085559"/>
                  <a:pt x="1160980" y="1068512"/>
                </a:cubicBezTo>
                <a:cubicBezTo>
                  <a:pt x="1164043" y="1054728"/>
                  <a:pt x="1168191" y="1041200"/>
                  <a:pt x="1171254" y="1027416"/>
                </a:cubicBezTo>
                <a:cubicBezTo>
                  <a:pt x="1175042" y="1010369"/>
                  <a:pt x="1176933" y="992892"/>
                  <a:pt x="1181528" y="976045"/>
                </a:cubicBezTo>
                <a:cubicBezTo>
                  <a:pt x="1187227" y="955148"/>
                  <a:pt x="1195227" y="934948"/>
                  <a:pt x="1202076" y="914400"/>
                </a:cubicBezTo>
                <a:lnTo>
                  <a:pt x="1222625" y="852755"/>
                </a:lnTo>
                <a:cubicBezTo>
                  <a:pt x="1226050" y="842481"/>
                  <a:pt x="1225241" y="829591"/>
                  <a:pt x="1232899" y="821933"/>
                </a:cubicBezTo>
                <a:cubicBezTo>
                  <a:pt x="1239748" y="815083"/>
                  <a:pt x="1247396" y="808948"/>
                  <a:pt x="1253447" y="801384"/>
                </a:cubicBezTo>
                <a:cubicBezTo>
                  <a:pt x="1266370" y="785230"/>
                  <a:pt x="1275461" y="761463"/>
                  <a:pt x="1294544" y="750013"/>
                </a:cubicBezTo>
                <a:cubicBezTo>
                  <a:pt x="1303830" y="744441"/>
                  <a:pt x="1315092" y="743164"/>
                  <a:pt x="1325366" y="739739"/>
                </a:cubicBezTo>
                <a:cubicBezTo>
                  <a:pt x="1349339" y="743164"/>
                  <a:pt x="1374311" y="742355"/>
                  <a:pt x="1397285" y="750013"/>
                </a:cubicBezTo>
                <a:cubicBezTo>
                  <a:pt x="1417670" y="756808"/>
                  <a:pt x="1423516" y="785310"/>
                  <a:pt x="1428108" y="801384"/>
                </a:cubicBezTo>
                <a:cubicBezTo>
                  <a:pt x="1434212" y="822747"/>
                  <a:pt x="1446008" y="873990"/>
                  <a:pt x="1448656" y="893852"/>
                </a:cubicBezTo>
                <a:cubicBezTo>
                  <a:pt x="1453205" y="927968"/>
                  <a:pt x="1455505" y="962346"/>
                  <a:pt x="1458930" y="996593"/>
                </a:cubicBezTo>
                <a:cubicBezTo>
                  <a:pt x="1455505" y="1071937"/>
                  <a:pt x="1453361" y="1147350"/>
                  <a:pt x="1448656" y="1222625"/>
                </a:cubicBezTo>
                <a:cubicBezTo>
                  <a:pt x="1446509" y="1256976"/>
                  <a:pt x="1441498" y="1291090"/>
                  <a:pt x="1438382" y="1325366"/>
                </a:cubicBezTo>
                <a:cubicBezTo>
                  <a:pt x="1434648" y="1366436"/>
                  <a:pt x="1430851" y="1407508"/>
                  <a:pt x="1428108" y="1448656"/>
                </a:cubicBezTo>
                <a:cubicBezTo>
                  <a:pt x="1424001" y="1510259"/>
                  <a:pt x="1422233" y="1572008"/>
                  <a:pt x="1417834" y="1633591"/>
                </a:cubicBezTo>
                <a:cubicBezTo>
                  <a:pt x="1415382" y="1667922"/>
                  <a:pt x="1410417" y="1702034"/>
                  <a:pt x="1407559" y="1736333"/>
                </a:cubicBezTo>
                <a:cubicBezTo>
                  <a:pt x="1403567" y="1784235"/>
                  <a:pt x="1400710" y="1832225"/>
                  <a:pt x="1397285" y="1880171"/>
                </a:cubicBezTo>
                <a:cubicBezTo>
                  <a:pt x="1402862" y="2025170"/>
                  <a:pt x="1387779" y="2108501"/>
                  <a:pt x="1428108" y="2229492"/>
                </a:cubicBezTo>
                <a:cubicBezTo>
                  <a:pt x="1431533" y="2239766"/>
                  <a:pt x="1431884" y="2251651"/>
                  <a:pt x="1438382" y="2260315"/>
                </a:cubicBezTo>
                <a:cubicBezTo>
                  <a:pt x="1454447" y="2281734"/>
                  <a:pt x="1492059" y="2317976"/>
                  <a:pt x="1520575" y="2332234"/>
                </a:cubicBezTo>
                <a:cubicBezTo>
                  <a:pt x="1530262" y="2337077"/>
                  <a:pt x="1541124" y="2339083"/>
                  <a:pt x="1551398" y="2342508"/>
                </a:cubicBezTo>
                <a:cubicBezTo>
                  <a:pt x="1561672" y="2349357"/>
                  <a:pt x="1569893" y="2362331"/>
                  <a:pt x="1582220" y="2363056"/>
                </a:cubicBezTo>
                <a:cubicBezTo>
                  <a:pt x="1606678" y="2364495"/>
                  <a:pt x="1718632" y="2360704"/>
                  <a:pt x="1767155" y="2342508"/>
                </a:cubicBezTo>
                <a:cubicBezTo>
                  <a:pt x="1781496" y="2337130"/>
                  <a:pt x="1794553" y="2328809"/>
                  <a:pt x="1808252" y="2321960"/>
                </a:cubicBezTo>
                <a:cubicBezTo>
                  <a:pt x="1845609" y="2284603"/>
                  <a:pt x="1873908" y="2262116"/>
                  <a:pt x="1900719" y="2219218"/>
                </a:cubicBezTo>
                <a:cubicBezTo>
                  <a:pt x="1924500" y="2181168"/>
                  <a:pt x="1917562" y="2183647"/>
                  <a:pt x="1931542" y="2147299"/>
                </a:cubicBezTo>
                <a:cubicBezTo>
                  <a:pt x="1944783" y="2112872"/>
                  <a:pt x="1958939" y="2078804"/>
                  <a:pt x="1972638" y="2044557"/>
                </a:cubicBezTo>
                <a:cubicBezTo>
                  <a:pt x="1979487" y="2027434"/>
                  <a:pt x="1989569" y="2011271"/>
                  <a:pt x="1993186" y="1993187"/>
                </a:cubicBezTo>
                <a:cubicBezTo>
                  <a:pt x="1996611" y="1976063"/>
                  <a:pt x="1999534" y="1958832"/>
                  <a:pt x="2003461" y="1941816"/>
                </a:cubicBezTo>
                <a:cubicBezTo>
                  <a:pt x="2003470" y="1941779"/>
                  <a:pt x="2029141" y="1839093"/>
                  <a:pt x="2034283" y="1818526"/>
                </a:cubicBezTo>
                <a:cubicBezTo>
                  <a:pt x="2037708" y="1804827"/>
                  <a:pt x="2040092" y="1790825"/>
                  <a:pt x="2044557" y="1777429"/>
                </a:cubicBezTo>
                <a:lnTo>
                  <a:pt x="2065106" y="1715784"/>
                </a:lnTo>
                <a:cubicBezTo>
                  <a:pt x="2072802" y="1661909"/>
                  <a:pt x="2076151" y="1634490"/>
                  <a:pt x="2085654" y="1582220"/>
                </a:cubicBezTo>
                <a:cubicBezTo>
                  <a:pt x="2088778" y="1565039"/>
                  <a:pt x="2092001" y="1547865"/>
                  <a:pt x="2095928" y="1530849"/>
                </a:cubicBezTo>
                <a:cubicBezTo>
                  <a:pt x="2102278" y="1503331"/>
                  <a:pt x="2107545" y="1475448"/>
                  <a:pt x="2116476" y="1448656"/>
                </a:cubicBezTo>
                <a:cubicBezTo>
                  <a:pt x="2119901" y="1438382"/>
                  <a:pt x="2124401" y="1428406"/>
                  <a:pt x="2126750" y="1417834"/>
                </a:cubicBezTo>
                <a:cubicBezTo>
                  <a:pt x="2131269" y="1397498"/>
                  <a:pt x="2132506" y="1376525"/>
                  <a:pt x="2137025" y="1356189"/>
                </a:cubicBezTo>
                <a:cubicBezTo>
                  <a:pt x="2139374" y="1345617"/>
                  <a:pt x="2144324" y="1335779"/>
                  <a:pt x="2147299" y="1325366"/>
                </a:cubicBezTo>
                <a:cubicBezTo>
                  <a:pt x="2151178" y="1311789"/>
                  <a:pt x="2154804" y="1298116"/>
                  <a:pt x="2157573" y="1284270"/>
                </a:cubicBezTo>
                <a:cubicBezTo>
                  <a:pt x="2161658" y="1263843"/>
                  <a:pt x="2163328" y="1242961"/>
                  <a:pt x="2167847" y="1222625"/>
                </a:cubicBezTo>
                <a:cubicBezTo>
                  <a:pt x="2170196" y="1212053"/>
                  <a:pt x="2175772" y="1202374"/>
                  <a:pt x="2178121" y="1191802"/>
                </a:cubicBezTo>
                <a:cubicBezTo>
                  <a:pt x="2182640" y="1171466"/>
                  <a:pt x="2184309" y="1150584"/>
                  <a:pt x="2188395" y="1130157"/>
                </a:cubicBezTo>
                <a:cubicBezTo>
                  <a:pt x="2191164" y="1116311"/>
                  <a:pt x="2196144" y="1102954"/>
                  <a:pt x="2198670" y="1089061"/>
                </a:cubicBezTo>
                <a:cubicBezTo>
                  <a:pt x="2203002" y="1065235"/>
                  <a:pt x="2204736" y="1040990"/>
                  <a:pt x="2208944" y="1017142"/>
                </a:cubicBezTo>
                <a:cubicBezTo>
                  <a:pt x="2215013" y="982748"/>
                  <a:pt x="2223750" y="948850"/>
                  <a:pt x="2229492" y="914400"/>
                </a:cubicBezTo>
                <a:cubicBezTo>
                  <a:pt x="2232917" y="893852"/>
                  <a:pt x="2236040" y="873251"/>
                  <a:pt x="2239766" y="852755"/>
                </a:cubicBezTo>
                <a:cubicBezTo>
                  <a:pt x="2241689" y="842180"/>
                  <a:pt x="2251014" y="786064"/>
                  <a:pt x="2260315" y="770562"/>
                </a:cubicBezTo>
                <a:cubicBezTo>
                  <a:pt x="2265299" y="762256"/>
                  <a:pt x="2273299" y="756064"/>
                  <a:pt x="2280863" y="750013"/>
                </a:cubicBezTo>
                <a:cubicBezTo>
                  <a:pt x="2309314" y="727251"/>
                  <a:pt x="2309954" y="730042"/>
                  <a:pt x="2342508" y="719191"/>
                </a:cubicBezTo>
                <a:cubicBezTo>
                  <a:pt x="2356207" y="739739"/>
                  <a:pt x="2375794" y="757407"/>
                  <a:pt x="2383604" y="780836"/>
                </a:cubicBezTo>
                <a:lnTo>
                  <a:pt x="2404153" y="842481"/>
                </a:lnTo>
                <a:cubicBezTo>
                  <a:pt x="2407578" y="869879"/>
                  <a:pt x="2414427" y="897063"/>
                  <a:pt x="2414427" y="924674"/>
                </a:cubicBezTo>
                <a:cubicBezTo>
                  <a:pt x="2414427" y="974487"/>
                  <a:pt x="2404254" y="1150001"/>
                  <a:pt x="2393879" y="1222625"/>
                </a:cubicBezTo>
                <a:cubicBezTo>
                  <a:pt x="2391882" y="1236603"/>
                  <a:pt x="2386130" y="1249828"/>
                  <a:pt x="2383604" y="1263721"/>
                </a:cubicBezTo>
                <a:cubicBezTo>
                  <a:pt x="2379272" y="1287547"/>
                  <a:pt x="2378079" y="1311894"/>
                  <a:pt x="2373330" y="1335640"/>
                </a:cubicBezTo>
                <a:cubicBezTo>
                  <a:pt x="2367792" y="1363333"/>
                  <a:pt x="2358320" y="1390141"/>
                  <a:pt x="2352782" y="1417834"/>
                </a:cubicBezTo>
                <a:cubicBezTo>
                  <a:pt x="2329465" y="1534421"/>
                  <a:pt x="2340705" y="1486693"/>
                  <a:pt x="2321959" y="1561672"/>
                </a:cubicBezTo>
                <a:cubicBezTo>
                  <a:pt x="2318534" y="1592494"/>
                  <a:pt x="2316071" y="1623439"/>
                  <a:pt x="2311685" y="1654139"/>
                </a:cubicBezTo>
                <a:cubicBezTo>
                  <a:pt x="2309215" y="1671426"/>
                  <a:pt x="2303577" y="1688182"/>
                  <a:pt x="2301411" y="1705510"/>
                </a:cubicBezTo>
                <a:cubicBezTo>
                  <a:pt x="2296719" y="1743045"/>
                  <a:pt x="2294562" y="1780854"/>
                  <a:pt x="2291137" y="1818526"/>
                </a:cubicBezTo>
                <a:cubicBezTo>
                  <a:pt x="2296176" y="1944505"/>
                  <a:pt x="2281585" y="2016144"/>
                  <a:pt x="2311685" y="2116476"/>
                </a:cubicBezTo>
                <a:cubicBezTo>
                  <a:pt x="2317909" y="2137222"/>
                  <a:pt x="2320220" y="2160099"/>
                  <a:pt x="2332234" y="2178121"/>
                </a:cubicBezTo>
                <a:cubicBezTo>
                  <a:pt x="2339083" y="2188395"/>
                  <a:pt x="2347260" y="2197899"/>
                  <a:pt x="2352782" y="2208944"/>
                </a:cubicBezTo>
                <a:cubicBezTo>
                  <a:pt x="2357625" y="2218630"/>
                  <a:pt x="2357484" y="2230480"/>
                  <a:pt x="2363056" y="2239766"/>
                </a:cubicBezTo>
                <a:cubicBezTo>
                  <a:pt x="2371248" y="2253420"/>
                  <a:pt x="2402425" y="2274862"/>
                  <a:pt x="2414427" y="2280863"/>
                </a:cubicBezTo>
                <a:cubicBezTo>
                  <a:pt x="2424113" y="2285706"/>
                  <a:pt x="2435563" y="2286294"/>
                  <a:pt x="2445249" y="2291137"/>
                </a:cubicBezTo>
                <a:cubicBezTo>
                  <a:pt x="2456294" y="2296659"/>
                  <a:pt x="2465028" y="2306163"/>
                  <a:pt x="2476072" y="2311685"/>
                </a:cubicBezTo>
                <a:cubicBezTo>
                  <a:pt x="2485758" y="2316528"/>
                  <a:pt x="2497208" y="2317117"/>
                  <a:pt x="2506894" y="2321960"/>
                </a:cubicBezTo>
                <a:cubicBezTo>
                  <a:pt x="2517938" y="2327482"/>
                  <a:pt x="2526112" y="2338288"/>
                  <a:pt x="2537717" y="2342508"/>
                </a:cubicBezTo>
                <a:cubicBezTo>
                  <a:pt x="2564258" y="2352159"/>
                  <a:pt x="2592512" y="2356207"/>
                  <a:pt x="2619910" y="2363056"/>
                </a:cubicBezTo>
                <a:lnTo>
                  <a:pt x="2661007" y="2373330"/>
                </a:lnTo>
                <a:cubicBezTo>
                  <a:pt x="2708953" y="2369905"/>
                  <a:pt x="2757106" y="2368672"/>
                  <a:pt x="2804845" y="2363056"/>
                </a:cubicBezTo>
                <a:cubicBezTo>
                  <a:pt x="2834130" y="2359611"/>
                  <a:pt x="2883588" y="2325408"/>
                  <a:pt x="2897312" y="2311685"/>
                </a:cubicBezTo>
                <a:cubicBezTo>
                  <a:pt x="2904162" y="2304836"/>
                  <a:pt x="2910297" y="2297188"/>
                  <a:pt x="2917861" y="2291137"/>
                </a:cubicBezTo>
                <a:cubicBezTo>
                  <a:pt x="2951058" y="2264580"/>
                  <a:pt x="2961516" y="2271888"/>
                  <a:pt x="2989780" y="2229492"/>
                </a:cubicBezTo>
                <a:cubicBezTo>
                  <a:pt x="3015701" y="2190610"/>
                  <a:pt x="3001597" y="2207401"/>
                  <a:pt x="3030876" y="2178121"/>
                </a:cubicBezTo>
                <a:cubicBezTo>
                  <a:pt x="3055330" y="2104762"/>
                  <a:pt x="3039410" y="2134498"/>
                  <a:pt x="3071973" y="2085654"/>
                </a:cubicBezTo>
                <a:cubicBezTo>
                  <a:pt x="3081764" y="2056279"/>
                  <a:pt x="3086071" y="2045985"/>
                  <a:pt x="3092521" y="2013735"/>
                </a:cubicBezTo>
                <a:cubicBezTo>
                  <a:pt x="3102395" y="1964365"/>
                  <a:pt x="3106757" y="1920394"/>
                  <a:pt x="3113070" y="1869897"/>
                </a:cubicBezTo>
                <a:cubicBezTo>
                  <a:pt x="3109645" y="1770580"/>
                  <a:pt x="3108868" y="1671136"/>
                  <a:pt x="3102795" y="1571946"/>
                </a:cubicBezTo>
                <a:cubicBezTo>
                  <a:pt x="3098588" y="1503239"/>
                  <a:pt x="3082247" y="1366463"/>
                  <a:pt x="3082247" y="1366463"/>
                </a:cubicBezTo>
                <a:cubicBezTo>
                  <a:pt x="3128012" y="817278"/>
                  <a:pt x="3078801" y="1459342"/>
                  <a:pt x="3113070" y="791110"/>
                </a:cubicBezTo>
                <a:cubicBezTo>
                  <a:pt x="3114310" y="766925"/>
                  <a:pt x="3120515" y="743242"/>
                  <a:pt x="3123344" y="719191"/>
                </a:cubicBezTo>
                <a:cubicBezTo>
                  <a:pt x="3127365" y="685009"/>
                  <a:pt x="3130193" y="650696"/>
                  <a:pt x="3133618" y="616449"/>
                </a:cubicBezTo>
                <a:cubicBezTo>
                  <a:pt x="3122543" y="95901"/>
                  <a:pt x="3123344" y="294562"/>
                  <a:pt x="3123344" y="20548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oval" w="med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DB89BB-2519-0825-2991-D7DF298B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454" y="290723"/>
            <a:ext cx="6014260" cy="645300"/>
          </a:xfrm>
        </p:spPr>
        <p:txBody>
          <a:bodyPr/>
          <a:lstStyle/>
          <a:p>
            <a:r>
              <a:rPr lang="en-US" sz="2800" dirty="0"/>
              <a:t>Bridging the Chasm: Network Layers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406-52D0-889C-5710-C803257DF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EF525-D4A9-05B8-D6B7-5DC4A4AC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86" y="1875413"/>
            <a:ext cx="1557844" cy="2812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835E5C-A7F5-0074-1886-B2087FAF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52" y="1875413"/>
            <a:ext cx="1557844" cy="2812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11B26D-80A1-332D-2414-5C0B004737A2}"/>
              </a:ext>
            </a:extLst>
          </p:cNvPr>
          <p:cNvSpPr txBox="1"/>
          <p:nvPr/>
        </p:nvSpPr>
        <p:spPr>
          <a:xfrm rot="16200000">
            <a:off x="466183" y="3020894"/>
            <a:ext cx="97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703CD-0C20-56E5-1A31-AC85D21E8D3A}"/>
              </a:ext>
            </a:extLst>
          </p:cNvPr>
          <p:cNvSpPr txBox="1"/>
          <p:nvPr/>
        </p:nvSpPr>
        <p:spPr>
          <a:xfrm rot="5400000">
            <a:off x="7535853" y="3020894"/>
            <a:ext cx="146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Destination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D97C494-8F28-5958-B4DC-C647DF6D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8396" y="961753"/>
            <a:ext cx="7270119" cy="919492"/>
          </a:xfrm>
        </p:spPr>
        <p:txBody>
          <a:bodyPr/>
          <a:lstStyle/>
          <a:p>
            <a:r>
              <a:rPr lang="en-US" sz="2000" dirty="0"/>
              <a:t>Getting information from one application to another.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A4303-BEB9-46DE-F588-1F6F7BE92269}"/>
              </a:ext>
            </a:extLst>
          </p:cNvPr>
          <p:cNvSpPr txBox="1"/>
          <p:nvPr/>
        </p:nvSpPr>
        <p:spPr>
          <a:xfrm>
            <a:off x="1333404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CC32E-31E0-6B60-9555-4DA214996F11}"/>
              </a:ext>
            </a:extLst>
          </p:cNvPr>
          <p:cNvSpPr txBox="1"/>
          <p:nvPr/>
        </p:nvSpPr>
        <p:spPr>
          <a:xfrm>
            <a:off x="1377086" y="2549713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652EE-4DF7-CE9E-5189-F263588EA46C}"/>
              </a:ext>
            </a:extLst>
          </p:cNvPr>
          <p:cNvSpPr txBox="1"/>
          <p:nvPr/>
        </p:nvSpPr>
        <p:spPr>
          <a:xfrm>
            <a:off x="1452026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236B1D-DFC2-E256-62D4-0E0E2FA493F7}"/>
              </a:ext>
            </a:extLst>
          </p:cNvPr>
          <p:cNvSpPr txBox="1"/>
          <p:nvPr/>
        </p:nvSpPr>
        <p:spPr>
          <a:xfrm>
            <a:off x="1375183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E966AA-336F-E859-22A5-AC62C2910386}"/>
              </a:ext>
            </a:extLst>
          </p:cNvPr>
          <p:cNvSpPr txBox="1"/>
          <p:nvPr/>
        </p:nvSpPr>
        <p:spPr>
          <a:xfrm>
            <a:off x="2048883" y="4288400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AE2F09-0E41-AB4C-E601-FFD94A4EDEEA}"/>
              </a:ext>
            </a:extLst>
          </p:cNvPr>
          <p:cNvSpPr txBox="1"/>
          <p:nvPr/>
        </p:nvSpPr>
        <p:spPr>
          <a:xfrm>
            <a:off x="7288322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5F9939-5DAA-82B1-FC44-0C99ED059BC4}"/>
              </a:ext>
            </a:extLst>
          </p:cNvPr>
          <p:cNvSpPr txBox="1"/>
          <p:nvPr/>
        </p:nvSpPr>
        <p:spPr>
          <a:xfrm>
            <a:off x="7406944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F539B4-A919-D92D-FC59-6AB1A767FD23}"/>
              </a:ext>
            </a:extLst>
          </p:cNvPr>
          <p:cNvSpPr txBox="1"/>
          <p:nvPr/>
        </p:nvSpPr>
        <p:spPr>
          <a:xfrm>
            <a:off x="7330101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82C9F1-A0A9-5D25-BD6E-C491CB72B414}"/>
              </a:ext>
            </a:extLst>
          </p:cNvPr>
          <p:cNvSpPr txBox="1"/>
          <p:nvPr/>
        </p:nvSpPr>
        <p:spPr>
          <a:xfrm>
            <a:off x="6549775" y="4243229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9A5E-4F8D-A00C-EEB8-0AF82C657F15}"/>
              </a:ext>
            </a:extLst>
          </p:cNvPr>
          <p:cNvSpPr txBox="1"/>
          <p:nvPr/>
        </p:nvSpPr>
        <p:spPr>
          <a:xfrm>
            <a:off x="7312367" y="2544021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4B8F4866-5B9F-FFFD-2A39-DA49C62BA400}"/>
              </a:ext>
            </a:extLst>
          </p:cNvPr>
          <p:cNvSpPr/>
          <p:nvPr/>
        </p:nvSpPr>
        <p:spPr>
          <a:xfrm>
            <a:off x="3318553" y="2034285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Application Layer Service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5CA3EC4E-93F6-78A5-5F6A-16E5B1F1BA82}"/>
              </a:ext>
            </a:extLst>
          </p:cNvPr>
          <p:cNvSpPr/>
          <p:nvPr/>
        </p:nvSpPr>
        <p:spPr>
          <a:xfrm>
            <a:off x="3328828" y="2496299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Transport Layer Services</a:t>
            </a:r>
          </a:p>
        </p:txBody>
      </p:sp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9712F74A-B17D-9A9B-AD94-82C49F4B69C3}"/>
              </a:ext>
            </a:extLst>
          </p:cNvPr>
          <p:cNvSpPr/>
          <p:nvPr/>
        </p:nvSpPr>
        <p:spPr>
          <a:xfrm>
            <a:off x="3328827" y="2968587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Network Layer Services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96F48437-B832-8219-2EBA-BABA553EEFF8}"/>
              </a:ext>
            </a:extLst>
          </p:cNvPr>
          <p:cNvSpPr/>
          <p:nvPr/>
        </p:nvSpPr>
        <p:spPr>
          <a:xfrm>
            <a:off x="3328826" y="3438743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Link Layer Services</a:t>
            </a:r>
          </a:p>
        </p:txBody>
      </p:sp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FA588A9D-0B58-6AC1-7972-71223E00BA3A}"/>
              </a:ext>
            </a:extLst>
          </p:cNvPr>
          <p:cNvSpPr/>
          <p:nvPr/>
        </p:nvSpPr>
        <p:spPr>
          <a:xfrm>
            <a:off x="3339520" y="3916502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Physical Layer Services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3EB329-DB41-CC73-7128-B848EBBD4329}"/>
              </a:ext>
            </a:extLst>
          </p:cNvPr>
          <p:cNvSpPr txBox="1"/>
          <p:nvPr/>
        </p:nvSpPr>
        <p:spPr>
          <a:xfrm>
            <a:off x="1697359" y="4916624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31493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21AD3C-7F0E-7E93-FD6E-D4D4071A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Ethernet Protocol: Destination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57EA-0626-44B1-2C03-E1D8A687F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3"/>
            <a:ext cx="5606340" cy="3271759"/>
          </a:xfrm>
        </p:spPr>
        <p:txBody>
          <a:bodyPr/>
          <a:lstStyle/>
          <a:p>
            <a:r>
              <a:rPr lang="en-US" sz="2400" dirty="0"/>
              <a:t>When receiving data, an Ethernet destination node will:</a:t>
            </a:r>
          </a:p>
          <a:p>
            <a:pPr marL="1054100" lvl="1" indent="-457200">
              <a:buFont typeface="+mj-lt"/>
              <a:buAutoNum type="arabicPeriod"/>
            </a:pPr>
            <a:r>
              <a:rPr lang="en-US" sz="1800" b="1" dirty="0"/>
              <a:t>Compute</a:t>
            </a:r>
            <a:r>
              <a:rPr lang="en-US" sz="1800" dirty="0"/>
              <a:t>: recompute the CRC value based on the frame as it was received.</a:t>
            </a:r>
          </a:p>
          <a:p>
            <a:pPr marL="1054100" lvl="1" indent="-457200">
              <a:buFont typeface="+mj-lt"/>
              <a:buAutoNum type="arabicPeriod"/>
            </a:pPr>
            <a:r>
              <a:rPr lang="en-US" sz="1800" b="1" dirty="0"/>
              <a:t>Compare</a:t>
            </a:r>
            <a:r>
              <a:rPr lang="en-US" sz="1800" dirty="0"/>
              <a:t>: compare the recomputed CRC value to the CRC value that was computed and transmitted by the sender.</a:t>
            </a:r>
          </a:p>
          <a:p>
            <a:pPr marL="1054100" lvl="1" indent="-457200">
              <a:buFont typeface="+mj-lt"/>
              <a:buAutoNum type="arabicPeriod"/>
            </a:pPr>
            <a:r>
              <a:rPr lang="en-US" sz="1800" b="1" dirty="0"/>
              <a:t>Handle</a:t>
            </a:r>
            <a:r>
              <a:rPr lang="en-US" sz="1800" dirty="0"/>
              <a:t>: if the CRCs do not match, the frame is silently discarded, otherwise hand data off to the network layer service.</a:t>
            </a:r>
          </a:p>
          <a:p>
            <a:pPr marL="1054100" lvl="1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61C97-40CE-2D3E-DE68-0E8739AC305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81849-C057-79A4-CA24-CF9C65F64AC0}"/>
              </a:ext>
            </a:extLst>
          </p:cNvPr>
          <p:cNvGrpSpPr/>
          <p:nvPr/>
        </p:nvGrpSpPr>
        <p:grpSpPr>
          <a:xfrm>
            <a:off x="0" y="3955315"/>
            <a:ext cx="2233321" cy="830997"/>
            <a:chOff x="7448077" y="1990618"/>
            <a:chExt cx="2233321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4B383D-9504-39F0-DD86-BE835F849A13}"/>
                </a:ext>
              </a:extLst>
            </p:cNvPr>
            <p:cNvSpPr txBox="1"/>
            <p:nvPr/>
          </p:nvSpPr>
          <p:spPr>
            <a:xfrm rot="21121699">
              <a:off x="7448077" y="1990618"/>
              <a:ext cx="15578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Unreliable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Delivery</a:t>
              </a:r>
            </a:p>
          </p:txBody>
        </p: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5EF7C168-4852-5F3A-C078-3E1BB96FD194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8998413" y="1991572"/>
              <a:ext cx="682985" cy="30652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87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Error Detection and Correction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810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62F83-610F-3DD8-3E5C-967F217A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0" y="618902"/>
            <a:ext cx="6360675" cy="645300"/>
          </a:xfrm>
        </p:spPr>
        <p:txBody>
          <a:bodyPr/>
          <a:lstStyle/>
          <a:p>
            <a:r>
              <a:rPr lang="en-US" sz="2800" dirty="0"/>
              <a:t>Error Detection and/or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13CC0-8336-072C-3732-BFEFEC713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091" y="1675671"/>
            <a:ext cx="4636545" cy="3110642"/>
          </a:xfrm>
        </p:spPr>
        <p:txBody>
          <a:bodyPr/>
          <a:lstStyle/>
          <a:p>
            <a:r>
              <a:rPr lang="en-US" sz="2000" dirty="0"/>
              <a:t>Error detection and/or correction bits (EDC) are often added at the Data Link, Network and Transport layers.</a:t>
            </a:r>
          </a:p>
          <a:p>
            <a:pPr lvl="1"/>
            <a:r>
              <a:rPr lang="en-US" sz="1800" dirty="0"/>
              <a:t>Ethernet uses </a:t>
            </a:r>
            <a:r>
              <a:rPr lang="en-US" sz="1800" b="1" i="1" dirty="0"/>
              <a:t>Cyclic Redundancy Check (CRC)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Others are:</a:t>
            </a:r>
          </a:p>
          <a:p>
            <a:pPr lvl="2"/>
            <a:r>
              <a:rPr lang="en-US" sz="1800" dirty="0"/>
              <a:t>Parity bits</a:t>
            </a:r>
          </a:p>
          <a:p>
            <a:pPr lvl="2"/>
            <a:r>
              <a:rPr lang="en-US" sz="1800" dirty="0"/>
              <a:t>Internet Checksum</a:t>
            </a:r>
          </a:p>
          <a:p>
            <a:pPr lvl="2"/>
            <a:r>
              <a:rPr lang="en-US" sz="1800" dirty="0"/>
              <a:t>Hamming Codes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63718-F3C0-FF78-1726-792B17098E8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EF1DB-3F82-09ED-1DC5-928D18D6EC4D}"/>
              </a:ext>
            </a:extLst>
          </p:cNvPr>
          <p:cNvSpPr txBox="1"/>
          <p:nvPr/>
        </p:nvSpPr>
        <p:spPr>
          <a:xfrm>
            <a:off x="3878240" y="4897279"/>
            <a:ext cx="5346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http://</a:t>
            </a:r>
            <a:r>
              <a:rPr lang="en-US" sz="1000" dirty="0" err="1"/>
              <a:t>gaia.cs.umass.edu</a:t>
            </a:r>
            <a:r>
              <a:rPr lang="en-US" sz="1000" dirty="0"/>
              <a:t>/</a:t>
            </a:r>
            <a:r>
              <a:rPr lang="en-US" sz="1000" dirty="0" err="1"/>
              <a:t>kurose_ross</a:t>
            </a:r>
            <a:r>
              <a:rPr lang="en-US" sz="1000" dirty="0"/>
              <a:t>/videos/6/2/6.2_video_slides.pptx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FE7DE2-D1A1-8DDC-D977-6D393A50E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591" y="1936214"/>
            <a:ext cx="3868262" cy="24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29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8B05-7840-B5E2-F476-0842978E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Parity Bit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F6230-AAC2-38ED-91C5-1EC232A69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825" y="1557338"/>
            <a:ext cx="3646842" cy="2544900"/>
          </a:xfrm>
        </p:spPr>
        <p:txBody>
          <a:bodyPr/>
          <a:lstStyle/>
          <a:p>
            <a:r>
              <a:rPr lang="en-US" sz="2000" dirty="0"/>
              <a:t>A </a:t>
            </a:r>
            <a:r>
              <a:rPr lang="en-US" sz="2000" b="1" i="1" dirty="0"/>
              <a:t>parity bit </a:t>
            </a:r>
            <a:r>
              <a:rPr lang="en-US" sz="2000" dirty="0"/>
              <a:t>is an extra bit appended to a piece of data (typically each byte) to detect errors in transmission.</a:t>
            </a:r>
          </a:p>
          <a:p>
            <a:pPr lvl="1"/>
            <a:r>
              <a:rPr lang="en-US" sz="1800" b="1" i="1" dirty="0"/>
              <a:t>Even Parity </a:t>
            </a:r>
            <a:r>
              <a:rPr lang="en-US" sz="1800" dirty="0"/>
              <a:t>– the parity bit is chosen so that the data + parity bit has an even number of 1’s.</a:t>
            </a:r>
          </a:p>
          <a:p>
            <a:pPr lvl="2"/>
            <a:r>
              <a:rPr lang="en-US" sz="1800" b="1" i="1" dirty="0"/>
              <a:t>Odd Parity </a:t>
            </a:r>
            <a:r>
              <a:rPr lang="en-US" sz="1800" dirty="0"/>
              <a:t>can also be used.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A7587-EC58-2C38-44BC-C134E5E9DB1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D5E77A-2E11-E638-15BF-DBFBD9E46EA6}"/>
              </a:ext>
            </a:extLst>
          </p:cNvPr>
          <p:cNvGrpSpPr/>
          <p:nvPr/>
        </p:nvGrpSpPr>
        <p:grpSpPr>
          <a:xfrm>
            <a:off x="4829806" y="402308"/>
            <a:ext cx="4061392" cy="1862048"/>
            <a:chOff x="4847756" y="2641695"/>
            <a:chExt cx="4662248" cy="18620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DE28A1-BDA5-04BC-2B2F-14F305EF228B}"/>
                </a:ext>
              </a:extLst>
            </p:cNvPr>
            <p:cNvSpPr txBox="1"/>
            <p:nvPr/>
          </p:nvSpPr>
          <p:spPr>
            <a:xfrm>
              <a:off x="5661200" y="2641695"/>
              <a:ext cx="384880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Which of the following even parity values contains a transmission error?</a:t>
              </a:r>
            </a:p>
            <a:p>
              <a:pPr algn="ctr"/>
              <a:endParaRPr lang="en-US" sz="700" dirty="0">
                <a:latin typeface="Segoe Print" panose="02000800000000000000" pitchFamily="2" charset="0"/>
              </a:endParaRP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1001 0101 </a:t>
              </a:r>
              <a:r>
                <a:rPr lang="en-US" sz="1800" b="1" dirty="0">
                  <a:solidFill>
                    <a:srgbClr val="0070C0"/>
                  </a:solidFill>
                  <a:latin typeface="Segoe Print" panose="02000800000000000000" pitchFamily="2" charset="0"/>
                </a:rPr>
                <a:t>0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0111 0111 </a:t>
              </a:r>
              <a:r>
                <a:rPr lang="en-US" sz="1800" b="1" dirty="0">
                  <a:solidFill>
                    <a:srgbClr val="0070C0"/>
                  </a:solidFill>
                  <a:latin typeface="Segoe Print" panose="02000800000000000000" pitchFamily="2" charset="0"/>
                </a:rPr>
                <a:t>1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1011 1001 </a:t>
              </a:r>
              <a:r>
                <a:rPr lang="en-US" sz="1800" b="1" dirty="0">
                  <a:solidFill>
                    <a:srgbClr val="0070C0"/>
                  </a:solidFill>
                  <a:latin typeface="Segoe Print" panose="02000800000000000000" pitchFamily="2" charset="0"/>
                </a:rPr>
                <a:t>1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85EE07-D571-8BB9-34E0-6EADD8099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7756" y="2763466"/>
              <a:ext cx="813444" cy="6827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1D5D0F-5792-CD13-D3C9-386466973100}"/>
              </a:ext>
            </a:extLst>
          </p:cNvPr>
          <p:cNvGrpSpPr/>
          <p:nvPr/>
        </p:nvGrpSpPr>
        <p:grpSpPr>
          <a:xfrm>
            <a:off x="4829806" y="2743724"/>
            <a:ext cx="3907208" cy="2139047"/>
            <a:chOff x="4817682" y="2394797"/>
            <a:chExt cx="4485254" cy="21390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BBE3FB-A57B-C592-45D6-180A48037A99}"/>
                </a:ext>
              </a:extLst>
            </p:cNvPr>
            <p:cNvSpPr txBox="1"/>
            <p:nvPr/>
          </p:nvSpPr>
          <p:spPr>
            <a:xfrm>
              <a:off x="5808121" y="2394797"/>
              <a:ext cx="3494815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What odd parity bit would be added to the following bytes before transmission?</a:t>
              </a:r>
            </a:p>
            <a:p>
              <a:pPr algn="ctr"/>
              <a:endParaRPr lang="en-US" sz="700" dirty="0">
                <a:latin typeface="Segoe Print" panose="02000800000000000000" pitchFamily="2" charset="0"/>
              </a:endParaRP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1001 0101 </a:t>
              </a:r>
              <a:r>
                <a:rPr lang="en-US" sz="1800" b="1" dirty="0">
                  <a:solidFill>
                    <a:srgbClr val="0070C0"/>
                  </a:solidFill>
                  <a:latin typeface="Segoe Print" panose="02000800000000000000" pitchFamily="2" charset="0"/>
                </a:rPr>
                <a:t>__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0111 0111 </a:t>
              </a:r>
              <a:r>
                <a:rPr lang="en-US" sz="1800" b="1" dirty="0">
                  <a:solidFill>
                    <a:srgbClr val="0070C0"/>
                  </a:solidFill>
                  <a:latin typeface="Segoe Print" panose="02000800000000000000" pitchFamily="2" charset="0"/>
                </a:rPr>
                <a:t>__</a:t>
              </a:r>
            </a:p>
            <a:p>
              <a:pPr algn="ctr"/>
              <a:r>
                <a:rPr lang="en-US" sz="1800" dirty="0">
                  <a:latin typeface="Segoe Print" panose="02000800000000000000" pitchFamily="2" charset="0"/>
                </a:rPr>
                <a:t>1011 1001 </a:t>
              </a:r>
              <a:r>
                <a:rPr lang="en-US" sz="1800" b="1" dirty="0">
                  <a:solidFill>
                    <a:srgbClr val="0070C0"/>
                  </a:solidFill>
                  <a:latin typeface="Segoe Print" panose="02000800000000000000" pitchFamily="2" charset="0"/>
                </a:rPr>
                <a:t>__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A52E9F-437E-3648-720E-DBD01F394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682" y="2549267"/>
              <a:ext cx="813444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67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2445-4803-2449-AB22-F99DD9F0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6142-A436-6249-AF78-E19BB38E5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7" name="Google Shape;4809;p42">
            <a:hlinkClick r:id="rId3"/>
            <a:extLst>
              <a:ext uri="{FF2B5EF4-FFF2-40B4-BE49-F238E27FC236}">
                <a16:creationId xmlns:a16="http://schemas.microsoft.com/office/drawing/2014/main" id="{9BD3E451-76F3-5044-952A-6BD77E6A8B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654" y="248899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98EB84-751F-904E-BEDA-2203147D6714}"/>
              </a:ext>
            </a:extLst>
          </p:cNvPr>
          <p:cNvSpPr/>
          <p:nvPr/>
        </p:nvSpPr>
        <p:spPr>
          <a:xfrm>
            <a:off x="2298866" y="3058457"/>
            <a:ext cx="3716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https://creativecommons.org/licenses/by/4.0/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943D-BB97-024A-B058-927FB508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36" y="2456683"/>
            <a:ext cx="2818493" cy="576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F671B-76F6-4D40-9E10-C257B3D20C32}"/>
              </a:ext>
            </a:extLst>
          </p:cNvPr>
          <p:cNvSpPr txBox="1"/>
          <p:nvPr/>
        </p:nvSpPr>
        <p:spPr>
          <a:xfrm>
            <a:off x="1037772" y="208735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Template From: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2607-B80F-9C48-AC13-F8259C073802}"/>
              </a:ext>
            </a:extLst>
          </p:cNvPr>
          <p:cNvSpPr txBox="1"/>
          <p:nvPr/>
        </p:nvSpPr>
        <p:spPr>
          <a:xfrm>
            <a:off x="1037772" y="35845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Content Licensed as: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155EE-63D1-F448-AACD-AF8B1987B500}"/>
              </a:ext>
            </a:extLst>
          </p:cNvPr>
          <p:cNvSpPr/>
          <p:nvPr/>
        </p:nvSpPr>
        <p:spPr>
          <a:xfrm>
            <a:off x="821811" y="4161456"/>
            <a:ext cx="693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Creative Commons Attribution-NonCommercial-ShareAlike 4.0 International License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3E22A-7197-9C48-A6F2-EA23F7320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7535" y="3436063"/>
            <a:ext cx="2818492" cy="6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5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AADD-96F3-C534-D13D-FE82600A1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0" y="618902"/>
            <a:ext cx="6753345" cy="645300"/>
          </a:xfrm>
        </p:spPr>
        <p:txBody>
          <a:bodyPr/>
          <a:lstStyle/>
          <a:p>
            <a:r>
              <a:rPr lang="en-US" dirty="0"/>
              <a:t>Some Physical Layer Encodings for Optical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477F-00E9-36DF-0CD1-21092F147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2CE05-9C0C-1C65-B6AE-532916AB8B2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6E991-101B-4218-0893-FD2BC4E924C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1C265-3735-EB61-02F4-184B8D2330E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306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F435-85D3-96D1-C35B-23A05DCF8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Internet Checksum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0519D-B540-33B5-9F9B-E056C3942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44B01-784F-F95C-AE0C-7BEDB6E635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969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A69B9-9AEB-65A7-058D-B07C07607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vs. Broadcast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3D269-751F-4A9A-138A-25AA2FE86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62C1-FD93-37E8-71D5-BDB8CDF8B68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315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61E7F6-7FAE-9761-DD8B-F793968B1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934" y="91980"/>
            <a:ext cx="6028612" cy="645300"/>
          </a:xfrm>
        </p:spPr>
        <p:txBody>
          <a:bodyPr/>
          <a:lstStyle/>
          <a:p>
            <a:r>
              <a:rPr lang="en-US" sz="2800" dirty="0"/>
              <a:t>Physical Layer Transmission: Wired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EB19-96CB-75B5-0030-C6A656CD7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3273" y="945657"/>
            <a:ext cx="6805580" cy="1759396"/>
          </a:xfrm>
        </p:spPr>
        <p:txBody>
          <a:bodyPr/>
          <a:lstStyle/>
          <a:p>
            <a:r>
              <a:rPr lang="en-US" sz="2400" dirty="0"/>
              <a:t>Wired networks use different media, but one common one Twisted (differential) Pair.  </a:t>
            </a:r>
            <a:endParaRPr lang="en-US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9B55B-00FC-3C37-54C2-AAA5DF6E91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85740E-B3D9-9350-6B5A-451B1E7BA1E5}"/>
              </a:ext>
            </a:extLst>
          </p:cNvPr>
          <p:cNvSpPr txBox="1"/>
          <p:nvPr/>
        </p:nvSpPr>
        <p:spPr>
          <a:xfrm>
            <a:off x="1623273" y="4876485"/>
            <a:ext cx="5280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https://</a:t>
            </a:r>
            <a:r>
              <a:rPr lang="en-US" sz="1000" dirty="0" err="1"/>
              <a:t>www.microcontrollertips.com</a:t>
            </a:r>
            <a:r>
              <a:rPr lang="en-US" sz="1000" dirty="0"/>
              <a:t>/what-is-differential-signaling-</a:t>
            </a:r>
            <a:r>
              <a:rPr lang="en-US" sz="1000" dirty="0" err="1"/>
              <a:t>faq</a:t>
            </a:r>
            <a:r>
              <a:rPr lang="en-US" sz="1000" dirty="0"/>
              <a:t>/</a:t>
            </a:r>
          </a:p>
          <a:p>
            <a:endParaRPr lang="en-US" sz="1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8E228F-7C07-67A7-93FB-B735FD431031}"/>
              </a:ext>
            </a:extLst>
          </p:cNvPr>
          <p:cNvGrpSpPr/>
          <p:nvPr/>
        </p:nvGrpSpPr>
        <p:grpSpPr>
          <a:xfrm>
            <a:off x="461616" y="2299680"/>
            <a:ext cx="8046930" cy="2193016"/>
            <a:chOff x="461616" y="2026549"/>
            <a:chExt cx="8046930" cy="21930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6CBD10-BB53-0A51-80A0-6817266B69F3}"/>
                </a:ext>
              </a:extLst>
            </p:cNvPr>
            <p:cNvGrpSpPr/>
            <p:nvPr/>
          </p:nvGrpSpPr>
          <p:grpSpPr>
            <a:xfrm>
              <a:off x="461616" y="2026549"/>
              <a:ext cx="8046930" cy="1446551"/>
              <a:chOff x="522432" y="3339762"/>
              <a:chExt cx="8046930" cy="144655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74C92D0-2FB0-6980-B52C-A96A313AF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0562" y="3486583"/>
                <a:ext cx="5638800" cy="12446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B992F7-FE88-C1FD-C9E3-10ACE804FDCC}"/>
                  </a:ext>
                </a:extLst>
              </p:cNvPr>
              <p:cNvSpPr txBox="1"/>
              <p:nvPr/>
            </p:nvSpPr>
            <p:spPr>
              <a:xfrm>
                <a:off x="522432" y="3739872"/>
                <a:ext cx="15780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halkboard" panose="03050602040202020205" pitchFamily="66" charset="77"/>
                  </a:rPr>
                  <a:t>Differential</a:t>
                </a:r>
              </a:p>
              <a:p>
                <a:pPr algn="ctr"/>
                <a:r>
                  <a:rPr lang="en-US" sz="1800" dirty="0">
                    <a:latin typeface="Chalkboard" panose="03050602040202020205" pitchFamily="66" charset="77"/>
                  </a:rPr>
                  <a:t>Pair Media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9EB59D-E80F-93B7-550F-B5C69D807FD2}"/>
                  </a:ext>
                </a:extLst>
              </p:cNvPr>
              <p:cNvSpPr txBox="1"/>
              <p:nvPr/>
            </p:nvSpPr>
            <p:spPr>
              <a:xfrm>
                <a:off x="2197691" y="3339762"/>
                <a:ext cx="6751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+</a:t>
                </a:r>
                <a:r>
                  <a:rPr lang="en-US" sz="2000" dirty="0" err="1"/>
                  <a:t>V</a:t>
                </a:r>
                <a:r>
                  <a:rPr lang="en-US" sz="2000" baseline="-25000" dirty="0" err="1"/>
                  <a:t>ss</a:t>
                </a:r>
                <a:endParaRPr lang="en-US" sz="2000" baseline="-25000" dirty="0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6A1101-1FF7-B171-778B-EBC0708FEA01}"/>
                  </a:ext>
                </a:extLst>
              </p:cNvPr>
              <p:cNvSpPr txBox="1"/>
              <p:nvPr/>
            </p:nvSpPr>
            <p:spPr>
              <a:xfrm>
                <a:off x="2286296" y="4386203"/>
                <a:ext cx="6110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-</a:t>
                </a:r>
                <a:r>
                  <a:rPr lang="en-US" sz="2000" dirty="0" err="1"/>
                  <a:t>V</a:t>
                </a:r>
                <a:r>
                  <a:rPr lang="en-US" sz="2000" baseline="-25000" dirty="0" err="1"/>
                  <a:t>ss</a:t>
                </a:r>
                <a:endParaRPr lang="en-US" sz="2000" baseline="-25000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354FF3-196E-01C2-37FA-95C98891CB4A}"/>
                </a:ext>
              </a:extLst>
            </p:cNvPr>
            <p:cNvSpPr/>
            <p:nvPr/>
          </p:nvSpPr>
          <p:spPr>
            <a:xfrm>
              <a:off x="2869745" y="3423499"/>
              <a:ext cx="5638800" cy="796066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5855FB-29EA-9219-3938-2F02E02C72A7}"/>
                </a:ext>
              </a:extLst>
            </p:cNvPr>
            <p:cNvGrpSpPr/>
            <p:nvPr/>
          </p:nvGrpSpPr>
          <p:grpSpPr>
            <a:xfrm>
              <a:off x="1802243" y="3587470"/>
              <a:ext cx="6250192" cy="522435"/>
              <a:chOff x="1839559" y="2853259"/>
              <a:chExt cx="6250192" cy="52243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E3FB9C0-B08A-4F66-028E-98B4B21B64E7}"/>
                  </a:ext>
                </a:extLst>
              </p:cNvPr>
              <p:cNvGrpSpPr/>
              <p:nvPr/>
            </p:nvGrpSpPr>
            <p:grpSpPr>
              <a:xfrm>
                <a:off x="2894937" y="2853259"/>
                <a:ext cx="5194814" cy="522435"/>
                <a:chOff x="3081030" y="1576626"/>
                <a:chExt cx="4072805" cy="522435"/>
              </a:xfrm>
            </p:grpSpPr>
            <p:cxnSp>
              <p:nvCxnSpPr>
                <p:cNvPr id="5" name="Elbow Connector 4">
                  <a:extLst>
                    <a:ext uri="{FF2B5EF4-FFF2-40B4-BE49-F238E27FC236}">
                      <a16:creationId xmlns:a16="http://schemas.microsoft.com/office/drawing/2014/main" id="{409F5CE5-18D3-53A6-AA29-D0D1668133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81030" y="1585342"/>
                  <a:ext cx="1011219" cy="486503"/>
                </a:xfrm>
                <a:prstGeom prst="bentConnector3">
                  <a:avLst/>
                </a:prstGeom>
                <a:ln w="25400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Elbow Connector 10">
                  <a:extLst>
                    <a:ext uri="{FF2B5EF4-FFF2-40B4-BE49-F238E27FC236}">
                      <a16:creationId xmlns:a16="http://schemas.microsoft.com/office/drawing/2014/main" id="{C68D7178-5DBB-6B29-7038-DCDC083496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20179" y="1587992"/>
                  <a:ext cx="1011219" cy="486503"/>
                </a:xfrm>
                <a:prstGeom prst="bentConnector3">
                  <a:avLst/>
                </a:prstGeom>
                <a:ln w="25400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0D092EE-7EA0-058D-05A5-7B3789E51AD0}"/>
                    </a:ext>
                  </a:extLst>
                </p:cNvPr>
                <p:cNvCxnSpPr/>
                <p:nvPr/>
              </p:nvCxnSpPr>
              <p:spPr>
                <a:xfrm>
                  <a:off x="4120179" y="1585342"/>
                  <a:ext cx="0" cy="494792"/>
                </a:xfrm>
                <a:prstGeom prst="line">
                  <a:avLst/>
                </a:prstGeom>
                <a:ln w="25400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Elbow Connector 14">
                  <a:extLst>
                    <a:ext uri="{FF2B5EF4-FFF2-40B4-BE49-F238E27FC236}">
                      <a16:creationId xmlns:a16="http://schemas.microsoft.com/office/drawing/2014/main" id="{5547B062-2F77-9DE0-16B4-9A781DF35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31398" y="1606919"/>
                  <a:ext cx="1011219" cy="486503"/>
                </a:xfrm>
                <a:prstGeom prst="bentConnector3">
                  <a:avLst/>
                </a:prstGeom>
                <a:ln w="25400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B67F320F-27B0-3C71-BFBD-FE4B69B96B36}"/>
                    </a:ext>
                  </a:extLst>
                </p:cNvPr>
                <p:cNvCxnSpPr/>
                <p:nvPr/>
              </p:nvCxnSpPr>
              <p:spPr>
                <a:xfrm>
                  <a:off x="5131398" y="1604269"/>
                  <a:ext cx="0" cy="494792"/>
                </a:xfrm>
                <a:prstGeom prst="line">
                  <a:avLst/>
                </a:prstGeom>
                <a:ln w="25400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Elbow Connector 16">
                  <a:extLst>
                    <a:ext uri="{FF2B5EF4-FFF2-40B4-BE49-F238E27FC236}">
                      <a16:creationId xmlns:a16="http://schemas.microsoft.com/office/drawing/2014/main" id="{839B2F7C-9D81-4260-6899-2C215DDB7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42616" y="1579276"/>
                  <a:ext cx="1011219" cy="486503"/>
                </a:xfrm>
                <a:prstGeom prst="bentConnector3">
                  <a:avLst/>
                </a:prstGeom>
                <a:ln w="25400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5681A071-9D4B-6D77-2F9A-DD3F2EE81B87}"/>
                    </a:ext>
                  </a:extLst>
                </p:cNvPr>
                <p:cNvCxnSpPr/>
                <p:nvPr/>
              </p:nvCxnSpPr>
              <p:spPr>
                <a:xfrm>
                  <a:off x="6142616" y="1576626"/>
                  <a:ext cx="0" cy="494792"/>
                </a:xfrm>
                <a:prstGeom prst="line">
                  <a:avLst/>
                </a:prstGeom>
                <a:ln w="25400"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C486F9E-734D-BE1B-466A-72B5FD9065DF}"/>
                  </a:ext>
                </a:extLst>
              </p:cNvPr>
              <p:cNvSpPr txBox="1"/>
              <p:nvPr/>
            </p:nvSpPr>
            <p:spPr>
              <a:xfrm>
                <a:off x="1839559" y="2858263"/>
                <a:ext cx="9889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/>
                  <a:t>Clock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864C2E8-7B5F-742C-278E-47937A7C0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9580" y="3025490"/>
              <a:ext cx="0" cy="45153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13B2801-C1B4-2437-2115-AA8746C12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3886" y="3025490"/>
              <a:ext cx="0" cy="45153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6233A02-7B78-3FC9-DD2B-323A690B2A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4442" y="3025490"/>
              <a:ext cx="0" cy="45153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92E037C-7FF0-3B1C-27D7-F366D09AA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8749" y="3025490"/>
              <a:ext cx="0" cy="45153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78FDE0-1350-BD90-6F57-D7F266488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7315" y="2683893"/>
              <a:ext cx="508000" cy="3302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A190A1-D809-244B-AB03-B785DF6D1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9669" y="2680651"/>
              <a:ext cx="508000" cy="33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992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Network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522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F9998-6617-01F9-FEF4-AEC658B2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Data Encapsulation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9308-E24A-AF9D-A127-B307A080E7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1B736D-3983-5D01-B2B7-F21EB137FFB3}"/>
              </a:ext>
            </a:extLst>
          </p:cNvPr>
          <p:cNvSpPr/>
          <p:nvPr/>
        </p:nvSpPr>
        <p:spPr>
          <a:xfrm>
            <a:off x="1280160" y="1549101"/>
            <a:ext cx="7401261" cy="3324113"/>
          </a:xfrm>
          <a:prstGeom prst="roundRect">
            <a:avLst>
              <a:gd name="adj" fmla="val 4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01298-0C66-0304-8748-36279F46E4CD}"/>
              </a:ext>
            </a:extLst>
          </p:cNvPr>
          <p:cNvSpPr txBox="1"/>
          <p:nvPr/>
        </p:nvSpPr>
        <p:spPr>
          <a:xfrm rot="5400000">
            <a:off x="556792" y="2980324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Link Layer Info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E14E434-C08D-7215-F876-6996CE183CC4}"/>
              </a:ext>
            </a:extLst>
          </p:cNvPr>
          <p:cNvSpPr/>
          <p:nvPr/>
        </p:nvSpPr>
        <p:spPr>
          <a:xfrm>
            <a:off x="2037875" y="1990165"/>
            <a:ext cx="6525212" cy="2796148"/>
          </a:xfrm>
          <a:prstGeom prst="roundRect">
            <a:avLst>
              <a:gd name="adj" fmla="val 46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2ED7E-3429-5EDB-9712-CBFCB68A559C}"/>
              </a:ext>
            </a:extLst>
          </p:cNvPr>
          <p:cNvSpPr txBox="1"/>
          <p:nvPr/>
        </p:nvSpPr>
        <p:spPr>
          <a:xfrm>
            <a:off x="4882738" y="1536929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B81BB-4ADE-183C-039B-483465C460AA}"/>
              </a:ext>
            </a:extLst>
          </p:cNvPr>
          <p:cNvSpPr txBox="1"/>
          <p:nvPr/>
        </p:nvSpPr>
        <p:spPr>
          <a:xfrm rot="5400000">
            <a:off x="1158634" y="3188184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Network Layer Info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C7F68-E0FD-55D5-477E-A384B1FE7ED2}"/>
              </a:ext>
            </a:extLst>
          </p:cNvPr>
          <p:cNvSpPr txBox="1"/>
          <p:nvPr/>
        </p:nvSpPr>
        <p:spPr>
          <a:xfrm>
            <a:off x="5237792" y="1999607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B2AC5AA-2623-CA1F-B919-B8A523914E87}"/>
              </a:ext>
            </a:extLst>
          </p:cNvPr>
          <p:cNvSpPr/>
          <p:nvPr/>
        </p:nvSpPr>
        <p:spPr>
          <a:xfrm>
            <a:off x="2775473" y="2412035"/>
            <a:ext cx="5658522" cy="2235269"/>
          </a:xfrm>
          <a:prstGeom prst="roundRect">
            <a:avLst>
              <a:gd name="adj" fmla="val 469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C999B-F5C6-91EE-3A62-7993BA4D1F6F}"/>
              </a:ext>
            </a:extLst>
          </p:cNvPr>
          <p:cNvSpPr txBox="1"/>
          <p:nvPr/>
        </p:nvSpPr>
        <p:spPr>
          <a:xfrm rot="5400000">
            <a:off x="1932572" y="3345003"/>
            <a:ext cx="225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Transport Layer Info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501B9-A76D-D770-2909-AF04B81FF58C}"/>
              </a:ext>
            </a:extLst>
          </p:cNvPr>
          <p:cNvSpPr txBox="1"/>
          <p:nvPr/>
        </p:nvSpPr>
        <p:spPr>
          <a:xfrm>
            <a:off x="5522633" y="245396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Data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F21CC57-8C2C-94ED-9842-45AC894004E8}"/>
              </a:ext>
            </a:extLst>
          </p:cNvPr>
          <p:cNvSpPr/>
          <p:nvPr/>
        </p:nvSpPr>
        <p:spPr>
          <a:xfrm>
            <a:off x="3392047" y="2849564"/>
            <a:ext cx="4933152" cy="1670999"/>
          </a:xfrm>
          <a:prstGeom prst="roundRect">
            <a:avLst>
              <a:gd name="adj" fmla="val 469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005ADC-5138-38D6-7D54-6B9A5D29F4B2}"/>
              </a:ext>
            </a:extLst>
          </p:cNvPr>
          <p:cNvSpPr txBox="1"/>
          <p:nvPr/>
        </p:nvSpPr>
        <p:spPr>
          <a:xfrm rot="5400000">
            <a:off x="3193576" y="3396711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Application</a:t>
            </a:r>
          </a:p>
          <a:p>
            <a:pPr algn="ctr"/>
            <a:r>
              <a:rPr lang="en-US" sz="1600" dirty="0"/>
              <a:t>Layer Info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FDD43-42E4-F70F-C3BC-5DF311CCB8A9}"/>
              </a:ext>
            </a:extLst>
          </p:cNvPr>
          <p:cNvSpPr txBox="1"/>
          <p:nvPr/>
        </p:nvSpPr>
        <p:spPr>
          <a:xfrm>
            <a:off x="5874568" y="286522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AC14E2-F0DA-F3E8-2BFE-FAA48E33C69B}"/>
              </a:ext>
            </a:extLst>
          </p:cNvPr>
          <p:cNvSpPr/>
          <p:nvPr/>
        </p:nvSpPr>
        <p:spPr>
          <a:xfrm>
            <a:off x="4180045" y="3190626"/>
            <a:ext cx="4006524" cy="1252282"/>
          </a:xfrm>
          <a:prstGeom prst="roundRect">
            <a:avLst>
              <a:gd name="adj" fmla="val 469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622882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34BA-099B-DD81-173F-1A3EDF64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Protocols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E2239-B0FC-B790-A424-6E3876E90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3"/>
            <a:ext cx="4944300" cy="2853051"/>
          </a:xfrm>
        </p:spPr>
        <p:txBody>
          <a:bodyPr/>
          <a:lstStyle/>
          <a:p>
            <a:r>
              <a:rPr lang="en-US" dirty="0"/>
              <a:t>Used for communication between source and destination within a layer</a:t>
            </a:r>
          </a:p>
          <a:p>
            <a:endParaRPr lang="en-US" dirty="0"/>
          </a:p>
          <a:p>
            <a:r>
              <a:rPr lang="en-US" dirty="0"/>
              <a:t>Application (HTTP, SMTP, …)</a:t>
            </a:r>
          </a:p>
          <a:p>
            <a:r>
              <a:rPr lang="en-US" dirty="0"/>
              <a:t>Transport (TCP/UDP)</a:t>
            </a:r>
          </a:p>
          <a:p>
            <a:r>
              <a:rPr lang="en-US" dirty="0"/>
              <a:t>network layer (IP)</a:t>
            </a:r>
          </a:p>
          <a:p>
            <a:r>
              <a:rPr lang="en-US" dirty="0"/>
              <a:t>link layer (ethernet)</a:t>
            </a:r>
          </a:p>
          <a:p>
            <a:r>
              <a:rPr lang="en-US" dirty="0"/>
              <a:t>Physical layer (encodings)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13FCF-CDD1-05D1-0D5E-44EFF296AEF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14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AE55A8-DBFB-7115-562F-EEAA00A4C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Physical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D8BF6-B37B-1B45-91BA-BC273E3C053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13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61E7F6-7FAE-9761-DD8B-F793968B1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174" y="108986"/>
            <a:ext cx="5995648" cy="645300"/>
          </a:xfrm>
        </p:spPr>
        <p:txBody>
          <a:bodyPr/>
          <a:lstStyle/>
          <a:p>
            <a:r>
              <a:rPr lang="en-US" sz="2800" dirty="0"/>
              <a:t>Physical Layer: Data Transmission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EB19-96CB-75B5-0030-C6A656CD7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902" y="1229616"/>
            <a:ext cx="7654700" cy="4108908"/>
          </a:xfrm>
        </p:spPr>
        <p:txBody>
          <a:bodyPr/>
          <a:lstStyle/>
          <a:p>
            <a:r>
              <a:rPr lang="en-US" sz="2400" dirty="0"/>
              <a:t>Physically transmits bits across a communication link.</a:t>
            </a:r>
            <a:endParaRPr lang="en-US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9B55B-00FC-3C37-54C2-AAA5DF6E91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2050" name="Picture 2" descr="Serial Transmission">
            <a:extLst>
              <a:ext uri="{FF2B5EF4-FFF2-40B4-BE49-F238E27FC236}">
                <a16:creationId xmlns:a16="http://schemas.microsoft.com/office/drawing/2014/main" id="{1401DA5B-FAD7-87CF-F504-899A5862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94" y="2042821"/>
            <a:ext cx="3129728" cy="9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rallel Transmission">
            <a:extLst>
              <a:ext uri="{FF2B5EF4-FFF2-40B4-BE49-F238E27FC236}">
                <a16:creationId xmlns:a16="http://schemas.microsoft.com/office/drawing/2014/main" id="{6FC0D8D8-E2F8-AC8C-CDA9-1619799B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48" y="3122700"/>
            <a:ext cx="3129729" cy="17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9CAF2-E75F-7B35-BC39-D4CB3AF043E6}"/>
              </a:ext>
            </a:extLst>
          </p:cNvPr>
          <p:cNvSpPr txBox="1"/>
          <p:nvPr/>
        </p:nvSpPr>
        <p:spPr>
          <a:xfrm>
            <a:off x="510571" y="2020179"/>
            <a:ext cx="46425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Serial Transmission: </a:t>
            </a:r>
            <a:r>
              <a:rPr lang="en-US" sz="2000" dirty="0"/>
              <a:t>Bits are sent and received one at a time, one after the other.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Parallel Transmission: </a:t>
            </a:r>
            <a:r>
              <a:rPr lang="en-US" sz="2000" dirty="0"/>
              <a:t>Multiple bits are sent simultaneously on separate wires, fibers or channels.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D4968-8029-1887-0EBD-7AD81CCC8B6C}"/>
              </a:ext>
            </a:extLst>
          </p:cNvPr>
          <p:cNvSpPr txBox="1"/>
          <p:nvPr/>
        </p:nvSpPr>
        <p:spPr>
          <a:xfrm>
            <a:off x="1372245" y="4911956"/>
            <a:ext cx="6399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Images from: https://</a:t>
            </a:r>
            <a:r>
              <a:rPr lang="en-US" sz="1000" dirty="0" err="1"/>
              <a:t>www.tutorialspoint.com</a:t>
            </a:r>
            <a:r>
              <a:rPr lang="en-US" sz="1000" dirty="0"/>
              <a:t>/</a:t>
            </a:r>
            <a:r>
              <a:rPr lang="en-US" sz="1000" dirty="0" err="1"/>
              <a:t>data_communication_computer_network</a:t>
            </a:r>
            <a:r>
              <a:rPr lang="en-US" sz="1000" dirty="0"/>
              <a:t>/</a:t>
            </a:r>
            <a:r>
              <a:rPr lang="en-US" sz="1000" dirty="0" err="1"/>
              <a:t>digital_transmission.htm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1138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BC651C70-EC3A-B99F-3070-1DF89A50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832" y="1329082"/>
            <a:ext cx="5515528" cy="46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1942D2-EA50-F648-EC50-82E0340A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866" y="419871"/>
            <a:ext cx="5711592" cy="645300"/>
          </a:xfrm>
        </p:spPr>
        <p:txBody>
          <a:bodyPr/>
          <a:lstStyle/>
          <a:p>
            <a:r>
              <a:rPr lang="en-US" sz="2800" dirty="0"/>
              <a:t>Physical Layer: Transmitting Bits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645E4-0713-3A0B-E45D-25EFE8DD6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2699" y="2985895"/>
            <a:ext cx="5629117" cy="2030384"/>
          </a:xfrm>
        </p:spPr>
        <p:txBody>
          <a:bodyPr/>
          <a:lstStyle/>
          <a:p>
            <a:r>
              <a:rPr lang="en-US" sz="2000" dirty="0"/>
              <a:t>The source node transmits the </a:t>
            </a:r>
            <a:r>
              <a:rPr lang="en-US" sz="2000" b="1" i="1" dirty="0"/>
              <a:t>Data</a:t>
            </a:r>
            <a:r>
              <a:rPr lang="en-US" sz="2000" dirty="0"/>
              <a:t> bits at the rate of one per </a:t>
            </a:r>
            <a:r>
              <a:rPr lang="en-US" sz="2000" b="1" i="1" dirty="0"/>
              <a:t>clock cycle</a:t>
            </a:r>
          </a:p>
          <a:p>
            <a:r>
              <a:rPr lang="en-US" sz="2000" dirty="0"/>
              <a:t>The destination node </a:t>
            </a:r>
            <a:r>
              <a:rPr lang="en-US" sz="2000" b="1" i="1" dirty="0"/>
              <a:t>samples the signal </a:t>
            </a:r>
            <a:r>
              <a:rPr lang="en-US" sz="2000" dirty="0"/>
              <a:t>at the rate determined by a clock (red arrows).</a:t>
            </a:r>
          </a:p>
          <a:p>
            <a:pPr lvl="1"/>
            <a:r>
              <a:rPr lang="en-US" sz="1600" dirty="0"/>
              <a:t>Samples typically occur on the </a:t>
            </a:r>
            <a:r>
              <a:rPr lang="en-US" sz="1600" b="1" i="1" dirty="0"/>
              <a:t>rising edge</a:t>
            </a:r>
            <a:r>
              <a:rPr lang="en-US" sz="1600" i="1" dirty="0"/>
              <a:t> </a:t>
            </a:r>
            <a:r>
              <a:rPr lang="en-US" sz="1600" dirty="0"/>
              <a:t>of the clock.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84394-32D5-AD4D-B3F0-72E49B3D94F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DED117-7AEF-637D-0EDF-98A8211F28C6}"/>
              </a:ext>
            </a:extLst>
          </p:cNvPr>
          <p:cNvSpPr txBox="1"/>
          <p:nvPr/>
        </p:nvSpPr>
        <p:spPr>
          <a:xfrm>
            <a:off x="2346536" y="4900179"/>
            <a:ext cx="5644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https://</a:t>
            </a:r>
            <a:r>
              <a:rPr lang="en-US" sz="1000" dirty="0" err="1"/>
              <a:t>www.geeksforgeeks.org</a:t>
            </a:r>
            <a:r>
              <a:rPr lang="en-US" sz="1000" dirty="0"/>
              <a:t>/</a:t>
            </a:r>
            <a:r>
              <a:rPr lang="en-US" sz="1000" dirty="0" err="1"/>
              <a:t>manchester</a:t>
            </a:r>
            <a:r>
              <a:rPr lang="en-US" sz="1000" dirty="0"/>
              <a:t>-encoding-in-computer-network/</a:t>
            </a:r>
          </a:p>
          <a:p>
            <a:endParaRPr lang="en-US" sz="10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43F9C94-7AE7-2EE1-D7BE-A8A8FF36C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074" y="1790870"/>
            <a:ext cx="5517672" cy="6731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3F13C98-C3CF-03D0-C95A-1DA9C2532C19}"/>
              </a:ext>
            </a:extLst>
          </p:cNvPr>
          <p:cNvGrpSpPr/>
          <p:nvPr/>
        </p:nvGrpSpPr>
        <p:grpSpPr>
          <a:xfrm>
            <a:off x="2605597" y="1635606"/>
            <a:ext cx="4665343" cy="286779"/>
            <a:chOff x="2710927" y="2434365"/>
            <a:chExt cx="3101788" cy="23666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47DD98D-AE1D-B9CE-F975-6276F9C93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0927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BEFF2D-75B8-E29B-14B7-8723560034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4692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86EDA73-CFF0-1592-9B9E-04AB5116E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7699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7224F9-C72E-E8C8-395A-E386DD1C2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3435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708AAB5-C6A8-E600-E73C-8B006EB945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4650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77681C-78E8-555A-3CA7-97D2A28AD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010901B-1EAE-B1B4-9080-C0E441BB91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7835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533DC6-96A4-7F0B-8EB2-E062E0650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8173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11B0097-1B64-2C87-34DD-AFC9D95C87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0429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94B58BE-723E-9CA2-C56F-FF9E8CFEB4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8829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760FDB7-315D-8523-FA06-792FD20167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2715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C991EE4-5C2A-CE90-EEAC-4C8F74606E04}"/>
              </a:ext>
            </a:extLst>
          </p:cNvPr>
          <p:cNvCxnSpPr>
            <a:cxnSpLocks/>
          </p:cNvCxnSpPr>
          <p:nvPr/>
        </p:nvCxnSpPr>
        <p:spPr>
          <a:xfrm flipH="1">
            <a:off x="2101601" y="2792260"/>
            <a:ext cx="4815565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D487FD5-27FC-437E-EE83-9BDFC72F55DB}"/>
              </a:ext>
            </a:extLst>
          </p:cNvPr>
          <p:cNvSpPr txBox="1"/>
          <p:nvPr/>
        </p:nvSpPr>
        <p:spPr>
          <a:xfrm>
            <a:off x="6917166" y="2649085"/>
            <a:ext cx="575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0AFA9D-BFE0-B3B3-0860-6DFD00704831}"/>
              </a:ext>
            </a:extLst>
          </p:cNvPr>
          <p:cNvSpPr txBox="1"/>
          <p:nvPr/>
        </p:nvSpPr>
        <p:spPr>
          <a:xfrm rot="16200000">
            <a:off x="7321615" y="17176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Destination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C0C614-363E-AE20-0631-763BDFE278BC}"/>
              </a:ext>
            </a:extLst>
          </p:cNvPr>
          <p:cNvSpPr txBox="1"/>
          <p:nvPr/>
        </p:nvSpPr>
        <p:spPr>
          <a:xfrm rot="16200000">
            <a:off x="891155" y="171767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</a:t>
            </a:r>
          </a:p>
        </p:txBody>
      </p:sp>
      <p:sp>
        <p:nvSpPr>
          <p:cNvPr id="4096" name="TextBox 4095">
            <a:extLst>
              <a:ext uri="{FF2B5EF4-FFF2-40B4-BE49-F238E27FC236}">
                <a16:creationId xmlns:a16="http://schemas.microsoft.com/office/drawing/2014/main" id="{9B33EB81-C7D7-0EF3-DA91-24AF4CD43E53}"/>
              </a:ext>
            </a:extLst>
          </p:cNvPr>
          <p:cNvSpPr txBox="1"/>
          <p:nvPr/>
        </p:nvSpPr>
        <p:spPr>
          <a:xfrm>
            <a:off x="1622899" y="1358607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</a:t>
            </a:r>
          </a:p>
        </p:txBody>
      </p:sp>
      <p:sp>
        <p:nvSpPr>
          <p:cNvPr id="4097" name="TextBox 4096">
            <a:extLst>
              <a:ext uri="{FF2B5EF4-FFF2-40B4-BE49-F238E27FC236}">
                <a16:creationId xmlns:a16="http://schemas.microsoft.com/office/drawing/2014/main" id="{EDD7EF87-5089-CB07-B999-5394153963C0}"/>
              </a:ext>
            </a:extLst>
          </p:cNvPr>
          <p:cNvSpPr txBox="1"/>
          <p:nvPr/>
        </p:nvSpPr>
        <p:spPr>
          <a:xfrm>
            <a:off x="1560854" y="206034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Clock</a:t>
            </a:r>
          </a:p>
        </p:txBody>
      </p:sp>
      <p:sp>
        <p:nvSpPr>
          <p:cNvPr id="4099" name="Rectangle 4098">
            <a:extLst>
              <a:ext uri="{FF2B5EF4-FFF2-40B4-BE49-F238E27FC236}">
                <a16:creationId xmlns:a16="http://schemas.microsoft.com/office/drawing/2014/main" id="{2BEB6A1C-9967-01BA-A4FA-5A4754216332}"/>
              </a:ext>
            </a:extLst>
          </p:cNvPr>
          <p:cNvSpPr/>
          <p:nvPr/>
        </p:nvSpPr>
        <p:spPr>
          <a:xfrm>
            <a:off x="7024009" y="1834441"/>
            <a:ext cx="493861" cy="64261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0" name="TextBox 4099">
            <a:extLst>
              <a:ext uri="{FF2B5EF4-FFF2-40B4-BE49-F238E27FC236}">
                <a16:creationId xmlns:a16="http://schemas.microsoft.com/office/drawing/2014/main" id="{88667D28-59A3-F25C-249A-5EA66EF52A80}"/>
              </a:ext>
            </a:extLst>
          </p:cNvPr>
          <p:cNvSpPr txBox="1"/>
          <p:nvPr/>
        </p:nvSpPr>
        <p:spPr>
          <a:xfrm>
            <a:off x="8209314" y="418840"/>
            <a:ext cx="77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halkboard" panose="03050602040202020205" pitchFamily="66" charset="77"/>
              </a:rPr>
              <a:t>Clock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Chalkboard" panose="03050602040202020205" pitchFamily="66" charset="77"/>
              </a:rPr>
              <a:t>Cycle</a:t>
            </a:r>
          </a:p>
        </p:txBody>
      </p:sp>
      <p:cxnSp>
        <p:nvCxnSpPr>
          <p:cNvPr id="4102" name="Curved Connector 4101">
            <a:extLst>
              <a:ext uri="{FF2B5EF4-FFF2-40B4-BE49-F238E27FC236}">
                <a16:creationId xmlns:a16="http://schemas.microsoft.com/office/drawing/2014/main" id="{E46343CA-EF9F-0A5F-E20B-DDA881AF034A}"/>
              </a:ext>
            </a:extLst>
          </p:cNvPr>
          <p:cNvCxnSpPr>
            <a:cxnSpLocks/>
            <a:stCxn id="4100" idx="1"/>
          </p:cNvCxnSpPr>
          <p:nvPr/>
        </p:nvCxnSpPr>
        <p:spPr>
          <a:xfrm rot="10800000" flipV="1">
            <a:off x="7474248" y="742005"/>
            <a:ext cx="735067" cy="1092435"/>
          </a:xfrm>
          <a:prstGeom prst="curvedConnector2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TextBox 4112">
            <a:extLst>
              <a:ext uri="{FF2B5EF4-FFF2-40B4-BE49-F238E27FC236}">
                <a16:creationId xmlns:a16="http://schemas.microsoft.com/office/drawing/2014/main" id="{96BF5362-A6E8-5A3E-E2D4-5A63014F6552}"/>
              </a:ext>
            </a:extLst>
          </p:cNvPr>
          <p:cNvSpPr txBox="1"/>
          <p:nvPr/>
        </p:nvSpPr>
        <p:spPr>
          <a:xfrm>
            <a:off x="6997545" y="243592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Oldest</a:t>
            </a:r>
          </a:p>
        </p:txBody>
      </p:sp>
      <p:sp>
        <p:nvSpPr>
          <p:cNvPr id="4114" name="TextBox 4113">
            <a:extLst>
              <a:ext uri="{FF2B5EF4-FFF2-40B4-BE49-F238E27FC236}">
                <a16:creationId xmlns:a16="http://schemas.microsoft.com/office/drawing/2014/main" id="{03780384-86B6-3C93-4970-13991BE48812}"/>
              </a:ext>
            </a:extLst>
          </p:cNvPr>
          <p:cNvSpPr txBox="1"/>
          <p:nvPr/>
        </p:nvSpPr>
        <p:spPr>
          <a:xfrm>
            <a:off x="2050454" y="2435929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Newest</a:t>
            </a:r>
          </a:p>
        </p:txBody>
      </p:sp>
      <p:grpSp>
        <p:nvGrpSpPr>
          <p:cNvPr id="4118" name="Group 4117">
            <a:extLst>
              <a:ext uri="{FF2B5EF4-FFF2-40B4-BE49-F238E27FC236}">
                <a16:creationId xmlns:a16="http://schemas.microsoft.com/office/drawing/2014/main" id="{64521E77-2404-14C0-C777-49A2207B17C6}"/>
              </a:ext>
            </a:extLst>
          </p:cNvPr>
          <p:cNvGrpSpPr/>
          <p:nvPr/>
        </p:nvGrpSpPr>
        <p:grpSpPr>
          <a:xfrm>
            <a:off x="7282396" y="2276332"/>
            <a:ext cx="1805950" cy="726160"/>
            <a:chOff x="7282396" y="2276332"/>
            <a:chExt cx="1805950" cy="726160"/>
          </a:xfrm>
        </p:grpSpPr>
        <p:sp>
          <p:nvSpPr>
            <p:cNvPr id="4115" name="TextBox 4114">
              <a:extLst>
                <a:ext uri="{FF2B5EF4-FFF2-40B4-BE49-F238E27FC236}">
                  <a16:creationId xmlns:a16="http://schemas.microsoft.com/office/drawing/2014/main" id="{80DC5B73-2172-8C3A-E114-36A64146E123}"/>
                </a:ext>
              </a:extLst>
            </p:cNvPr>
            <p:cNvSpPr txBox="1"/>
            <p:nvPr/>
          </p:nvSpPr>
          <p:spPr>
            <a:xfrm>
              <a:off x="8207969" y="2356161"/>
              <a:ext cx="880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Rising Edge</a:t>
              </a:r>
            </a:p>
          </p:txBody>
        </p:sp>
        <p:cxnSp>
          <p:nvCxnSpPr>
            <p:cNvPr id="4116" name="Curved Connector 4115">
              <a:extLst>
                <a:ext uri="{FF2B5EF4-FFF2-40B4-BE49-F238E27FC236}">
                  <a16:creationId xmlns:a16="http://schemas.microsoft.com/office/drawing/2014/main" id="{9B3BFA2B-6D8F-B504-7A23-308D3AB3895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82396" y="2276332"/>
              <a:ext cx="1019409" cy="436596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22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D9A8-B95A-2909-271C-D46F7C452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 Synchronization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4B45D-AA80-F83B-3447-64346F455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3158" y="1349732"/>
            <a:ext cx="4583883" cy="1824722"/>
          </a:xfrm>
        </p:spPr>
        <p:txBody>
          <a:bodyPr/>
          <a:lstStyle/>
          <a:p>
            <a:r>
              <a:rPr lang="en-US" sz="2400" kern="0" dirty="0"/>
              <a:t>The clocks on the sender and receiver must be </a:t>
            </a:r>
            <a:r>
              <a:rPr lang="en-US" sz="2400" b="1" i="1" kern="0" dirty="0"/>
              <a:t>synchronized</a:t>
            </a:r>
            <a:r>
              <a:rPr lang="en-US" sz="2400" kern="0" dirty="0"/>
              <a:t> – i.e. running at the same </a:t>
            </a:r>
            <a:r>
              <a:rPr lang="en-US" sz="2400" b="1" i="1" kern="0" dirty="0"/>
              <a:t>rate</a:t>
            </a:r>
            <a:r>
              <a:rPr lang="en-US" sz="2400" i="1" kern="0" dirty="0"/>
              <a:t>.</a:t>
            </a:r>
            <a:endParaRPr lang="en-US" sz="2400" kern="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1E572-F601-14AE-AD61-42E3206FBAD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22D231-20E1-CECE-78D5-FB2EA84D6726}"/>
              </a:ext>
            </a:extLst>
          </p:cNvPr>
          <p:cNvSpPr txBox="1"/>
          <p:nvPr/>
        </p:nvSpPr>
        <p:spPr>
          <a:xfrm>
            <a:off x="2346536" y="4900179"/>
            <a:ext cx="5644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adapted from: https://</a:t>
            </a:r>
            <a:r>
              <a:rPr lang="en-US" sz="1000" dirty="0" err="1"/>
              <a:t>www.geeksforgeeks.org</a:t>
            </a:r>
            <a:r>
              <a:rPr lang="en-US" sz="1000" dirty="0"/>
              <a:t>/</a:t>
            </a:r>
            <a:r>
              <a:rPr lang="en-US" sz="1000" dirty="0" err="1"/>
              <a:t>manchester</a:t>
            </a:r>
            <a:r>
              <a:rPr lang="en-US" sz="1000" dirty="0"/>
              <a:t>-encoding-in-computer-network/</a:t>
            </a:r>
          </a:p>
          <a:p>
            <a:endParaRPr lang="en-US" sz="1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A21CAC-F8EA-5FC0-C4AC-DA8A6AEB26AD}"/>
              </a:ext>
            </a:extLst>
          </p:cNvPr>
          <p:cNvGrpSpPr/>
          <p:nvPr/>
        </p:nvGrpSpPr>
        <p:grpSpPr>
          <a:xfrm>
            <a:off x="6009666" y="254563"/>
            <a:ext cx="2803268" cy="2320437"/>
            <a:chOff x="5518080" y="1840664"/>
            <a:chExt cx="2803268" cy="232043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DA5A4E-F781-6B34-0083-F4BC198197AB}"/>
                </a:ext>
              </a:extLst>
            </p:cNvPr>
            <p:cNvSpPr txBox="1"/>
            <p:nvPr/>
          </p:nvSpPr>
          <p:spPr>
            <a:xfrm>
              <a:off x="5518080" y="2591441"/>
              <a:ext cx="28032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Segoe Print" panose="02000800000000000000" pitchFamily="2" charset="0"/>
                </a:rPr>
                <a:t>What could happen if the clocks are not synchronized?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9937189-99CC-92BF-484D-0653C3CA5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9861" y="1840664"/>
              <a:ext cx="649191" cy="682714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B4F562C-46AD-9860-C272-B7448FEB3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16" y="3112529"/>
            <a:ext cx="5515528" cy="4699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D8F13BE-F2E9-0216-9F5D-30E74E2B3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158" y="3574317"/>
            <a:ext cx="5517672" cy="6731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8CF4B51-E289-9B9F-7A14-DE74007E661D}"/>
              </a:ext>
            </a:extLst>
          </p:cNvPr>
          <p:cNvGrpSpPr/>
          <p:nvPr/>
        </p:nvGrpSpPr>
        <p:grpSpPr>
          <a:xfrm>
            <a:off x="1744681" y="3419053"/>
            <a:ext cx="5107940" cy="286779"/>
            <a:chOff x="2710927" y="2434365"/>
            <a:chExt cx="3101788" cy="236668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F621059-15C8-CD7D-1D06-152CFC875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0927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96F67C9-A96B-58E8-918A-030B9DAC3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4692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205A709-F5F0-C45D-9ECE-8320D6C75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7699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AD75E40-0296-C0AD-E46C-6414ADA26C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3435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A6E8AB3-E0BB-EA3D-3BF4-FC8AA5E47F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4650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4A17676-031A-6C61-1FCB-DB721A334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EC8489F-AD49-ED6E-7CDC-814669113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7835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4F37FD1-F37E-EA1D-4B86-E655D16B3A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8173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2E4B669-303E-96DC-2B3F-E608AA0398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0429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EEFB04B-077B-C0B0-BCE8-A49641FC6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8829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3028755-9E3B-BC64-6FFF-9D1FBD115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2715" y="2434365"/>
              <a:ext cx="0" cy="2366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02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61E7F6-7FAE-9761-DD8B-F793968B1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236" y="53953"/>
            <a:ext cx="4944300" cy="645300"/>
          </a:xfrm>
        </p:spPr>
        <p:txBody>
          <a:bodyPr/>
          <a:lstStyle/>
          <a:p>
            <a:r>
              <a:rPr lang="en-US" sz="2800" dirty="0"/>
              <a:t>Physical Layer: Bandwidth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EB19-96CB-75B5-0030-C6A656CD7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81" y="699253"/>
            <a:ext cx="7075713" cy="3166067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sz="2000" b="1" i="1" dirty="0"/>
              <a:t>bandwidth</a:t>
            </a:r>
            <a:r>
              <a:rPr lang="en-US" sz="2000" dirty="0"/>
              <a:t> of a communication link is the </a:t>
            </a:r>
            <a:r>
              <a:rPr lang="en-US" sz="2000" b="1" i="1" dirty="0"/>
              <a:t>maximum</a:t>
            </a:r>
            <a:r>
              <a:rPr lang="en-US" sz="2000" dirty="0"/>
              <a:t> </a:t>
            </a:r>
            <a:r>
              <a:rPr lang="en-US" sz="2000" b="1" i="1" dirty="0"/>
              <a:t>number of bits that can be reliably transferred per unit of time</a:t>
            </a:r>
            <a:r>
              <a:rPr lang="en-US" sz="2000" dirty="0"/>
              <a:t>. </a:t>
            </a:r>
          </a:p>
          <a:p>
            <a:pPr lvl="1"/>
            <a:r>
              <a:rPr lang="en-US" sz="1800" dirty="0"/>
              <a:t>Determined by the </a:t>
            </a:r>
            <a:r>
              <a:rPr lang="en-US" sz="1800" b="1" i="1" dirty="0"/>
              <a:t>clock speed</a:t>
            </a:r>
            <a:r>
              <a:rPr lang="en-US" sz="1800" u="sng" dirty="0"/>
              <a:t> </a:t>
            </a:r>
            <a:r>
              <a:rPr lang="en-US" sz="1800" dirty="0"/>
              <a:t>which is limited by the </a:t>
            </a:r>
            <a:r>
              <a:rPr lang="en-US" sz="1800" b="1" i="1" dirty="0"/>
              <a:t>physical</a:t>
            </a:r>
            <a:r>
              <a:rPr lang="en-US" sz="1800" dirty="0"/>
              <a:t> </a:t>
            </a:r>
            <a:r>
              <a:rPr lang="en-US" sz="1800" b="1" i="1" dirty="0"/>
              <a:t>medium</a:t>
            </a:r>
            <a:r>
              <a:rPr lang="en-US" sz="1800" dirty="0"/>
              <a:t> and the </a:t>
            </a:r>
            <a:r>
              <a:rPr lang="en-US" sz="1800" b="1" i="1" dirty="0"/>
              <a:t>connectors</a:t>
            </a:r>
            <a:r>
              <a:rPr lang="en-US" sz="180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9B55B-00FC-3C37-54C2-AAA5DF6E91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2" name="Picture 4" descr="Image result for twisted pair">
            <a:extLst>
              <a:ext uri="{FF2B5EF4-FFF2-40B4-BE49-F238E27FC236}">
                <a16:creationId xmlns:a16="http://schemas.microsoft.com/office/drawing/2014/main" id="{F1116FE7-6F75-2CCD-B65B-3A345CC0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0" y="3174386"/>
            <a:ext cx="1575738" cy="11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optical fiber">
            <a:extLst>
              <a:ext uri="{FF2B5EF4-FFF2-40B4-BE49-F238E27FC236}">
                <a16:creationId xmlns:a16="http://schemas.microsoft.com/office/drawing/2014/main" id="{04BBA9C8-8EE7-25A8-7680-200C4A4E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54" y="3174386"/>
            <a:ext cx="1709329" cy="11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348AD6-0D19-32D2-2621-DDC88E146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92153">
            <a:off x="2007158" y="3161455"/>
            <a:ext cx="1132112" cy="1132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015074-0702-73CF-110F-788EF8F584C2}"/>
              </a:ext>
            </a:extLst>
          </p:cNvPr>
          <p:cNvSpPr txBox="1"/>
          <p:nvPr/>
        </p:nvSpPr>
        <p:spPr>
          <a:xfrm>
            <a:off x="3414998" y="4932998"/>
            <a:ext cx="5833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/videos/1/2/1.2_video_slides_posted.pptx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A4FA71-C96F-BA98-DCD7-6C4997427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880" y="3174386"/>
            <a:ext cx="1881949" cy="1123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ECF15C-7B96-39B1-B8F8-D93E2ADF3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985" y="3174386"/>
            <a:ext cx="1877095" cy="11280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0B260F-8623-203B-7CE9-6DE3D55C425F}"/>
              </a:ext>
            </a:extLst>
          </p:cNvPr>
          <p:cNvSpPr txBox="1"/>
          <p:nvPr/>
        </p:nvSpPr>
        <p:spPr>
          <a:xfrm>
            <a:off x="400420" y="2522684"/>
            <a:ext cx="966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Twisted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Pair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CBF04-831E-AD57-3D8D-E37C3CE69856}"/>
              </a:ext>
            </a:extLst>
          </p:cNvPr>
          <p:cNvSpPr txBox="1"/>
          <p:nvPr/>
        </p:nvSpPr>
        <p:spPr>
          <a:xfrm>
            <a:off x="2086195" y="2522683"/>
            <a:ext cx="92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Coaxial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Cable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4E1257-B909-1375-16EB-96320810F602}"/>
              </a:ext>
            </a:extLst>
          </p:cNvPr>
          <p:cNvSpPr txBox="1"/>
          <p:nvPr/>
        </p:nvSpPr>
        <p:spPr>
          <a:xfrm>
            <a:off x="3669743" y="2516340"/>
            <a:ext cx="1351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Fiber Optic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Cable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9C2548-1BFF-481E-CE40-F09BE9ABAF81}"/>
              </a:ext>
            </a:extLst>
          </p:cNvPr>
          <p:cNvSpPr txBox="1"/>
          <p:nvPr/>
        </p:nvSpPr>
        <p:spPr>
          <a:xfrm>
            <a:off x="5921163" y="2656268"/>
            <a:ext cx="6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Chalkboard" panose="03050602040202020205" pitchFamily="66" charset="77"/>
              </a:rPr>
              <a:t>WiFi</a:t>
            </a:r>
            <a:endParaRPr lang="en-US" sz="1800" dirty="0">
              <a:latin typeface="Chalkboard" panose="03050602040202020205" pitchFamily="66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3E404F-C20F-A0AD-6F79-A62852A4EAF2}"/>
              </a:ext>
            </a:extLst>
          </p:cNvPr>
          <p:cNvSpPr txBox="1"/>
          <p:nvPr/>
        </p:nvSpPr>
        <p:spPr>
          <a:xfrm>
            <a:off x="7626772" y="2648844"/>
            <a:ext cx="96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Cellular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E5CCC9-6D14-42FD-8668-DA5C54D72EA0}"/>
              </a:ext>
            </a:extLst>
          </p:cNvPr>
          <p:cNvSpPr txBox="1"/>
          <p:nvPr/>
        </p:nvSpPr>
        <p:spPr>
          <a:xfrm>
            <a:off x="190415" y="4357136"/>
            <a:ext cx="139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100 Mbps –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10 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DD4A40-9E79-9879-E9F7-071BA5914B1F}"/>
              </a:ext>
            </a:extLst>
          </p:cNvPr>
          <p:cNvSpPr txBox="1"/>
          <p:nvPr/>
        </p:nvSpPr>
        <p:spPr>
          <a:xfrm>
            <a:off x="1831982" y="4009009"/>
            <a:ext cx="1281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100’s Mbps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per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channel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DEECBF-09AF-7C0E-D380-D549B767A423}"/>
              </a:ext>
            </a:extLst>
          </p:cNvPr>
          <p:cNvSpPr txBox="1"/>
          <p:nvPr/>
        </p:nvSpPr>
        <p:spPr>
          <a:xfrm>
            <a:off x="3725012" y="4340698"/>
            <a:ext cx="1244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10 Gbps –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100’s Gbps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953D6A-EBD4-26BC-0C1E-BB2658D8F262}"/>
              </a:ext>
            </a:extLst>
          </p:cNvPr>
          <p:cNvSpPr txBox="1"/>
          <p:nvPr/>
        </p:nvSpPr>
        <p:spPr>
          <a:xfrm>
            <a:off x="5545995" y="4347846"/>
            <a:ext cx="139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100 Mbps –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1 Gbps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B15CCF-DAED-102C-CF3E-FB6BEA7F24BA}"/>
              </a:ext>
            </a:extLst>
          </p:cNvPr>
          <p:cNvSpPr txBox="1"/>
          <p:nvPr/>
        </p:nvSpPr>
        <p:spPr>
          <a:xfrm>
            <a:off x="7322883" y="4357136"/>
            <a:ext cx="137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halkboard" panose="03050602040202020205" pitchFamily="66" charset="77"/>
              </a:rPr>
              <a:t>50 Mbps -</a:t>
            </a:r>
          </a:p>
          <a:p>
            <a:pPr algn="ctr"/>
            <a:r>
              <a:rPr lang="en-US" sz="1800" dirty="0">
                <a:latin typeface="Chalkboard" panose="03050602040202020205" pitchFamily="66" charset="77"/>
              </a:rPr>
              <a:t>1 Gbps (5G)</a:t>
            </a:r>
          </a:p>
        </p:txBody>
      </p:sp>
    </p:spTree>
    <p:extLst>
      <p:ext uri="{BB962C8B-B14F-4D97-AF65-F5344CB8AC3E}">
        <p14:creationId xmlns:p14="http://schemas.microsoft.com/office/powerpoint/2010/main" val="3925797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066C7F-9C17-5622-960F-A0C30FFA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Data Rate vs Bandwidth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732077-9A82-142E-566D-9E35B3FFB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514554"/>
            <a:ext cx="5465082" cy="165990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b="1" i="1" dirty="0"/>
              <a:t>data rate </a:t>
            </a:r>
            <a:r>
              <a:rPr lang="en-US" sz="2400" dirty="0"/>
              <a:t>(or </a:t>
            </a:r>
            <a:r>
              <a:rPr lang="en-US" sz="2400" b="1" i="1" dirty="0"/>
              <a:t>throughput</a:t>
            </a:r>
            <a:r>
              <a:rPr lang="en-US" sz="2400" dirty="0"/>
              <a:t>) of a network is the number of </a:t>
            </a:r>
            <a:r>
              <a:rPr lang="en-US" sz="2400" b="1" i="1" dirty="0"/>
              <a:t>bits of </a:t>
            </a:r>
            <a:r>
              <a:rPr lang="en-US" sz="2400" b="1" i="1" u="sng" dirty="0"/>
              <a:t>data</a:t>
            </a:r>
            <a:r>
              <a:rPr lang="en-US" sz="2400" dirty="0"/>
              <a:t> that are actually transferred per unit of time.  </a:t>
            </a:r>
          </a:p>
          <a:p>
            <a:r>
              <a:rPr lang="en-US" sz="2400" dirty="0"/>
              <a:t>The data rate is a property of the hosts, the network layers, the network interfaces and the bandwidth of the communication links.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033C2-DCA5-7D8C-CEA9-0F96E3BB4E9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934522"/>
      </p:ext>
    </p:extLst>
  </p:cSld>
  <p:clrMapOvr>
    <a:masterClrMapping/>
  </p:clrMapOvr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6475C7BA-193F-8D40-9BC7-4EE18987D725}" vid="{AD7D93E2-41FE-5346-B4E7-4DF8374CE74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Imogen template</Template>
  <TotalTime>33247</TotalTime>
  <Words>4237</Words>
  <Application>Microsoft Macintosh PowerPoint</Application>
  <PresentationFormat>On-screen Show (16:9)</PresentationFormat>
  <Paragraphs>500</Paragraphs>
  <Slides>30</Slides>
  <Notes>23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Chalkboard</vt:lpstr>
      <vt:lpstr>Courier</vt:lpstr>
      <vt:lpstr>Helvetica Neue</vt:lpstr>
      <vt:lpstr>Muli</vt:lpstr>
      <vt:lpstr>Nixie One</vt:lpstr>
      <vt:lpstr>Segoe Print</vt:lpstr>
      <vt:lpstr>Imogen template</vt:lpstr>
      <vt:lpstr>NA2 – The Physical and  Data Link Layers</vt:lpstr>
      <vt:lpstr>Bridging the Chasm: Network Layers</vt:lpstr>
      <vt:lpstr>Network Data Encapsulation</vt:lpstr>
      <vt:lpstr>The Physical Layer</vt:lpstr>
      <vt:lpstr>Physical Layer: Data Transmission</vt:lpstr>
      <vt:lpstr>Physical Layer: Transmitting Bits</vt:lpstr>
      <vt:lpstr>Clock Synchronization</vt:lpstr>
      <vt:lpstr>Physical Layer: Bandwidth</vt:lpstr>
      <vt:lpstr>Data Rate vs Bandwidth</vt:lpstr>
      <vt:lpstr>Physical Layer Encodings</vt:lpstr>
      <vt:lpstr>Some Physical Layer Encodings for Wires</vt:lpstr>
      <vt:lpstr>Some Physical Layer Encodings for WiFi/Radio</vt:lpstr>
      <vt:lpstr>The Data Link Layer</vt:lpstr>
      <vt:lpstr>The (Data) Link Layer</vt:lpstr>
      <vt:lpstr>Ethernet uses a Broadcast Medium</vt:lpstr>
      <vt:lpstr>Ethernet Message   (Frame) Format</vt:lpstr>
      <vt:lpstr>PowerPoint Presentation</vt:lpstr>
      <vt:lpstr>The Ethernet Protocol: Source</vt:lpstr>
      <vt:lpstr>Ethernet Collisions: How long to wait? </vt:lpstr>
      <vt:lpstr>The Ethernet Protocol: Destination </vt:lpstr>
      <vt:lpstr>Error Detection and Correction</vt:lpstr>
      <vt:lpstr>Error Detection and/or Correction</vt:lpstr>
      <vt:lpstr>Parity Bit</vt:lpstr>
      <vt:lpstr>Acknowledgments</vt:lpstr>
      <vt:lpstr>Some Physical Layer Encodings for Optical</vt:lpstr>
      <vt:lpstr>Internet Checksum</vt:lpstr>
      <vt:lpstr>Switching vs. Broadcast</vt:lpstr>
      <vt:lpstr>Physical Layer Transmission: Wired</vt:lpstr>
      <vt:lpstr>Network Protocols</vt:lpstr>
      <vt:lpstr>Network Protocols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– Race Conditions &amp; Mutual Exclusion</dc:title>
  <dc:creator>Braught, Grant</dc:creator>
  <cp:lastModifiedBy>Braught, Grant</cp:lastModifiedBy>
  <cp:revision>625</cp:revision>
  <cp:lastPrinted>2023-04-24T13:06:22Z</cp:lastPrinted>
  <dcterms:created xsi:type="dcterms:W3CDTF">2020-11-19T19:43:32Z</dcterms:created>
  <dcterms:modified xsi:type="dcterms:W3CDTF">2023-05-01T15:31:25Z</dcterms:modified>
</cp:coreProperties>
</file>