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6"/>
  </p:notesMasterIdLst>
  <p:sldIdLst>
    <p:sldId id="256" r:id="rId2"/>
    <p:sldId id="346" r:id="rId3"/>
    <p:sldId id="349" r:id="rId4"/>
    <p:sldId id="361" r:id="rId5"/>
    <p:sldId id="360" r:id="rId6"/>
    <p:sldId id="362" r:id="rId7"/>
    <p:sldId id="367" r:id="rId8"/>
    <p:sldId id="363" r:id="rId9"/>
    <p:sldId id="364" r:id="rId10"/>
    <p:sldId id="365" r:id="rId11"/>
    <p:sldId id="368" r:id="rId12"/>
    <p:sldId id="369" r:id="rId13"/>
    <p:sldId id="366" r:id="rId14"/>
    <p:sldId id="345" r:id="rId15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/>
    <p:restoredTop sz="77115"/>
  </p:normalViewPr>
  <p:slideViewPr>
    <p:cSldViewPr snapToGrid="0" snapToObjects="1">
      <p:cViewPr varScale="1">
        <p:scale>
          <a:sx n="118" d="100"/>
          <a:sy n="118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4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would go in the green highlighted areas?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2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8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people do not write much CSS.  </a:t>
            </a:r>
          </a:p>
          <a:p>
            <a:r>
              <a:rPr lang="en-US" dirty="0"/>
              <a:t>Typically, if you are a web developer you will  use one or more CSS Libraries</a:t>
            </a:r>
          </a:p>
          <a:p>
            <a:r>
              <a:rPr lang="en-US" dirty="0"/>
              <a:t>   - or Frameworks</a:t>
            </a:r>
          </a:p>
          <a:p>
            <a:r>
              <a:rPr lang="en-US" dirty="0"/>
              <a:t>These are just collections of HTML/CSS/JS</a:t>
            </a:r>
          </a:p>
          <a:p>
            <a:r>
              <a:rPr lang="en-US" dirty="0"/>
              <a:t>  - provide abstractions that you can incorporate into your sites.</a:t>
            </a:r>
          </a:p>
          <a:p>
            <a:r>
              <a:rPr lang="en-US" dirty="0"/>
              <a:t>You’ll see just a little bit of one in the activities.</a:t>
            </a:r>
          </a:p>
          <a:p>
            <a:endParaRPr lang="en-US" dirty="0"/>
          </a:p>
          <a:p>
            <a:r>
              <a:rPr lang="en-US" dirty="0"/>
              <a:t>Tailwind</a:t>
            </a:r>
          </a:p>
          <a:p>
            <a:r>
              <a:rPr lang="en-US" dirty="0"/>
              <a:t>Bootstrap</a:t>
            </a:r>
          </a:p>
          <a:p>
            <a:r>
              <a:rPr lang="en-US" dirty="0"/>
              <a:t>Materialize</a:t>
            </a:r>
          </a:p>
          <a:p>
            <a:r>
              <a:rPr lang="en-US" dirty="0" err="1"/>
              <a:t>Bulma</a:t>
            </a:r>
            <a:endParaRPr lang="en-US" dirty="0"/>
          </a:p>
          <a:p>
            <a:r>
              <a:rPr lang="en-US" dirty="0"/>
              <a:t>Material design lite</a:t>
            </a:r>
          </a:p>
          <a:p>
            <a:r>
              <a:rPr lang="en-US" dirty="0"/>
              <a:t>Pure CSS </a:t>
            </a:r>
          </a:p>
          <a:p>
            <a:r>
              <a:rPr lang="en-US" dirty="0"/>
              <a:t>Just to name a few of the top ones.</a:t>
            </a:r>
          </a:p>
        </p:txBody>
      </p:sp>
    </p:spTree>
    <p:extLst>
      <p:ext uri="{BB962C8B-B14F-4D97-AF65-F5344CB8AC3E}">
        <p14:creationId xmlns:p14="http://schemas.microsoft.com/office/powerpoint/2010/main" val="337085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time we talked about HTML.</a:t>
            </a:r>
          </a:p>
          <a:p>
            <a:endParaRPr lang="en-US" dirty="0"/>
          </a:p>
          <a:p>
            <a:r>
              <a:rPr lang="en-US" dirty="0"/>
              <a:t>Today we will discuss CSS</a:t>
            </a:r>
          </a:p>
          <a:p>
            <a:r>
              <a:rPr lang="en-US" dirty="0"/>
              <a:t> - recall that if HTML is the blue print for the house</a:t>
            </a:r>
          </a:p>
          <a:p>
            <a:r>
              <a:rPr lang="en-US" dirty="0"/>
              <a:t>   - the structure and shape and content</a:t>
            </a:r>
          </a:p>
          <a:p>
            <a:r>
              <a:rPr lang="en-US" dirty="0"/>
              <a:t> - Then CSS is the way it is decorated</a:t>
            </a:r>
          </a:p>
          <a:p>
            <a:r>
              <a:rPr lang="en-US" dirty="0"/>
              <a:t>    - wall colors, flooring choices, curtains, fabric on the furniture, frames on the art etc.</a:t>
            </a:r>
          </a:p>
          <a:p>
            <a:endParaRPr lang="en-US" dirty="0"/>
          </a:p>
          <a:p>
            <a:r>
              <a:rPr lang="en-US" dirty="0"/>
              <a:t>CSS provides an abstraction by </a:t>
            </a:r>
          </a:p>
          <a:p>
            <a:r>
              <a:rPr lang="en-US" dirty="0"/>
              <a:t>  - separating the page content from its presentation (i.e. its style).</a:t>
            </a:r>
          </a:p>
          <a:p>
            <a:r>
              <a:rPr lang="en-US" dirty="0"/>
              <a:t>  - HTML will mark content as a particular type of thing</a:t>
            </a:r>
          </a:p>
          <a:p>
            <a:r>
              <a:rPr lang="en-US" dirty="0"/>
              <a:t>     - header, image, button, emphasized, strong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CSS is then used to specify what those things look like.</a:t>
            </a:r>
          </a:p>
          <a:p>
            <a:r>
              <a:rPr lang="en-US" dirty="0"/>
              <a:t>  - This allows the way that a page is displayed to be changed without changing its content.</a:t>
            </a:r>
          </a:p>
          <a:p>
            <a:r>
              <a:rPr lang="en-US" dirty="0"/>
              <a:t>    - E.g. the color scheme or fonts used on an entire site can be changed very easily by changing the style.</a:t>
            </a:r>
          </a:p>
          <a:p>
            <a:r>
              <a:rPr lang="en-US" dirty="0"/>
              <a:t>    - Without CSS a developer would have to go through all of the pages in the entire site and update them one by one.</a:t>
            </a:r>
          </a:p>
          <a:p>
            <a:r>
              <a:rPr lang="en-US" dirty="0"/>
              <a:t>  - This is sort of like using constants instead of having “magic numbers” hard coded into the program.</a:t>
            </a:r>
          </a:p>
          <a:p>
            <a:r>
              <a:rPr lang="en-US" dirty="0"/>
              <a:t>    - Then if the value changes, you just change the constant in one place and don’t have to find it everywhere that it is used.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8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browser has a set of default styles (a.k.a. a default style sheet).</a:t>
            </a:r>
          </a:p>
          <a:p>
            <a:r>
              <a:rPr lang="en-US" dirty="0"/>
              <a:t>This default style sheet specifies how that browser will display plain HTML content:</a:t>
            </a:r>
          </a:p>
          <a:p>
            <a:r>
              <a:rPr lang="en-US" dirty="0"/>
              <a:t>  - This is what so far has made: </a:t>
            </a:r>
          </a:p>
          <a:p>
            <a:r>
              <a:rPr lang="en-US" dirty="0"/>
              <a:t>    - h1 elements appear large bold</a:t>
            </a:r>
          </a:p>
          <a:p>
            <a:r>
              <a:rPr lang="en-US" dirty="0"/>
              <a:t>    - </a:t>
            </a:r>
            <a:r>
              <a:rPr lang="en-US" dirty="0" err="1"/>
              <a:t>em</a:t>
            </a:r>
            <a:r>
              <a:rPr lang="en-US" dirty="0"/>
              <a:t> elements appear in italics</a:t>
            </a:r>
          </a:p>
          <a:p>
            <a:r>
              <a:rPr lang="en-US" dirty="0"/>
              <a:t>    - strong elements appear boldface</a:t>
            </a:r>
          </a:p>
          <a:p>
            <a:r>
              <a:rPr lang="en-US" dirty="0"/>
              <a:t>    - links appear underlined </a:t>
            </a:r>
          </a:p>
          <a:p>
            <a:r>
              <a:rPr lang="en-US" dirty="0"/>
              <a:t>    -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default style sheet specifies a set of styles that is to be applied to those elements.</a:t>
            </a:r>
          </a:p>
          <a:p>
            <a:r>
              <a:rPr lang="en-US" dirty="0"/>
              <a:t>  - each browser might display them somewhat differently.</a:t>
            </a:r>
          </a:p>
          <a:p>
            <a:endParaRPr lang="en-US" dirty="0"/>
          </a:p>
          <a:p>
            <a:r>
              <a:rPr lang="en-US" dirty="0"/>
              <a:t>Very nice looking web sites:</a:t>
            </a:r>
          </a:p>
          <a:p>
            <a:r>
              <a:rPr lang="en-US" dirty="0"/>
              <a:t>  - Like the Dickinson Home page replace the default style sheet with a custom one.</a:t>
            </a:r>
          </a:p>
          <a:p>
            <a:r>
              <a:rPr lang="en-US" dirty="0"/>
              <a:t>  - This changes how the different elements are displayed.</a:t>
            </a:r>
          </a:p>
          <a:p>
            <a:endParaRPr lang="en-US" dirty="0"/>
          </a:p>
          <a:p>
            <a:r>
              <a:rPr lang="en-US" dirty="0"/>
              <a:t>We can see this in the browser:</a:t>
            </a:r>
          </a:p>
          <a:p>
            <a:r>
              <a:rPr lang="en-US" dirty="0"/>
              <a:t>   - Load the Dickinson Home Page.</a:t>
            </a:r>
          </a:p>
          <a:p>
            <a:r>
              <a:rPr lang="en-US" dirty="0"/>
              <a:t>   - Open the developer tools (varies by browser)</a:t>
            </a:r>
          </a:p>
          <a:p>
            <a:r>
              <a:rPr lang="en-US" dirty="0"/>
              <a:t>     - Under View menu in Chrome</a:t>
            </a:r>
          </a:p>
          <a:p>
            <a:r>
              <a:rPr lang="en-US" dirty="0"/>
              <a:t>     - Under Tools menu in Firefox</a:t>
            </a:r>
          </a:p>
          <a:p>
            <a:r>
              <a:rPr lang="en-US" dirty="0"/>
              <a:t>  - Click the ”Elements” tab in the dev tools</a:t>
            </a:r>
          </a:p>
          <a:p>
            <a:endParaRPr lang="en-US" dirty="0"/>
          </a:p>
          <a:p>
            <a:r>
              <a:rPr lang="en-US" dirty="0"/>
              <a:t>  - We can see the &lt;title&gt; element that we know about.</a:t>
            </a:r>
          </a:p>
          <a:p>
            <a:r>
              <a:rPr lang="en-US" dirty="0"/>
              <a:t>    - If we edit that element the title in the tab will change.</a:t>
            </a:r>
          </a:p>
          <a:p>
            <a:r>
              <a:rPr lang="en-US" dirty="0"/>
              <a:t>      - Note: this is just changing the value of that element in the DOM in our browser.</a:t>
            </a:r>
          </a:p>
          <a:p>
            <a:r>
              <a:rPr lang="en-US" dirty="0"/>
              <a:t>      - It is not changing the actual Dickinson site.</a:t>
            </a:r>
          </a:p>
          <a:p>
            <a:r>
              <a:rPr lang="en-US" dirty="0"/>
              <a:t>    - Similarly, if we delete the &lt;title&gt; then the title of the tab goes aways too.</a:t>
            </a:r>
          </a:p>
          <a:p>
            <a:r>
              <a:rPr lang="en-US" dirty="0"/>
              <a:t>      - the element was removed from the DOM</a:t>
            </a:r>
          </a:p>
          <a:p>
            <a:r>
              <a:rPr lang="en-US" dirty="0"/>
              <a:t>      - The title becomes the URL.</a:t>
            </a:r>
          </a:p>
          <a:p>
            <a:endParaRPr lang="en-US" dirty="0"/>
          </a:p>
          <a:p>
            <a:r>
              <a:rPr lang="en-US" dirty="0"/>
              <a:t>  - We can also see the &lt;head&gt; element</a:t>
            </a:r>
          </a:p>
          <a:p>
            <a:r>
              <a:rPr lang="en-US" dirty="0"/>
              <a:t>    - As we’ll see the &lt;head&gt; element is also where we define the styles that are applied to the page.</a:t>
            </a:r>
          </a:p>
          <a:p>
            <a:r>
              <a:rPr lang="en-US" dirty="0"/>
              <a:t>    - If we remove the head element (like we did with the title)</a:t>
            </a:r>
          </a:p>
          <a:p>
            <a:r>
              <a:rPr lang="en-US" dirty="0"/>
              <a:t>      - Then the page will be rendered using the default style sheet</a:t>
            </a:r>
          </a:p>
          <a:p>
            <a:r>
              <a:rPr lang="en-US" dirty="0"/>
              <a:t>        - It is not very pretty…</a:t>
            </a:r>
          </a:p>
          <a:p>
            <a:r>
              <a:rPr lang="en-US" dirty="0"/>
              <a:t>        - But everything is still there (and actually some other stuff that is hidden by the styles).</a:t>
            </a:r>
          </a:p>
          <a:p>
            <a:r>
              <a:rPr lang="en-US" dirty="0"/>
              <a:t>    - Can put the styles back in with an undo.</a:t>
            </a:r>
          </a:p>
          <a:p>
            <a:r>
              <a:rPr lang="en-US" dirty="0"/>
              <a:t>    - Toggling back and forth, </a:t>
            </a:r>
          </a:p>
          <a:p>
            <a:r>
              <a:rPr lang="en-US" dirty="0"/>
              <a:t>      - you can see that the ”Menu” contains</a:t>
            </a:r>
          </a:p>
          <a:p>
            <a:r>
              <a:rPr lang="en-US" dirty="0"/>
              <a:t>        - ABOUT, ACADEMICS, LIFE AT DICKINSON, ADMISSIONS, TUITION &amp; AID and ATHLETICS</a:t>
            </a:r>
          </a:p>
          <a:p>
            <a:r>
              <a:rPr lang="en-US" dirty="0"/>
              <a:t>      - if you scroll down the page without the style you’ll see those sections.</a:t>
            </a:r>
          </a:p>
          <a:p>
            <a:r>
              <a:rPr lang="en-US" dirty="0"/>
              <a:t>        - You also see more content under each of those sections.</a:t>
            </a:r>
          </a:p>
          <a:p>
            <a:r>
              <a:rPr lang="en-US" dirty="0"/>
              <a:t>        - With the styling this content appears in the drop downs</a:t>
            </a:r>
          </a:p>
          <a:p>
            <a:r>
              <a:rPr lang="en-US" dirty="0"/>
              <a:t>          - E.g. clicking on ABOUT shows the Overview, History, Liberal Arts… </a:t>
            </a:r>
            <a:r>
              <a:rPr lang="en-US" dirty="0" err="1"/>
              <a:t>etc</a:t>
            </a:r>
            <a:r>
              <a:rPr lang="en-US" dirty="0"/>
              <a:t> and the two pictures.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  - In the &lt;body&gt; element there is the attribute ”class” </a:t>
            </a:r>
          </a:p>
          <a:p>
            <a:r>
              <a:rPr lang="en-US" dirty="0"/>
              <a:t>    - the ”sub-open” style indicates that the “MENU” should be displayed.</a:t>
            </a:r>
          </a:p>
          <a:p>
            <a:r>
              <a:rPr lang="en-US" dirty="0"/>
              <a:t>    - Removing that hides the menu.</a:t>
            </a:r>
          </a:p>
          <a:p>
            <a:r>
              <a:rPr lang="en-US" dirty="0"/>
              <a:t>    - Interestingly, there is some JS that puts that style back in if you scroll down and back up.</a:t>
            </a:r>
          </a:p>
          <a:p>
            <a:r>
              <a:rPr lang="en-US" dirty="0"/>
              <a:t>    - The other two classes here do not seems to have much effect on this page.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99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Here that the paragraph &lt;p&gt; element is no longer rendered in plain text like the p element we saw before.</a:t>
            </a:r>
          </a:p>
          <a:p>
            <a:endParaRPr lang="en-US" dirty="0"/>
          </a:p>
          <a:p>
            <a:r>
              <a:rPr lang="en-US" dirty="0"/>
              <a:t>Before the browser was applying the default style sheet</a:t>
            </a:r>
          </a:p>
          <a:p>
            <a:endParaRPr lang="en-US" dirty="0"/>
          </a:p>
          <a:p>
            <a:r>
              <a:rPr lang="en-US" dirty="0"/>
              <a:t>Here we have modified the style of the p element</a:t>
            </a:r>
          </a:p>
          <a:p>
            <a:r>
              <a:rPr lang="en-US" dirty="0"/>
              <a:t>  - We’ll get into the details of how this works in a minute. </a:t>
            </a:r>
          </a:p>
          <a:p>
            <a:r>
              <a:rPr lang="en-US" dirty="0"/>
              <a:t>  - For now just notice that a &lt;style&gt; element has been added to the head.</a:t>
            </a:r>
          </a:p>
          <a:p>
            <a:r>
              <a:rPr lang="en-US" dirty="0"/>
              <a:t>    - That style element has some content that if we look at it will make some sense… </a:t>
            </a:r>
          </a:p>
          <a:p>
            <a:r>
              <a:rPr lang="en-US" dirty="0"/>
              <a:t>      - p – indicates the type of element that we want to style.</a:t>
            </a:r>
          </a:p>
          <a:p>
            <a:r>
              <a:rPr lang="en-US" dirty="0"/>
              <a:t>      - color, font-family, size – indicate how we want different attributes of that element to appear.</a:t>
            </a:r>
          </a:p>
          <a:p>
            <a:endParaRPr lang="en-US" dirty="0"/>
          </a:p>
          <a:p>
            <a:r>
              <a:rPr lang="en-US" dirty="0"/>
              <a:t>Do a little live coding here:</a:t>
            </a:r>
          </a:p>
          <a:p>
            <a:r>
              <a:rPr lang="en-US" dirty="0"/>
              <a:t>  - If we change the rule, it will change the way the p element is rendered</a:t>
            </a:r>
          </a:p>
          <a:p>
            <a:r>
              <a:rPr lang="en-US" dirty="0"/>
              <a:t>    - change the color to blue</a:t>
            </a:r>
          </a:p>
          <a:p>
            <a:r>
              <a:rPr lang="en-US" dirty="0"/>
              <a:t>    - or the size to 8</a:t>
            </a:r>
          </a:p>
          <a:p>
            <a:r>
              <a:rPr lang="en-US" dirty="0"/>
              <a:t>  - Notice this applies to all of the p elements in the page.</a:t>
            </a:r>
          </a:p>
          <a:p>
            <a:r>
              <a:rPr lang="en-US" dirty="0"/>
              <a:t>    - add another p element.</a:t>
            </a:r>
          </a:p>
          <a:p>
            <a:r>
              <a:rPr lang="en-US" dirty="0"/>
              <a:t>  - Also notice that it does not apply to any other elements.</a:t>
            </a:r>
          </a:p>
          <a:p>
            <a:r>
              <a:rPr lang="en-US" dirty="0"/>
              <a:t>    - add an &lt;h2&gt; element. </a:t>
            </a:r>
          </a:p>
          <a:p>
            <a:r>
              <a:rPr lang="en-US" dirty="0"/>
              <a:t>    - Here the default style is still used because we have not changed it.</a:t>
            </a:r>
          </a:p>
          <a:p>
            <a:endParaRPr lang="en-US" dirty="0"/>
          </a:p>
          <a:p>
            <a:r>
              <a:rPr lang="en-US" dirty="0"/>
              <a:t>By Using CSS rules we will be able to set the style of any page element</a:t>
            </a:r>
          </a:p>
          <a:p>
            <a:endParaRPr lang="en-US" dirty="0"/>
          </a:p>
          <a:p>
            <a:r>
              <a:rPr lang="en-US" dirty="0"/>
              <a:t>It is possible to control the style of elements in an amazing variety of ways</a:t>
            </a:r>
          </a:p>
          <a:p>
            <a:r>
              <a:rPr lang="en-US" dirty="0"/>
              <a:t>  - our job here is not to become CSS experts and know all of these ways.</a:t>
            </a:r>
          </a:p>
          <a:p>
            <a:r>
              <a:rPr lang="en-US" dirty="0"/>
              <a:t>  - instead we want to understand</a:t>
            </a:r>
          </a:p>
          <a:p>
            <a:r>
              <a:rPr lang="en-US" dirty="0"/>
              <a:t>    - what the role of CSS is</a:t>
            </a:r>
          </a:p>
          <a:p>
            <a:r>
              <a:rPr lang="en-US" dirty="0"/>
              <a:t>    - a little about the basics of how it does what it does</a:t>
            </a:r>
          </a:p>
          <a:p>
            <a:r>
              <a:rPr lang="en-US" dirty="0"/>
              <a:t>    - and how it relates to other front end technologies (HTML, JS and Frameworks and Libraries) </a:t>
            </a:r>
          </a:p>
          <a:p>
            <a:endParaRPr lang="en-US" dirty="0"/>
          </a:p>
          <a:p>
            <a:r>
              <a:rPr lang="en-US" dirty="0"/>
              <a:t>It would be remiss if not to mention that there are also a wide variety of ways to specifying styles</a:t>
            </a:r>
          </a:p>
          <a:p>
            <a:r>
              <a:rPr lang="en-US" dirty="0"/>
              <a:t>  - it can be done in the head like shown here (and how we will do it for this class)</a:t>
            </a:r>
          </a:p>
          <a:p>
            <a:r>
              <a:rPr lang="en-US" dirty="0"/>
              <a:t>  - it can be done in using attributes in the individual HTML tags of the elements being styled </a:t>
            </a:r>
          </a:p>
          <a:p>
            <a:r>
              <a:rPr lang="en-US" dirty="0"/>
              <a:t>  - it can be done in a separate file containing just the CSS styles.</a:t>
            </a:r>
          </a:p>
          <a:p>
            <a:r>
              <a:rPr lang="en-US" dirty="0"/>
              <a:t>  - from practical point of view it matters which way you do it.</a:t>
            </a:r>
          </a:p>
          <a:p>
            <a:r>
              <a:rPr lang="en-US" dirty="0"/>
              <a:t>  - from a conceptual point of view it is irrelevant which way you do it</a:t>
            </a:r>
          </a:p>
          <a:p>
            <a:r>
              <a:rPr lang="en-US" dirty="0"/>
              <a:t>  - so we will do it using a style element in the head of the page in this class because it is relatively easy.</a:t>
            </a:r>
          </a:p>
          <a:p>
            <a:endParaRPr lang="en-US" dirty="0"/>
          </a:p>
          <a:p>
            <a:r>
              <a:rPr lang="en-US" dirty="0"/>
              <a:t>Code to Paste: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  &lt;head&gt;</a:t>
            </a:r>
          </a:p>
          <a:p>
            <a:r>
              <a:rPr lang="en-US" dirty="0"/>
              <a:t>    &lt;title&gt;First CSS&lt;/title&gt;</a:t>
            </a:r>
          </a:p>
          <a:p>
            <a:r>
              <a:rPr lang="en-US" dirty="0"/>
              <a:t>    &lt;style&gt;</a:t>
            </a:r>
          </a:p>
          <a:p>
            <a:r>
              <a:rPr lang="en-US" dirty="0"/>
              <a:t>      p { color: red; </a:t>
            </a:r>
          </a:p>
          <a:p>
            <a:r>
              <a:rPr lang="en-US" dirty="0"/>
              <a:t>           font-family: cursive;</a:t>
            </a:r>
          </a:p>
          <a:p>
            <a:r>
              <a:rPr lang="en-US" dirty="0"/>
              <a:t>           font-size: 22px; }</a:t>
            </a:r>
          </a:p>
          <a:p>
            <a:r>
              <a:rPr lang="en-US" dirty="0"/>
              <a:t>    &lt;/style&gt;</a:t>
            </a:r>
          </a:p>
          <a:p>
            <a:r>
              <a:rPr lang="en-US" dirty="0"/>
              <a:t>  &lt;/head&gt;</a:t>
            </a:r>
          </a:p>
          <a:p>
            <a:r>
              <a:rPr lang="en-US" dirty="0"/>
              <a:t>  &lt;body&gt;</a:t>
            </a:r>
          </a:p>
          <a:p>
            <a:r>
              <a:rPr lang="en-US" dirty="0"/>
              <a:t>    &lt;p&gt;Just some text.&lt;/p&gt;</a:t>
            </a:r>
          </a:p>
          <a:p>
            <a:r>
              <a:rPr lang="en-US" dirty="0"/>
              <a:t>  &lt;/body&gt;</a:t>
            </a:r>
          </a:p>
          <a:p>
            <a:r>
              <a:rPr lang="en-US" dirty="0"/>
              <a:t>&lt;/html&gt;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21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pick apart the CSS rule that was contained in the &lt;style&gt; block on the prior slide.</a:t>
            </a:r>
          </a:p>
          <a:p>
            <a:r>
              <a:rPr lang="en-US" dirty="0"/>
              <a:t>This will give us some vocabulary to use to talk about CSS rules and will help us understand how they work.</a:t>
            </a:r>
          </a:p>
          <a:p>
            <a:endParaRPr lang="en-US" dirty="0"/>
          </a:p>
          <a:p>
            <a:r>
              <a:rPr lang="en-US" dirty="0"/>
              <a:t>Every CSS Rule has the same basic parts:</a:t>
            </a:r>
          </a:p>
          <a:p>
            <a:endParaRPr lang="en-US" dirty="0"/>
          </a:p>
          <a:p>
            <a:r>
              <a:rPr lang="en-US" dirty="0"/>
              <a:t>  - selector</a:t>
            </a:r>
          </a:p>
          <a:p>
            <a:r>
              <a:rPr lang="en-US" dirty="0"/>
              <a:t>    - The selector determines the elements in the page to which the style will be applied.</a:t>
            </a:r>
          </a:p>
          <a:p>
            <a:r>
              <a:rPr lang="en-US" dirty="0"/>
              <a:t>    - Here the selector says to apply the style to all of the &lt;p&gt; elements.</a:t>
            </a:r>
          </a:p>
          <a:p>
            <a:endParaRPr lang="en-US" dirty="0"/>
          </a:p>
          <a:p>
            <a:r>
              <a:rPr lang="en-US" dirty="0"/>
              <a:t>  - declaration block</a:t>
            </a:r>
          </a:p>
          <a:p>
            <a:r>
              <a:rPr lang="en-US" dirty="0"/>
              <a:t>    - The declaration block is just what appears between the { } </a:t>
            </a:r>
          </a:p>
          <a:p>
            <a:r>
              <a:rPr lang="en-US" dirty="0"/>
              <a:t>    - It is filled with declarations.</a:t>
            </a:r>
          </a:p>
          <a:p>
            <a:endParaRPr lang="en-US" dirty="0"/>
          </a:p>
          <a:p>
            <a:r>
              <a:rPr lang="en-US" dirty="0"/>
              <a:t>  - declaration</a:t>
            </a:r>
          </a:p>
          <a:p>
            <a:r>
              <a:rPr lang="en-US" dirty="0"/>
              <a:t>    - There are 3 declarations in the declaration block above.</a:t>
            </a:r>
          </a:p>
          <a:p>
            <a:r>
              <a:rPr lang="en-US" dirty="0"/>
              <a:t>      - color: red</a:t>
            </a:r>
          </a:p>
          <a:p>
            <a:r>
              <a:rPr lang="en-US" dirty="0"/>
              <a:t>      - font-family: cursive</a:t>
            </a:r>
          </a:p>
          <a:p>
            <a:r>
              <a:rPr lang="en-US" dirty="0"/>
              <a:t>      - font-size: 22px</a:t>
            </a:r>
          </a:p>
          <a:p>
            <a:r>
              <a:rPr lang="en-US" dirty="0"/>
              <a:t>    - there can be as many declarations as desired in the declaration block</a:t>
            </a:r>
          </a:p>
          <a:p>
            <a:r>
              <a:rPr lang="en-US" dirty="0"/>
              <a:t>      - each is separated by a ; </a:t>
            </a:r>
          </a:p>
          <a:p>
            <a:r>
              <a:rPr lang="en-US" dirty="0"/>
              <a:t>      - here they are also on separate lines</a:t>
            </a:r>
          </a:p>
          <a:p>
            <a:r>
              <a:rPr lang="en-US" dirty="0"/>
              <a:t>        - That is not necessary but it makes the code easier to read and is considered good style.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- Each declaration is divided into two parts:</a:t>
            </a:r>
          </a:p>
          <a:p>
            <a:r>
              <a:rPr lang="en-US" dirty="0"/>
              <a:t>    - property</a:t>
            </a:r>
          </a:p>
          <a:p>
            <a:r>
              <a:rPr lang="en-US" dirty="0"/>
              <a:t>      - The property name indicates the thing that is to be styled</a:t>
            </a:r>
          </a:p>
          <a:p>
            <a:r>
              <a:rPr lang="en-US" dirty="0"/>
              <a:t>        - The color, the font-family, the font-size,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  - value</a:t>
            </a:r>
          </a:p>
          <a:p>
            <a:r>
              <a:rPr lang="en-US" dirty="0"/>
              <a:t>      - The value indicates how the property is to be set (styled)</a:t>
            </a:r>
          </a:p>
          <a:p>
            <a:r>
              <a:rPr lang="en-US" dirty="0"/>
              <a:t>    - The property and value are separated by a colon.</a:t>
            </a:r>
          </a:p>
          <a:p>
            <a:endParaRPr lang="en-US" dirty="0"/>
          </a:p>
          <a:p>
            <a:r>
              <a:rPr lang="en-US" dirty="0"/>
              <a:t>There are lots and lots of properties (300+) that can be set</a:t>
            </a:r>
          </a:p>
          <a:p>
            <a:r>
              <a:rPr lang="en-US" dirty="0"/>
              <a:t>  - What those properties are and the values that can be used depends on the type of element being styled.</a:t>
            </a:r>
          </a:p>
        </p:txBody>
      </p:sp>
    </p:spTree>
    <p:extLst>
      <p:ext uri="{BB962C8B-B14F-4D97-AF65-F5344CB8AC3E}">
        <p14:creationId xmlns:p14="http://schemas.microsoft.com/office/powerpoint/2010/main" val="265027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Selector part of a CSS Rule determines which HTML elements the rule applies to.</a:t>
            </a:r>
          </a:p>
          <a:p>
            <a:r>
              <a:rPr lang="en-US" dirty="0"/>
              <a:t>  - In the prior example we saw a rule that applied to all of the &lt;p&gt; elements.</a:t>
            </a:r>
          </a:p>
          <a:p>
            <a:r>
              <a:rPr lang="en-US" dirty="0"/>
              <a:t>    - that is called an element selector.</a:t>
            </a:r>
          </a:p>
          <a:p>
            <a:endParaRPr lang="en-US" dirty="0"/>
          </a:p>
          <a:p>
            <a:r>
              <a:rPr lang="en-US" dirty="0"/>
              <a:t>It is also possible to apply rules more selectively.</a:t>
            </a:r>
          </a:p>
          <a:p>
            <a:r>
              <a:rPr lang="en-US" dirty="0"/>
              <a:t>  - Maybe we only want to apply a style to some paragraphs, or to a few of the elements of a list but not all of them.</a:t>
            </a:r>
          </a:p>
          <a:p>
            <a:r>
              <a:rPr lang="en-US" dirty="0"/>
              <a:t>  - Class selectors and ID selectors allow us to apply CSS rules more selectively than element selectors.</a:t>
            </a:r>
          </a:p>
          <a:p>
            <a:endParaRPr lang="en-US" dirty="0"/>
          </a:p>
          <a:p>
            <a:r>
              <a:rPr lang="en-US" dirty="0"/>
              <a:t>We’ll look at each of these in more detail on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3493012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rule with an element selector will apply to all elements of that type.</a:t>
            </a:r>
          </a:p>
          <a:p>
            <a:r>
              <a:rPr lang="en-US" dirty="0"/>
              <a:t>  - To write a rule with an element selector the name of the tag is used as the selector.</a:t>
            </a:r>
          </a:p>
          <a:p>
            <a:r>
              <a:rPr lang="en-US" dirty="0"/>
              <a:t>  - For example here, p is used as the selector.</a:t>
            </a:r>
          </a:p>
          <a:p>
            <a:r>
              <a:rPr lang="en-US" dirty="0"/>
              <a:t>    - This means that all elements of type p will be styled using this rule.</a:t>
            </a:r>
          </a:p>
          <a:p>
            <a:r>
              <a:rPr lang="en-US" dirty="0"/>
              <a:t>    - In the rendered HTML on the right we can see that all three of the paragraphs have red text.</a:t>
            </a:r>
          </a:p>
          <a:p>
            <a:endParaRPr lang="en-US" dirty="0"/>
          </a:p>
          <a:p>
            <a:r>
              <a:rPr lang="en-US" dirty="0"/>
              <a:t>If I wanted to style the Header h1</a:t>
            </a:r>
          </a:p>
          <a:p>
            <a:r>
              <a:rPr lang="en-US" dirty="0"/>
              <a:t>  - Then I would write a rule with h1 as the selector.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Any tag can be used as an Element Selector.</a:t>
            </a:r>
          </a:p>
          <a:p>
            <a:r>
              <a:rPr lang="en-US" dirty="0"/>
              <a:t>  - But the style applies to all elements of that type.</a:t>
            </a:r>
          </a:p>
          <a:p>
            <a:r>
              <a:rPr lang="en-US" dirty="0"/>
              <a:t>  - That can be a little restrictive.</a:t>
            </a:r>
          </a:p>
        </p:txBody>
      </p:sp>
    </p:spTree>
    <p:extLst>
      <p:ext uri="{BB962C8B-B14F-4D97-AF65-F5344CB8AC3E}">
        <p14:creationId xmlns:p14="http://schemas.microsoft.com/office/powerpoint/2010/main" val="39276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selectors allow us to apply a rule to specific elements.</a:t>
            </a:r>
          </a:p>
          <a:p>
            <a:r>
              <a:rPr lang="en-US" dirty="0"/>
              <a:t>  - Here the rule “fancy” is applied to the second and third paragraph elements, but not to the first one.</a:t>
            </a:r>
          </a:p>
          <a:p>
            <a:r>
              <a:rPr lang="en-US" dirty="0"/>
              <a:t>  - In the rendered HTML on the right we can see that only the second and third paragraphs have cursive text.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To declare a rule with a class selector:</a:t>
            </a:r>
          </a:p>
          <a:p>
            <a:r>
              <a:rPr lang="en-US" dirty="0"/>
              <a:t>  - use a . and whatever name you want to give to that rule.</a:t>
            </a:r>
          </a:p>
          <a:p>
            <a:r>
              <a:rPr lang="en-US" dirty="0"/>
              <a:t>  - here the selector for the rule is .fancy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To apply a rule with a class selector to an element:</a:t>
            </a:r>
          </a:p>
          <a:p>
            <a:r>
              <a:rPr lang="en-US" dirty="0"/>
              <a:t>  - add a class attribute to the tag</a:t>
            </a:r>
          </a:p>
          <a:p>
            <a:r>
              <a:rPr lang="en-US" dirty="0"/>
              <a:t>  - set the value of the class attribute to be the name of the selector for the rule (without the .)</a:t>
            </a:r>
          </a:p>
          <a:p>
            <a:endParaRPr lang="en-US" dirty="0"/>
          </a:p>
          <a:p>
            <a:r>
              <a:rPr lang="en-US" dirty="0"/>
              <a:t>  - Here the second and third paragraph elements have:</a:t>
            </a:r>
          </a:p>
          <a:p>
            <a:r>
              <a:rPr lang="en-US" dirty="0"/>
              <a:t>    - class=“fancy”</a:t>
            </a:r>
          </a:p>
          <a:p>
            <a:r>
              <a:rPr lang="en-US" dirty="0"/>
              <a:t>  - This says that the rule with the selector .fancy should be applied to them.</a:t>
            </a:r>
          </a:p>
          <a:p>
            <a:r>
              <a:rPr lang="en-US" dirty="0"/>
              <a:t>  - Which is what we see in the rendered HTML on the right.</a:t>
            </a:r>
          </a:p>
          <a:p>
            <a:r>
              <a:rPr lang="en-US" dirty="0"/>
              <a:t>    - The second and third paragraphs are rendered in cursive font.</a:t>
            </a:r>
          </a:p>
        </p:txBody>
      </p:sp>
    </p:spTree>
    <p:extLst>
      <p:ext uri="{BB962C8B-B14F-4D97-AF65-F5344CB8AC3E}">
        <p14:creationId xmlns:p14="http://schemas.microsoft.com/office/powerpoint/2010/main" val="3101700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 Selectors are the most specific. </a:t>
            </a:r>
          </a:p>
          <a:p>
            <a:r>
              <a:rPr lang="en-US" dirty="0"/>
              <a:t>  - They are intended to apply to only a single element.</a:t>
            </a:r>
          </a:p>
          <a:p>
            <a:r>
              <a:rPr lang="en-US" dirty="0"/>
              <a:t>  - Here the rule “me” is applied to just the third paragraph element.</a:t>
            </a:r>
          </a:p>
          <a:p>
            <a:r>
              <a:rPr lang="en-US" dirty="0"/>
              <a:t>    - We can see in the rendered HTML that it has a yellow background and appears in a smaller font than the other paragraphs.</a:t>
            </a:r>
          </a:p>
          <a:p>
            <a:endParaRPr lang="en-US" dirty="0"/>
          </a:p>
          <a:p>
            <a:r>
              <a:rPr lang="en-US" dirty="0"/>
              <a:t>To declare a rule with an ID selector:</a:t>
            </a:r>
          </a:p>
          <a:p>
            <a:r>
              <a:rPr lang="en-US" dirty="0"/>
              <a:t>  - Start with a #</a:t>
            </a:r>
          </a:p>
          <a:p>
            <a:r>
              <a:rPr lang="en-US" dirty="0"/>
              <a:t>  - Use whatever ID name that you like.</a:t>
            </a:r>
          </a:p>
          <a:p>
            <a:endParaRPr lang="en-US" dirty="0"/>
          </a:p>
          <a:p>
            <a:r>
              <a:rPr lang="en-US" dirty="0"/>
              <a:t>To apply a rule with an ID selector to an element:</a:t>
            </a:r>
          </a:p>
          <a:p>
            <a:r>
              <a:rPr lang="en-US" dirty="0"/>
              <a:t>  - add an attribute named id to the element</a:t>
            </a:r>
          </a:p>
          <a:p>
            <a:r>
              <a:rPr lang="en-US" dirty="0"/>
              <a:t>  - set the value of the id attribute to the name of the selector for the rule (without the #)</a:t>
            </a:r>
          </a:p>
          <a:p>
            <a:endParaRPr lang="en-US" dirty="0"/>
          </a:p>
          <a:p>
            <a:r>
              <a:rPr lang="en-US" dirty="0"/>
              <a:t>Here the third paragraph has:</a:t>
            </a:r>
          </a:p>
          <a:p>
            <a:r>
              <a:rPr lang="en-US" dirty="0"/>
              <a:t>  - id=”me”</a:t>
            </a:r>
          </a:p>
          <a:p>
            <a:r>
              <a:rPr lang="en-US" dirty="0"/>
              <a:t>  - This says that the rule with the ID selector “me” should be applied to that element.</a:t>
            </a:r>
          </a:p>
          <a:p>
            <a:r>
              <a:rPr lang="en-US" dirty="0"/>
              <a:t>  - That is what we see in the Rendered HTML on the right.</a:t>
            </a:r>
          </a:p>
          <a:p>
            <a:r>
              <a:rPr lang="en-US" dirty="0"/>
              <a:t>    - The third paragraph appears with a yellow background.</a:t>
            </a:r>
          </a:p>
          <a:p>
            <a:endParaRPr lang="en-US" dirty="0"/>
          </a:p>
          <a:p>
            <a:r>
              <a:rPr lang="en-US" dirty="0"/>
              <a:t>Note that an ID selector should apply to exactly one element.</a:t>
            </a:r>
          </a:p>
          <a:p>
            <a:r>
              <a:rPr lang="en-US" dirty="0"/>
              <a:t>  - While most browsers do not enforce this it is considered poor style to use an ID selector on multiple elements.</a:t>
            </a:r>
          </a:p>
          <a:p>
            <a:r>
              <a:rPr lang="en-US" dirty="0"/>
              <a:t>  - Typically, ID selectors are rarely used because of this specificity.</a:t>
            </a:r>
          </a:p>
          <a:p>
            <a:r>
              <a:rPr lang="en-US" dirty="0"/>
              <a:t>  - Class selectors are by far the most commonly used selectors in practice.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2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w3schools.com/html/tryit.asp?filename=tryhtml_basic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3schools.com/html/tryit.asp?filename=tryhtml_basic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DE5DE354-37AA-F246-8E11-4F0A88DFE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WA2 –Front-End: CSS</a:t>
            </a:r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id="{7A0D6EC2-B4DC-8741-821F-68E0011B2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C5127A-445C-CE42-B038-67614B24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4" y="36918"/>
            <a:ext cx="4944300" cy="645300"/>
          </a:xfrm>
        </p:spPr>
        <p:txBody>
          <a:bodyPr/>
          <a:lstStyle/>
          <a:p>
            <a:r>
              <a:rPr lang="en-US" sz="3200" dirty="0"/>
              <a:t>ID Selectors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4F3F-A874-C743-855A-35E37A6A9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A4E837-D2EC-904D-BEEC-1C2F77B7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4" y="667652"/>
            <a:ext cx="6457735" cy="435610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A10934-7755-8C40-BDE4-663C1493C4D6}"/>
              </a:ext>
            </a:extLst>
          </p:cNvPr>
          <p:cNvSpPr/>
          <p:nvPr/>
        </p:nvSpPr>
        <p:spPr>
          <a:xfrm>
            <a:off x="2906486" y="2284160"/>
            <a:ext cx="435428" cy="28759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F1C0E-DDAD-C243-BBEF-4B97132D035D}"/>
              </a:ext>
            </a:extLst>
          </p:cNvPr>
          <p:cNvSpPr/>
          <p:nvPr/>
        </p:nvSpPr>
        <p:spPr>
          <a:xfrm>
            <a:off x="2775856" y="4289563"/>
            <a:ext cx="3559627" cy="218059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24F09-89F5-8F4D-AE66-718507D40448}"/>
              </a:ext>
            </a:extLst>
          </p:cNvPr>
          <p:cNvSpPr txBox="1"/>
          <p:nvPr/>
        </p:nvSpPr>
        <p:spPr>
          <a:xfrm rot="21082935">
            <a:off x="176397" y="2591001"/>
            <a:ext cx="2216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ID Selector: </a:t>
            </a:r>
            <a:br>
              <a:rPr lang="en-US" sz="1800" dirty="0">
                <a:latin typeface="Segoe Print" panose="02000800000000000000" pitchFamily="2" charset="0"/>
              </a:rPr>
            </a:br>
            <a:r>
              <a:rPr lang="en-US" sz="1800" dirty="0">
                <a:latin typeface="Segoe Print" panose="02000800000000000000" pitchFamily="2" charset="0"/>
              </a:rPr>
              <a:t>Style applies to the </a:t>
            </a:r>
            <a:r>
              <a:rPr lang="en-US" sz="1800" b="1" dirty="0">
                <a:latin typeface="Segoe Print" panose="02000800000000000000" pitchFamily="2" charset="0"/>
              </a:rPr>
              <a:t>one element </a:t>
            </a:r>
            <a:r>
              <a:rPr lang="en-US" sz="1800" dirty="0">
                <a:latin typeface="Segoe Print" panose="02000800000000000000" pitchFamily="2" charset="0"/>
              </a:rPr>
              <a:t>with the matching id attribute.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538989C-7F23-944D-BCFA-A65301392CD2}"/>
              </a:ext>
            </a:extLst>
          </p:cNvPr>
          <p:cNvCxnSpPr>
            <a:cxnSpLocks/>
            <a:stCxn id="20" idx="3"/>
            <a:endCxn id="16" idx="1"/>
          </p:cNvCxnSpPr>
          <p:nvPr/>
        </p:nvCxnSpPr>
        <p:spPr>
          <a:xfrm flipV="1">
            <a:off x="2380755" y="2427955"/>
            <a:ext cx="525731" cy="874119"/>
          </a:xfrm>
          <a:prstGeom prst="curvedConnector3">
            <a:avLst>
              <a:gd name="adj1" fmla="val 50000"/>
            </a:avLst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C0B5823B-DB59-FD4B-95B6-04522ADDA2EA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2037213" y="3714480"/>
            <a:ext cx="105426" cy="1347314"/>
          </a:xfrm>
          <a:prstGeom prst="curvedConnector2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27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C26FA-8068-4B48-90AF-1FA5A0D9656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DF7B08-F036-9845-B0D0-3AB814148EE1}"/>
              </a:ext>
            </a:extLst>
          </p:cNvPr>
          <p:cNvGrpSpPr/>
          <p:nvPr/>
        </p:nvGrpSpPr>
        <p:grpSpPr>
          <a:xfrm>
            <a:off x="288131" y="2012180"/>
            <a:ext cx="2019640" cy="3025184"/>
            <a:chOff x="4519751" y="1742050"/>
            <a:chExt cx="2019640" cy="30251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F003E5-D481-E54C-9010-6B6660863091}"/>
                </a:ext>
              </a:extLst>
            </p:cNvPr>
            <p:cNvSpPr txBox="1"/>
            <p:nvPr/>
          </p:nvSpPr>
          <p:spPr>
            <a:xfrm>
              <a:off x="4519751" y="2520465"/>
              <a:ext cx="201964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What CSS selectors would you need use to produce the rendered HTML?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A734B3-70F5-F344-9448-79E8F3FB5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4975" y="1742050"/>
              <a:ext cx="649191" cy="682714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807AD-2E57-B84B-8CE9-FC559E0FF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092" y="106135"/>
            <a:ext cx="6672620" cy="49312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0214BED-028C-3549-8756-56C810EC8CFE}"/>
              </a:ext>
            </a:extLst>
          </p:cNvPr>
          <p:cNvSpPr/>
          <p:nvPr/>
        </p:nvSpPr>
        <p:spPr>
          <a:xfrm>
            <a:off x="3091543" y="718456"/>
            <a:ext cx="272143" cy="18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1BB3FCC-8FFF-0F4A-B11A-96D84757F031}"/>
              </a:ext>
            </a:extLst>
          </p:cNvPr>
          <p:cNvSpPr/>
          <p:nvPr/>
        </p:nvSpPr>
        <p:spPr>
          <a:xfrm>
            <a:off x="3091543" y="1230085"/>
            <a:ext cx="816428" cy="18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5471E3B-644D-2547-B91A-E245A086DCCF}"/>
              </a:ext>
            </a:extLst>
          </p:cNvPr>
          <p:cNvSpPr/>
          <p:nvPr/>
        </p:nvSpPr>
        <p:spPr>
          <a:xfrm>
            <a:off x="3113314" y="1752600"/>
            <a:ext cx="435429" cy="185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EE1764D-469B-D349-B699-73A18D43EF45}"/>
              </a:ext>
            </a:extLst>
          </p:cNvPr>
          <p:cNvSpPr/>
          <p:nvPr/>
        </p:nvSpPr>
        <p:spPr>
          <a:xfrm flipV="1">
            <a:off x="3091543" y="2273753"/>
            <a:ext cx="816428" cy="1850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4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4B93-0C5A-3E49-566F-F551B17E128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17F42B-C583-0E89-8BE8-544F9EC8B390}"/>
              </a:ext>
            </a:extLst>
          </p:cNvPr>
          <p:cNvGrpSpPr/>
          <p:nvPr/>
        </p:nvGrpSpPr>
        <p:grpSpPr>
          <a:xfrm>
            <a:off x="5965371" y="93405"/>
            <a:ext cx="3021127" cy="2415950"/>
            <a:chOff x="2594931" y="1750561"/>
            <a:chExt cx="3021127" cy="24159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13380F-06AC-DD29-E270-A41A31504382}"/>
                </a:ext>
              </a:extLst>
            </p:cNvPr>
            <p:cNvSpPr txBox="1"/>
            <p:nvPr/>
          </p:nvSpPr>
          <p:spPr>
            <a:xfrm>
              <a:off x="2594931" y="2535295"/>
              <a:ext cx="302112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Use the HTML/CSS editor to add styles to the given HTML to produce the rendered page.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5AB884-4D6D-E2C9-9FE0-47FCC3A52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0898" y="1750561"/>
              <a:ext cx="649191" cy="68271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B18C34-7835-D2E3-9B63-B1491CB5E054}"/>
              </a:ext>
            </a:extLst>
          </p:cNvPr>
          <p:cNvSpPr txBox="1"/>
          <p:nvPr/>
        </p:nvSpPr>
        <p:spPr>
          <a:xfrm>
            <a:off x="3561278" y="4912667"/>
            <a:ext cx="529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Editor at: </a:t>
            </a:r>
            <a:r>
              <a:rPr lang="en-US" sz="1200" dirty="0">
                <a:hlinkClick r:id="rId4"/>
              </a:rPr>
              <a:t>https://www.w3schools.com/html/tryit.asp?filename=tryhtml_basic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02E56F-8232-EB6A-0102-D29EC5B16176}"/>
              </a:ext>
            </a:extLst>
          </p:cNvPr>
          <p:cNvSpPr txBox="1"/>
          <p:nvPr/>
        </p:nvSpPr>
        <p:spPr>
          <a:xfrm>
            <a:off x="3013314" y="96615"/>
            <a:ext cx="491410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DIN Condensed" pitchFamily="2" charset="0"/>
              </a:rPr>
              <a:t>&lt;html&gt;</a:t>
            </a:r>
          </a:p>
          <a:p>
            <a:r>
              <a:rPr lang="en-US" sz="1800" dirty="0">
                <a:latin typeface="DIN Condensed" pitchFamily="2" charset="0"/>
              </a:rPr>
              <a:t>  &lt;head&gt;</a:t>
            </a:r>
          </a:p>
          <a:p>
            <a:r>
              <a:rPr lang="en-US" sz="1800" dirty="0">
                <a:latin typeface="DIN Condensed" pitchFamily="2" charset="0"/>
              </a:rPr>
              <a:t>    &lt;title&gt;Class Ex CSS&lt;/title&gt;</a:t>
            </a:r>
          </a:p>
          <a:p>
            <a:r>
              <a:rPr lang="en-US" sz="1800" dirty="0">
                <a:latin typeface="DIN Condensed" pitchFamily="2" charset="0"/>
              </a:rPr>
              <a:t>    &lt;style&gt;</a:t>
            </a:r>
          </a:p>
          <a:p>
            <a:endParaRPr lang="en-US" sz="1800" dirty="0">
              <a:latin typeface="DIN Condensed" pitchFamily="2" charset="0"/>
            </a:endParaRPr>
          </a:p>
          <a:p>
            <a:r>
              <a:rPr lang="en-US" sz="1800" dirty="0">
                <a:latin typeface="DIN Condensed" pitchFamily="2" charset="0"/>
              </a:rPr>
              <a:t>    &lt;/style&gt;</a:t>
            </a:r>
          </a:p>
          <a:p>
            <a:r>
              <a:rPr lang="en-US" sz="1800" dirty="0">
                <a:latin typeface="DIN Condensed" pitchFamily="2" charset="0"/>
              </a:rPr>
              <a:t>  &lt;/head&gt;</a:t>
            </a:r>
          </a:p>
          <a:p>
            <a:r>
              <a:rPr lang="en-US" sz="1800" dirty="0">
                <a:latin typeface="DIN Condensed" pitchFamily="2" charset="0"/>
              </a:rPr>
              <a:t>  &lt;body&gt;</a:t>
            </a:r>
          </a:p>
          <a:p>
            <a:r>
              <a:rPr lang="en-US" sz="1800" dirty="0">
                <a:latin typeface="DIN Condensed" pitchFamily="2" charset="0"/>
              </a:rPr>
              <a:t>    &lt;h1&gt;Class List:&lt;/h1&gt;</a:t>
            </a:r>
          </a:p>
          <a:p>
            <a:r>
              <a:rPr lang="en-US" sz="1800" dirty="0">
                <a:latin typeface="DIN Condensed" pitchFamily="2" charset="0"/>
              </a:rPr>
              <a:t>    &lt;</a:t>
            </a:r>
            <a:r>
              <a:rPr lang="en-US" sz="1800" dirty="0" err="1">
                <a:latin typeface="DIN Condensed" pitchFamily="2" charset="0"/>
              </a:rPr>
              <a:t>ul</a:t>
            </a:r>
            <a:r>
              <a:rPr lang="en-US" sz="1800" dirty="0">
                <a:latin typeface="DIN Condensed" pitchFamily="2" charset="0"/>
              </a:rPr>
              <a:t>&gt;</a:t>
            </a:r>
          </a:p>
          <a:p>
            <a:r>
              <a:rPr lang="en-US" sz="1800" dirty="0">
                <a:latin typeface="DIN Condensed" pitchFamily="2" charset="0"/>
              </a:rPr>
              <a:t>      &lt;li&gt;&lt;strong&gt;COMP 190&lt;/strong&gt; - Tools and Techniques</a:t>
            </a:r>
          </a:p>
          <a:p>
            <a:r>
              <a:rPr lang="en-US" sz="1800" dirty="0">
                <a:latin typeface="DIN Condensed" pitchFamily="2" charset="0"/>
              </a:rPr>
              <a:t>      &lt;li&gt;&lt;strong&gt;COMP 256&lt;/strong&gt; - Computing Abstractions</a:t>
            </a:r>
          </a:p>
          <a:p>
            <a:r>
              <a:rPr lang="en-US" sz="1800" dirty="0">
                <a:latin typeface="DIN Condensed" pitchFamily="2" charset="0"/>
              </a:rPr>
              <a:t>      &lt;li&gt;&lt;strong&gt;PHIL 103&lt;/strong&gt; - Logic</a:t>
            </a:r>
          </a:p>
          <a:p>
            <a:r>
              <a:rPr lang="en-US" sz="1800" dirty="0">
                <a:latin typeface="DIN Condensed" pitchFamily="2" charset="0"/>
              </a:rPr>
              <a:t>      &lt;li&gt;&lt;strong&gt;ENGL 220&lt;/strong&gt; - Literary Studies</a:t>
            </a:r>
          </a:p>
          <a:p>
            <a:r>
              <a:rPr lang="en-US" sz="1800" dirty="0">
                <a:latin typeface="DIN Condensed" pitchFamily="2" charset="0"/>
              </a:rPr>
              <a:t>    &lt;/</a:t>
            </a:r>
            <a:r>
              <a:rPr lang="en-US" sz="1800" dirty="0" err="1">
                <a:latin typeface="DIN Condensed" pitchFamily="2" charset="0"/>
              </a:rPr>
              <a:t>ul</a:t>
            </a:r>
            <a:r>
              <a:rPr lang="en-US" sz="1800" dirty="0">
                <a:latin typeface="DIN Condensed" pitchFamily="2" charset="0"/>
              </a:rPr>
              <a:t>&gt;</a:t>
            </a:r>
          </a:p>
          <a:p>
            <a:r>
              <a:rPr lang="en-US" sz="1800" dirty="0">
                <a:latin typeface="DIN Condensed" pitchFamily="2" charset="0"/>
              </a:rPr>
              <a:t>  &lt;/body&gt;</a:t>
            </a:r>
          </a:p>
          <a:p>
            <a:r>
              <a:rPr lang="en-US" sz="1800" dirty="0">
                <a:latin typeface="DIN Condensed" pitchFamily="2" charset="0"/>
              </a:rPr>
              <a:t>&lt;/html&gt;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D9D3E8-47DF-1F2C-5F48-1DFD3F7E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118" y="2421898"/>
            <a:ext cx="2424881" cy="1120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891D8A1-6E9E-8381-D8F0-5EA52C7E76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17" y="3653930"/>
            <a:ext cx="2424881" cy="112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8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48D3CD-483B-0A4A-80D5-CE071362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CSS Libraries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4CDA49-8CF3-D447-9CB6-C57117879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00" y="1339022"/>
            <a:ext cx="5443311" cy="1659900"/>
          </a:xfrm>
        </p:spPr>
        <p:txBody>
          <a:bodyPr/>
          <a:lstStyle/>
          <a:p>
            <a:r>
              <a:rPr lang="en-US" sz="2000" dirty="0"/>
              <a:t>CSS Libraries and Frameworks provide abstractions built on HTML/CSS/JS that make it easier to build rich / responsive web applications.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D2F3-EF34-3644-A8C8-B7351FB121F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8A5909-EF88-EA4D-B7E3-DD511522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08" y="3066983"/>
            <a:ext cx="2537787" cy="483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B2A29-D24E-0E4F-829F-3A8D5ED0A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" y="3713440"/>
            <a:ext cx="1384758" cy="11789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BC1350-B289-944A-BA9B-E9498A280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864" y="3059181"/>
            <a:ext cx="1574800" cy="927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088AFF-9D6B-E545-80AF-6E9D40FE06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3443" y="4194467"/>
            <a:ext cx="1943100" cy="622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0D5FDB-A663-7646-9F4E-46244B328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1056" y="2930396"/>
            <a:ext cx="986237" cy="986237"/>
          </a:xfrm>
          <a:prstGeom prst="rect">
            <a:avLst/>
          </a:prstGeom>
        </p:spPr>
      </p:pic>
      <p:pic>
        <p:nvPicPr>
          <p:cNvPr id="1026" name="Picture 2" descr="Pure">
            <a:extLst>
              <a:ext uri="{FF2B5EF4-FFF2-40B4-BE49-F238E27FC236}">
                <a16:creationId xmlns:a16="http://schemas.microsoft.com/office/drawing/2014/main" id="{65906035-FEBC-1647-92F6-2CF8751AC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97" y="4302898"/>
            <a:ext cx="2388959" cy="4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8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F71E-21C6-434F-934A-7C134E1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69" y="92128"/>
            <a:ext cx="6379618" cy="645300"/>
          </a:xfrm>
        </p:spPr>
        <p:txBody>
          <a:bodyPr/>
          <a:lstStyle/>
          <a:p>
            <a:r>
              <a:rPr lang="en-US" dirty="0"/>
              <a:t>Typical Elements of a 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CA8B-3D67-1D48-804D-F3174CF599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2C4FE-A156-E343-9B92-C762E380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74" y="942662"/>
            <a:ext cx="6577866" cy="374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9F4D2-7060-0040-AF81-F6B897FD37D1}"/>
              </a:ext>
            </a:extLst>
          </p:cNvPr>
          <p:cNvSpPr txBox="1"/>
          <p:nvPr/>
        </p:nvSpPr>
        <p:spPr>
          <a:xfrm>
            <a:off x="4572000" y="4897279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Image from: https://</a:t>
            </a:r>
            <a:r>
              <a:rPr lang="en-US" sz="1000" dirty="0" err="1">
                <a:solidFill>
                  <a:srgbClr val="002060"/>
                </a:solidFill>
              </a:rPr>
              <a:t>rubygarage.org</a:t>
            </a:r>
            <a:r>
              <a:rPr lang="en-US" sz="1000" dirty="0">
                <a:solidFill>
                  <a:srgbClr val="002060"/>
                </a:solidFill>
              </a:rPr>
              <a:t>/blog/technology-stack-for-web-development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D5235-7BD0-2A47-9D57-098194147C57}"/>
              </a:ext>
            </a:extLst>
          </p:cNvPr>
          <p:cNvSpPr txBox="1"/>
          <p:nvPr/>
        </p:nvSpPr>
        <p:spPr>
          <a:xfrm rot="20860680">
            <a:off x="1073952" y="2094696"/>
            <a:ext cx="118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Front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03500-284C-364E-AA22-D08D5DAAFF75}"/>
              </a:ext>
            </a:extLst>
          </p:cNvPr>
          <p:cNvSpPr txBox="1"/>
          <p:nvPr/>
        </p:nvSpPr>
        <p:spPr>
          <a:xfrm rot="20860680">
            <a:off x="7942994" y="3567284"/>
            <a:ext cx="1050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Back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8AB5A-0EAC-C84B-9A45-C96F4BAD55C2}"/>
              </a:ext>
            </a:extLst>
          </p:cNvPr>
          <p:cNvGrpSpPr/>
          <p:nvPr/>
        </p:nvGrpSpPr>
        <p:grpSpPr>
          <a:xfrm>
            <a:off x="4046691" y="1868781"/>
            <a:ext cx="1361696" cy="954107"/>
            <a:chOff x="4137553" y="3390096"/>
            <a:chExt cx="1361696" cy="9541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60D21A-15E4-8B46-8A48-B098D415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149" y="3794438"/>
              <a:ext cx="419100" cy="40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7F665-A641-2F47-8250-EE34072BACD0}"/>
                </a:ext>
              </a:extLst>
            </p:cNvPr>
            <p:cNvSpPr txBox="1"/>
            <p:nvPr/>
          </p:nvSpPr>
          <p:spPr>
            <a:xfrm rot="20860680">
              <a:off x="4137553" y="3390096"/>
              <a:ext cx="11288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090827-43B7-1240-9407-A14F63015BEC}"/>
              </a:ext>
            </a:extLst>
          </p:cNvPr>
          <p:cNvSpPr txBox="1"/>
          <p:nvPr/>
        </p:nvSpPr>
        <p:spPr>
          <a:xfrm rot="20860680">
            <a:off x="3591085" y="3469876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Web APIs</a:t>
            </a:r>
          </a:p>
        </p:txBody>
      </p:sp>
    </p:spTree>
    <p:extLst>
      <p:ext uri="{BB962C8B-B14F-4D97-AF65-F5344CB8AC3E}">
        <p14:creationId xmlns:p14="http://schemas.microsoft.com/office/powerpoint/2010/main" val="100485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D8DB7C5-D206-7244-8C86-4A9487C576A2}"/>
              </a:ext>
            </a:extLst>
          </p:cNvPr>
          <p:cNvGrpSpPr/>
          <p:nvPr/>
        </p:nvGrpSpPr>
        <p:grpSpPr>
          <a:xfrm>
            <a:off x="5993572" y="2722831"/>
            <a:ext cx="2375135" cy="2299252"/>
            <a:chOff x="5993572" y="2722831"/>
            <a:chExt cx="2375135" cy="22992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7C3406-FB3F-B847-908C-1144D8A89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572" y="2722831"/>
              <a:ext cx="2375135" cy="2299252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9E433E4-56A6-1443-9416-71DDB5262B9F}"/>
                </a:ext>
              </a:extLst>
            </p:cNvPr>
            <p:cNvGrpSpPr/>
            <p:nvPr/>
          </p:nvGrpSpPr>
          <p:grpSpPr>
            <a:xfrm>
              <a:off x="7202275" y="2796768"/>
              <a:ext cx="1164351" cy="1174998"/>
              <a:chOff x="947478" y="2789127"/>
              <a:chExt cx="2408254" cy="191284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7B0FF65-33B8-4646-A3FC-E97283AEBB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5845" y="2829788"/>
                <a:ext cx="1831521" cy="1831521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B8B3A53-7413-A14B-AC71-507D64F36C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1195184" y="2541421"/>
                <a:ext cx="1912842" cy="2408254"/>
              </a:xfrm>
              <a:prstGeom prst="rect">
                <a:avLst/>
              </a:prstGeom>
            </p:spPr>
          </p:pic>
        </p:grp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672CEA-617B-204A-8F01-90D0DEED60FA}"/>
              </a:ext>
            </a:extLst>
          </p:cNvPr>
          <p:cNvSpPr/>
          <p:nvPr/>
        </p:nvSpPr>
        <p:spPr>
          <a:xfrm>
            <a:off x="790338" y="2667217"/>
            <a:ext cx="5022633" cy="80532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D4A9E-D7C5-D64A-881E-A0BE37AD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745" y="252655"/>
            <a:ext cx="7329463" cy="963848"/>
          </a:xfrm>
        </p:spPr>
        <p:txBody>
          <a:bodyPr/>
          <a:lstStyle/>
          <a:p>
            <a:r>
              <a:rPr lang="en-US" sz="3200" dirty="0"/>
              <a:t>Fundamental Front-End Technologies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7DEA-FBDE-334A-983F-C8F89A7D7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338" y="1771471"/>
            <a:ext cx="5862502" cy="2544900"/>
          </a:xfrm>
        </p:spPr>
        <p:txBody>
          <a:bodyPr/>
          <a:lstStyle/>
          <a:p>
            <a:r>
              <a:rPr lang="en-US" sz="2400" dirty="0"/>
              <a:t>HTML – Hypertext Markup Language</a:t>
            </a:r>
          </a:p>
          <a:p>
            <a:pPr lvl="1"/>
            <a:r>
              <a:rPr lang="en-US" sz="2000" dirty="0"/>
              <a:t>Specifies structure and content</a:t>
            </a:r>
          </a:p>
          <a:p>
            <a:r>
              <a:rPr lang="en-US" sz="2400" dirty="0"/>
              <a:t>CSS – Cascading Style Sheets</a:t>
            </a:r>
          </a:p>
          <a:p>
            <a:pPr lvl="1"/>
            <a:r>
              <a:rPr lang="en-US" sz="2000" dirty="0"/>
              <a:t>Defines presentation and style</a:t>
            </a:r>
          </a:p>
          <a:p>
            <a:r>
              <a:rPr lang="en-US" sz="2400" dirty="0"/>
              <a:t>JavaScript</a:t>
            </a:r>
          </a:p>
          <a:p>
            <a:pPr lvl="1"/>
            <a:r>
              <a:rPr lang="en-US" sz="2000" dirty="0"/>
              <a:t>Provides action and Interactivity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5F76FE-6013-DE44-B80D-F309B546B54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E9F198-866E-EA4A-A52A-04850D416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903" y="1405224"/>
            <a:ext cx="2719097" cy="12619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5D0CE5-EA42-E849-AA80-6E4851D2BBFF}"/>
              </a:ext>
            </a:extLst>
          </p:cNvPr>
          <p:cNvGrpSpPr/>
          <p:nvPr/>
        </p:nvGrpSpPr>
        <p:grpSpPr>
          <a:xfrm>
            <a:off x="6394956" y="4834101"/>
            <a:ext cx="2188567" cy="261610"/>
            <a:chOff x="-94591" y="4881890"/>
            <a:chExt cx="2188567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7C6C6-475E-FD47-AB9F-856B5570DD24}"/>
                </a:ext>
              </a:extLst>
            </p:cNvPr>
            <p:cNvSpPr txBox="1"/>
            <p:nvPr/>
          </p:nvSpPr>
          <p:spPr>
            <a:xfrm>
              <a:off x="-94591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F987E7-1C3C-0341-BC8B-AFB1B8EBC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69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0EAF2B-543F-9645-97C9-39B75047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Default Style Sheet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B8DD28-32D2-604C-818A-67F161942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E348D1-73B6-9E4E-87B5-6680C1782BD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A04D3A-4673-3144-AE63-D8E2577813E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83DB-13A6-5344-804F-8FE3403BE61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CCB5C3-AF8C-A645-8B99-C7C120824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" y="1139789"/>
            <a:ext cx="4082143" cy="4130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18A85-E12C-434D-A3FB-715769A19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139789"/>
            <a:ext cx="4082143" cy="41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477E1F-0D26-8548-A7D5-1F738DA4C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57" y="649000"/>
            <a:ext cx="6627410" cy="42276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8E27BB7-3AF2-7845-AFCD-767D2887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418" y="18549"/>
            <a:ext cx="7197467" cy="645300"/>
          </a:xfrm>
        </p:spPr>
        <p:txBody>
          <a:bodyPr/>
          <a:lstStyle/>
          <a:p>
            <a:r>
              <a:rPr lang="en-US" sz="3200" dirty="0"/>
              <a:t>The </a:t>
            </a:r>
            <a:r>
              <a:rPr lang="en-US" sz="3200" dirty="0">
                <a:latin typeface="Courier" pitchFamily="2" charset="0"/>
              </a:rPr>
              <a:t>&lt;style&gt;</a:t>
            </a:r>
            <a:r>
              <a:rPr lang="en-US" sz="3200" dirty="0"/>
              <a:t> Element &amp; CSS Rules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2B556-29DA-F449-BCEE-E5AAAE819C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92A1B51-BD7B-FF4B-A1C7-BFD78708AAF1}"/>
              </a:ext>
            </a:extLst>
          </p:cNvPr>
          <p:cNvSpPr/>
          <p:nvPr/>
        </p:nvSpPr>
        <p:spPr>
          <a:xfrm>
            <a:off x="2205482" y="1618927"/>
            <a:ext cx="2670400" cy="1679440"/>
          </a:xfrm>
          <a:prstGeom prst="roundRect">
            <a:avLst>
              <a:gd name="adj" fmla="val 7016"/>
            </a:avLst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08046DD-7E56-7A4E-858B-61AE7AD5515D}"/>
              </a:ext>
            </a:extLst>
          </p:cNvPr>
          <p:cNvSpPr/>
          <p:nvPr/>
        </p:nvSpPr>
        <p:spPr>
          <a:xfrm>
            <a:off x="2150135" y="3842059"/>
            <a:ext cx="2725747" cy="410617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7F4C65-16B9-424B-B697-4FE0B3E56DD4}"/>
              </a:ext>
            </a:extLst>
          </p:cNvPr>
          <p:cNvSpPr/>
          <p:nvPr/>
        </p:nvSpPr>
        <p:spPr>
          <a:xfrm>
            <a:off x="5175162" y="805540"/>
            <a:ext cx="2725747" cy="478970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5D7E9B-9D74-7241-AB6F-68ADC465433A}"/>
              </a:ext>
            </a:extLst>
          </p:cNvPr>
          <p:cNvGrpSpPr/>
          <p:nvPr/>
        </p:nvGrpSpPr>
        <p:grpSpPr>
          <a:xfrm>
            <a:off x="5584507" y="1342730"/>
            <a:ext cx="2559597" cy="3526248"/>
            <a:chOff x="5584507" y="1506020"/>
            <a:chExt cx="2559597" cy="352624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4DC96B-3D7D-994D-88BC-20E1B97FFBBC}"/>
                </a:ext>
              </a:extLst>
            </p:cNvPr>
            <p:cNvSpPr txBox="1"/>
            <p:nvPr/>
          </p:nvSpPr>
          <p:spPr>
            <a:xfrm rot="196890">
              <a:off x="5584507" y="2169946"/>
              <a:ext cx="255959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The &lt;style&gt; element contains CSS Rules that specify how page elements are to be rendered.</a:t>
              </a:r>
            </a:p>
            <a:p>
              <a:pPr algn="ctr"/>
              <a:endParaRPr lang="en-US" sz="18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These CSS Rules override the browser’s default style sheet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F8C5B4-FD1B-5D48-9EE9-BB828350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99650">
              <a:off x="6728712" y="1506020"/>
              <a:ext cx="756967" cy="78917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5EE2D5E-8C69-869C-3A54-B264955CA8C7}"/>
              </a:ext>
            </a:extLst>
          </p:cNvPr>
          <p:cNvSpPr txBox="1"/>
          <p:nvPr/>
        </p:nvSpPr>
        <p:spPr>
          <a:xfrm>
            <a:off x="1750591" y="4878045"/>
            <a:ext cx="529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Editor at: </a:t>
            </a:r>
            <a:r>
              <a:rPr lang="en-US" sz="1200" dirty="0">
                <a:hlinkClick r:id="rId5"/>
              </a:rPr>
              <a:t>https://www.w3schools.com/html/tryit.asp?filename=tryhtml_basic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73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9206-EF0E-C241-9337-2B79BE3B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904" y="93452"/>
            <a:ext cx="4944300" cy="645300"/>
          </a:xfrm>
        </p:spPr>
        <p:txBody>
          <a:bodyPr/>
          <a:lstStyle/>
          <a:p>
            <a:r>
              <a:rPr lang="en-US" sz="3200" dirty="0"/>
              <a:t>The Syntax of a CSS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043E0-D8B6-FE4B-AA3F-02B7C39E98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FE72-4E26-F84F-92B0-4A94DBBE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1801" y="1976664"/>
            <a:ext cx="4912439" cy="19748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9ACD20F-5779-DA4C-8DFA-861E47C7785B}"/>
              </a:ext>
            </a:extLst>
          </p:cNvPr>
          <p:cNvGrpSpPr/>
          <p:nvPr/>
        </p:nvGrpSpPr>
        <p:grpSpPr>
          <a:xfrm>
            <a:off x="418129" y="1999894"/>
            <a:ext cx="2140009" cy="954246"/>
            <a:chOff x="624962" y="1999894"/>
            <a:chExt cx="2140009" cy="95424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F8CD3C4-1AA1-B440-AFB4-9C3637619E0E}"/>
                </a:ext>
              </a:extLst>
            </p:cNvPr>
            <p:cNvSpPr/>
            <p:nvPr/>
          </p:nvSpPr>
          <p:spPr>
            <a:xfrm>
              <a:off x="2405742" y="1999894"/>
              <a:ext cx="359229" cy="754191"/>
            </a:xfrm>
            <a:prstGeom prst="round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A24206-F249-2141-997F-F6A3B150E485}"/>
                </a:ext>
              </a:extLst>
            </p:cNvPr>
            <p:cNvSpPr txBox="1"/>
            <p:nvPr/>
          </p:nvSpPr>
          <p:spPr>
            <a:xfrm>
              <a:off x="624962" y="2554030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Selector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98A98594-4B73-2741-9EFD-CA37F18AFADC}"/>
                </a:ext>
              </a:extLst>
            </p:cNvPr>
            <p:cNvCxnSpPr>
              <a:cxnSpLocks/>
              <a:stCxn id="10" idx="0"/>
              <a:endCxn id="9" idx="1"/>
            </p:cNvCxnSpPr>
            <p:nvPr/>
          </p:nvCxnSpPr>
          <p:spPr>
            <a:xfrm rot="5400000" flipH="1" flipV="1">
              <a:off x="1708239" y="1856528"/>
              <a:ext cx="177040" cy="1217965"/>
            </a:xfrm>
            <a:prstGeom prst="curvedConnector2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4A97E1-2C5A-BE42-A9DA-EBC74B3BFE36}"/>
              </a:ext>
            </a:extLst>
          </p:cNvPr>
          <p:cNvGrpSpPr/>
          <p:nvPr/>
        </p:nvGrpSpPr>
        <p:grpSpPr>
          <a:xfrm>
            <a:off x="2612568" y="838043"/>
            <a:ext cx="4870628" cy="3113471"/>
            <a:chOff x="2819401" y="838043"/>
            <a:chExt cx="4870628" cy="31134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C3E462-85D4-7847-9F34-FB477F4336F3}"/>
                </a:ext>
              </a:extLst>
            </p:cNvPr>
            <p:cNvSpPr txBox="1"/>
            <p:nvPr/>
          </p:nvSpPr>
          <p:spPr>
            <a:xfrm>
              <a:off x="6206931" y="838043"/>
              <a:ext cx="1483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Declaration</a:t>
              </a:r>
            </a:p>
            <a:p>
              <a:pPr algn="ctr"/>
              <a:r>
                <a:rPr lang="en-US" sz="2000" dirty="0"/>
                <a:t>Block</a:t>
              </a:r>
            </a:p>
          </p:txBody>
        </p:sp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70BEC64D-763F-5F4B-9338-88BCFB3B1293}"/>
                </a:ext>
              </a:extLst>
            </p:cNvPr>
            <p:cNvCxnSpPr>
              <a:cxnSpLocks/>
              <a:stCxn id="15" idx="1"/>
              <a:endCxn id="8" idx="0"/>
            </p:cNvCxnSpPr>
            <p:nvPr/>
          </p:nvCxnSpPr>
          <p:spPr>
            <a:xfrm rot="10800000" flipV="1">
              <a:off x="4773969" y="1191986"/>
              <a:ext cx="1432963" cy="784678"/>
            </a:xfrm>
            <a:prstGeom prst="curvedConnector2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DF62B45B-97A7-B745-818C-5AEB189AD44A}"/>
                </a:ext>
              </a:extLst>
            </p:cNvPr>
            <p:cNvSpPr/>
            <p:nvPr/>
          </p:nvSpPr>
          <p:spPr>
            <a:xfrm>
              <a:off x="2819401" y="1999894"/>
              <a:ext cx="4278085" cy="1951620"/>
            </a:xfrm>
            <a:prstGeom prst="roundRect">
              <a:avLst>
                <a:gd name="adj" fmla="val 4954"/>
              </a:avLst>
            </a:prstGeom>
            <a:solidFill>
              <a:srgbClr val="00B0F0">
                <a:alpha val="25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6B5A47-0876-F048-9DC2-F2DF8E10344E}"/>
              </a:ext>
            </a:extLst>
          </p:cNvPr>
          <p:cNvGrpSpPr/>
          <p:nvPr/>
        </p:nvGrpSpPr>
        <p:grpSpPr>
          <a:xfrm>
            <a:off x="2792762" y="1999894"/>
            <a:ext cx="5885009" cy="1276707"/>
            <a:chOff x="2999595" y="1999894"/>
            <a:chExt cx="5885009" cy="1276707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999501A-A085-6440-A6E3-0B8D022AC76A}"/>
                </a:ext>
              </a:extLst>
            </p:cNvPr>
            <p:cNvSpPr/>
            <p:nvPr/>
          </p:nvSpPr>
          <p:spPr>
            <a:xfrm>
              <a:off x="2999595" y="2689127"/>
              <a:ext cx="4318585" cy="587474"/>
            </a:xfrm>
            <a:prstGeom prst="roundRect">
              <a:avLst/>
            </a:prstGeom>
            <a:solidFill>
              <a:srgbClr val="92D050">
                <a:alpha val="25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AD3A7E-E55B-5242-AE8F-5C0F7BDB5523}"/>
                </a:ext>
              </a:extLst>
            </p:cNvPr>
            <p:cNvSpPr txBox="1"/>
            <p:nvPr/>
          </p:nvSpPr>
          <p:spPr>
            <a:xfrm>
              <a:off x="7401506" y="1999894"/>
              <a:ext cx="14830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Declaration</a:t>
              </a:r>
            </a:p>
          </p:txBody>
        </p: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6EA944A4-EF6D-A848-BF33-51B4007FF7C7}"/>
                </a:ext>
              </a:extLst>
            </p:cNvPr>
            <p:cNvCxnSpPr>
              <a:cxnSpLocks/>
              <a:stCxn id="25" idx="2"/>
              <a:endCxn id="22" idx="3"/>
            </p:cNvCxnSpPr>
            <p:nvPr/>
          </p:nvCxnSpPr>
          <p:spPr>
            <a:xfrm rot="5400000">
              <a:off x="7439188" y="2278997"/>
              <a:ext cx="582860" cy="824875"/>
            </a:xfrm>
            <a:prstGeom prst="curvedConnector2">
              <a:avLst/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80F82A-639E-B345-8A13-50D92F898500}"/>
              </a:ext>
            </a:extLst>
          </p:cNvPr>
          <p:cNvGrpSpPr/>
          <p:nvPr/>
        </p:nvGrpSpPr>
        <p:grpSpPr>
          <a:xfrm>
            <a:off x="2364020" y="3353333"/>
            <a:ext cx="2247407" cy="1487469"/>
            <a:chOff x="2570853" y="3353333"/>
            <a:chExt cx="2247407" cy="1487469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76E493A-1A18-8A47-BC45-B9DB68306E34}"/>
                </a:ext>
              </a:extLst>
            </p:cNvPr>
            <p:cNvSpPr/>
            <p:nvPr/>
          </p:nvSpPr>
          <p:spPr>
            <a:xfrm>
              <a:off x="2999595" y="3353333"/>
              <a:ext cx="1818665" cy="576408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52D587-5A8F-7645-9F71-901B473ADF82}"/>
                </a:ext>
              </a:extLst>
            </p:cNvPr>
            <p:cNvSpPr txBox="1"/>
            <p:nvPr/>
          </p:nvSpPr>
          <p:spPr>
            <a:xfrm>
              <a:off x="2570853" y="4440692"/>
              <a:ext cx="1152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Property</a:t>
              </a:r>
            </a:p>
          </p:txBody>
        </p:sp>
        <p:cxnSp>
          <p:nvCxnSpPr>
            <p:cNvPr id="36" name="Curved Connector 35">
              <a:extLst>
                <a:ext uri="{FF2B5EF4-FFF2-40B4-BE49-F238E27FC236}">
                  <a16:creationId xmlns:a16="http://schemas.microsoft.com/office/drawing/2014/main" id="{156CC2EA-7CA1-9D4A-9D74-8AC6B3BB87B8}"/>
                </a:ext>
              </a:extLst>
            </p:cNvPr>
            <p:cNvCxnSpPr>
              <a:cxnSpLocks/>
              <a:stCxn id="35" idx="0"/>
              <a:endCxn id="31" idx="2"/>
            </p:cNvCxnSpPr>
            <p:nvPr/>
          </p:nvCxnSpPr>
          <p:spPr>
            <a:xfrm rot="5400000" flipH="1" flipV="1">
              <a:off x="3272636" y="3804400"/>
              <a:ext cx="510951" cy="761634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B9F87E-816D-BB40-9362-339F3A2CB093}"/>
              </a:ext>
            </a:extLst>
          </p:cNvPr>
          <p:cNvGrpSpPr/>
          <p:nvPr/>
        </p:nvGrpSpPr>
        <p:grpSpPr>
          <a:xfrm>
            <a:off x="4841707" y="3353332"/>
            <a:ext cx="1698738" cy="1586468"/>
            <a:chOff x="5048540" y="3353332"/>
            <a:chExt cx="1698738" cy="158646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DA232BE4-DFFD-BA41-87A5-441E3BDBA605}"/>
                </a:ext>
              </a:extLst>
            </p:cNvPr>
            <p:cNvSpPr/>
            <p:nvPr/>
          </p:nvSpPr>
          <p:spPr>
            <a:xfrm>
              <a:off x="5048540" y="3353332"/>
              <a:ext cx="993031" cy="576409"/>
            </a:xfrm>
            <a:prstGeom prst="round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5715CD9-EC53-DE42-9176-AD7A41E1E9B2}"/>
                </a:ext>
              </a:extLst>
            </p:cNvPr>
            <p:cNvSpPr txBox="1"/>
            <p:nvPr/>
          </p:nvSpPr>
          <p:spPr>
            <a:xfrm>
              <a:off x="5924424" y="4539690"/>
              <a:ext cx="8228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Value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9C343720-0440-5A4E-9CF2-405B1E855C21}"/>
                </a:ext>
              </a:extLst>
            </p:cNvPr>
            <p:cNvCxnSpPr>
              <a:cxnSpLocks/>
              <a:stCxn id="39" idx="0"/>
              <a:endCxn id="32" idx="2"/>
            </p:cNvCxnSpPr>
            <p:nvPr/>
          </p:nvCxnSpPr>
          <p:spPr>
            <a:xfrm rot="16200000" flipV="1">
              <a:off x="5635480" y="3839318"/>
              <a:ext cx="609949" cy="790795"/>
            </a:xfrm>
            <a:prstGeom prst="curvedConnector3">
              <a:avLst>
                <a:gd name="adj1" fmla="val 50000"/>
              </a:avLst>
            </a:prstGeom>
            <a:ln w="317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91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3250-EB63-6B43-8EA4-E54D888B3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CSS Selectors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57A01-099D-024F-83D7-77D6262B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5573939" cy="1659900"/>
          </a:xfrm>
        </p:spPr>
        <p:txBody>
          <a:bodyPr/>
          <a:lstStyle/>
          <a:p>
            <a:r>
              <a:rPr lang="en-US" sz="2400" dirty="0"/>
              <a:t>CSS Selectors determine the HTML elements to which a CSS rule applies.</a:t>
            </a:r>
          </a:p>
          <a:p>
            <a:pPr lvl="1"/>
            <a:endParaRPr lang="en-US" sz="2400" dirty="0"/>
          </a:p>
          <a:p>
            <a:r>
              <a:rPr lang="en-US" sz="2400" dirty="0"/>
              <a:t>There are three main types of CSS selectors</a:t>
            </a:r>
          </a:p>
          <a:p>
            <a:pPr lvl="1"/>
            <a:r>
              <a:rPr lang="en-US" sz="2400" dirty="0"/>
              <a:t>Element Selectors</a:t>
            </a:r>
          </a:p>
          <a:p>
            <a:pPr lvl="1"/>
            <a:r>
              <a:rPr lang="en-US" sz="2400" dirty="0"/>
              <a:t>Class Selectors</a:t>
            </a:r>
          </a:p>
          <a:p>
            <a:pPr lvl="1"/>
            <a:r>
              <a:rPr lang="en-US" sz="2400" dirty="0"/>
              <a:t>ID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4B9D-0F6D-2040-B7B1-8BD404E30E8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7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C5127A-445C-CE42-B038-67614B24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4" y="36918"/>
            <a:ext cx="4944300" cy="645300"/>
          </a:xfrm>
        </p:spPr>
        <p:txBody>
          <a:bodyPr/>
          <a:lstStyle/>
          <a:p>
            <a:r>
              <a:rPr lang="en-US" sz="3200" dirty="0"/>
              <a:t>Element Selectors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4F3F-A874-C743-855A-35E37A6A9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A4E837-D2EC-904D-BEEC-1C2F77B7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4" y="667652"/>
            <a:ext cx="6457735" cy="435610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A10934-7755-8C40-BDE4-663C1493C4D6}"/>
              </a:ext>
            </a:extLst>
          </p:cNvPr>
          <p:cNvSpPr/>
          <p:nvPr/>
        </p:nvSpPr>
        <p:spPr>
          <a:xfrm>
            <a:off x="2873828" y="1810363"/>
            <a:ext cx="228600" cy="218059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DA0AEF-06CC-D54E-9BC6-C66D6225EED7}"/>
              </a:ext>
            </a:extLst>
          </p:cNvPr>
          <p:cNvSpPr/>
          <p:nvPr/>
        </p:nvSpPr>
        <p:spPr>
          <a:xfrm>
            <a:off x="2775856" y="3798768"/>
            <a:ext cx="2090057" cy="218059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0882FD7-32DF-4646-81DC-7D25D97DEFF3}"/>
              </a:ext>
            </a:extLst>
          </p:cNvPr>
          <p:cNvSpPr/>
          <p:nvPr/>
        </p:nvSpPr>
        <p:spPr>
          <a:xfrm>
            <a:off x="2775856" y="4060494"/>
            <a:ext cx="3331027" cy="21806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F1C0E-DDAD-C243-BBEF-4B97132D035D}"/>
              </a:ext>
            </a:extLst>
          </p:cNvPr>
          <p:cNvSpPr/>
          <p:nvPr/>
        </p:nvSpPr>
        <p:spPr>
          <a:xfrm>
            <a:off x="2775856" y="4322221"/>
            <a:ext cx="3559627" cy="218059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24F09-89F5-8F4D-AE66-718507D40448}"/>
              </a:ext>
            </a:extLst>
          </p:cNvPr>
          <p:cNvSpPr txBox="1"/>
          <p:nvPr/>
        </p:nvSpPr>
        <p:spPr>
          <a:xfrm rot="21082935">
            <a:off x="112011" y="2667016"/>
            <a:ext cx="2295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Element Selector: </a:t>
            </a:r>
            <a:br>
              <a:rPr lang="en-US" sz="1800" dirty="0">
                <a:latin typeface="Segoe Print" panose="02000800000000000000" pitchFamily="2" charset="0"/>
              </a:rPr>
            </a:br>
            <a:r>
              <a:rPr lang="en-US" sz="1800" dirty="0">
                <a:latin typeface="Segoe Print" panose="02000800000000000000" pitchFamily="2" charset="0"/>
              </a:rPr>
              <a:t>Style applies to all elements of the specified type.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538989C-7F23-944D-BCFA-A65301392CD2}"/>
              </a:ext>
            </a:extLst>
          </p:cNvPr>
          <p:cNvCxnSpPr>
            <a:cxnSpLocks/>
            <a:stCxn id="20" idx="0"/>
            <a:endCxn id="16" idx="1"/>
          </p:cNvCxnSpPr>
          <p:nvPr/>
        </p:nvCxnSpPr>
        <p:spPr>
          <a:xfrm rot="5400000" flipH="1" flipV="1">
            <a:off x="1644754" y="1444718"/>
            <a:ext cx="754399" cy="1703750"/>
          </a:xfrm>
          <a:prstGeom prst="curvedConnector2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39DE8CF6-149E-0540-A8CF-7D40B12644CF}"/>
              </a:ext>
            </a:extLst>
          </p:cNvPr>
          <p:cNvSpPr/>
          <p:nvPr/>
        </p:nvSpPr>
        <p:spPr>
          <a:xfrm>
            <a:off x="2425503" y="3733801"/>
            <a:ext cx="328585" cy="850023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C0B5823B-DB59-FD4B-95B6-04522ADDA2EA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1733244" y="3477263"/>
            <a:ext cx="308956" cy="1075568"/>
          </a:xfrm>
          <a:prstGeom prst="curvedConnector2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26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C5127A-445C-CE42-B038-67614B24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4" y="36918"/>
            <a:ext cx="4944300" cy="645300"/>
          </a:xfrm>
        </p:spPr>
        <p:txBody>
          <a:bodyPr/>
          <a:lstStyle/>
          <a:p>
            <a:r>
              <a:rPr lang="en-US" sz="3200" dirty="0"/>
              <a:t>Class Selectors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4F3F-A874-C743-855A-35E37A6A9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6A4E837-D2EC-904D-BEEC-1C2F77B7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4" y="667652"/>
            <a:ext cx="6457735" cy="4356105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DA10934-7755-8C40-BDE4-663C1493C4D6}"/>
              </a:ext>
            </a:extLst>
          </p:cNvPr>
          <p:cNvSpPr/>
          <p:nvPr/>
        </p:nvSpPr>
        <p:spPr>
          <a:xfrm>
            <a:off x="2917372" y="2066039"/>
            <a:ext cx="544285" cy="21806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0882FD7-32DF-4646-81DC-7D25D97DEFF3}"/>
              </a:ext>
            </a:extLst>
          </p:cNvPr>
          <p:cNvSpPr/>
          <p:nvPr/>
        </p:nvSpPr>
        <p:spPr>
          <a:xfrm>
            <a:off x="2775856" y="4060494"/>
            <a:ext cx="3331027" cy="218060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5F1C0E-DDAD-C243-BBEF-4B97132D035D}"/>
              </a:ext>
            </a:extLst>
          </p:cNvPr>
          <p:cNvSpPr/>
          <p:nvPr/>
        </p:nvSpPr>
        <p:spPr>
          <a:xfrm>
            <a:off x="2775856" y="4322221"/>
            <a:ext cx="3559627" cy="218059"/>
          </a:xfrm>
          <a:prstGeom prst="roundRect">
            <a:avLst/>
          </a:prstGeom>
          <a:solidFill>
            <a:srgbClr val="00B0F0">
              <a:alpha val="25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24F09-89F5-8F4D-AE66-718507D40448}"/>
              </a:ext>
            </a:extLst>
          </p:cNvPr>
          <p:cNvSpPr txBox="1"/>
          <p:nvPr/>
        </p:nvSpPr>
        <p:spPr>
          <a:xfrm rot="21082935">
            <a:off x="112011" y="2528518"/>
            <a:ext cx="2295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Class Selector: </a:t>
            </a:r>
            <a:br>
              <a:rPr lang="en-US" sz="1800" dirty="0">
                <a:latin typeface="Segoe Print" panose="02000800000000000000" pitchFamily="2" charset="0"/>
              </a:rPr>
            </a:br>
            <a:r>
              <a:rPr lang="en-US" sz="1800" dirty="0">
                <a:latin typeface="Segoe Print" panose="02000800000000000000" pitchFamily="2" charset="0"/>
              </a:rPr>
              <a:t>Style applies to </a:t>
            </a:r>
            <a:r>
              <a:rPr lang="en-US" sz="1800" b="1" dirty="0">
                <a:latin typeface="Segoe Print" panose="02000800000000000000" pitchFamily="2" charset="0"/>
              </a:rPr>
              <a:t>all elements </a:t>
            </a:r>
            <a:r>
              <a:rPr lang="en-US" sz="1800" dirty="0">
                <a:latin typeface="Segoe Print" panose="02000800000000000000" pitchFamily="2" charset="0"/>
              </a:rPr>
              <a:t>with a matching class attribute.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C538989C-7F23-944D-BCFA-A65301392CD2}"/>
              </a:ext>
            </a:extLst>
          </p:cNvPr>
          <p:cNvCxnSpPr>
            <a:cxnSpLocks/>
            <a:stCxn id="20" idx="0"/>
            <a:endCxn id="16" idx="1"/>
          </p:cNvCxnSpPr>
          <p:nvPr/>
        </p:nvCxnSpPr>
        <p:spPr>
          <a:xfrm rot="5400000" flipH="1" flipV="1">
            <a:off x="1852454" y="1471941"/>
            <a:ext cx="361789" cy="1768047"/>
          </a:xfrm>
          <a:prstGeom prst="curvedConnector2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39DE8CF6-149E-0540-A8CF-7D40B12644CF}"/>
              </a:ext>
            </a:extLst>
          </p:cNvPr>
          <p:cNvSpPr/>
          <p:nvPr/>
        </p:nvSpPr>
        <p:spPr>
          <a:xfrm>
            <a:off x="2425503" y="3997505"/>
            <a:ext cx="328585" cy="586319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C0B5823B-DB59-FD4B-95B6-04522ADDA2EA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1757573" y="3610623"/>
            <a:ext cx="281048" cy="1054813"/>
          </a:xfrm>
          <a:prstGeom prst="curvedConnector2">
            <a:avLst/>
          </a:prstGeom>
          <a:ln w="317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682210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11828</TotalTime>
  <Words>2963</Words>
  <Application>Microsoft Macintosh PowerPoint</Application>
  <PresentationFormat>On-screen Show (16:9)</PresentationFormat>
  <Paragraphs>320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Courier</vt:lpstr>
      <vt:lpstr>DIN Condensed</vt:lpstr>
      <vt:lpstr>Helvetica Neue</vt:lpstr>
      <vt:lpstr>Muli</vt:lpstr>
      <vt:lpstr>Nixie One</vt:lpstr>
      <vt:lpstr>Segoe Print</vt:lpstr>
      <vt:lpstr>Imogen template</vt:lpstr>
      <vt:lpstr>WA2 –Front-End: CSS</vt:lpstr>
      <vt:lpstr>Typical Elements of a Web Application</vt:lpstr>
      <vt:lpstr>Fundamental Front-End Technologies</vt:lpstr>
      <vt:lpstr>The Default Style Sheet</vt:lpstr>
      <vt:lpstr>The &lt;style&gt; Element &amp; CSS Rules</vt:lpstr>
      <vt:lpstr>The Syntax of a CSS Rule</vt:lpstr>
      <vt:lpstr>CSS Selectors</vt:lpstr>
      <vt:lpstr>Element Selectors</vt:lpstr>
      <vt:lpstr>Class Selectors</vt:lpstr>
      <vt:lpstr>ID Selectors</vt:lpstr>
      <vt:lpstr>PowerPoint Presentation</vt:lpstr>
      <vt:lpstr>PowerPoint Presentation</vt:lpstr>
      <vt:lpstr>CSS Libraries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– Race Conditions &amp; Mutual Exclusion</dc:title>
  <dc:creator>Braught, Grant</dc:creator>
  <cp:lastModifiedBy>Braught, Grant</cp:lastModifiedBy>
  <cp:revision>219</cp:revision>
  <dcterms:created xsi:type="dcterms:W3CDTF">2020-11-19T19:43:32Z</dcterms:created>
  <dcterms:modified xsi:type="dcterms:W3CDTF">2023-04-07T12:47:51Z</dcterms:modified>
</cp:coreProperties>
</file>