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346" r:id="rId3"/>
    <p:sldId id="363" r:id="rId4"/>
    <p:sldId id="347" r:id="rId5"/>
    <p:sldId id="349" r:id="rId6"/>
    <p:sldId id="351" r:id="rId7"/>
    <p:sldId id="367" r:id="rId8"/>
    <p:sldId id="350" r:id="rId9"/>
    <p:sldId id="359" r:id="rId10"/>
    <p:sldId id="355" r:id="rId11"/>
    <p:sldId id="360" r:id="rId12"/>
    <p:sldId id="368" r:id="rId13"/>
    <p:sldId id="366" r:id="rId14"/>
    <p:sldId id="356" r:id="rId15"/>
    <p:sldId id="362" r:id="rId16"/>
    <p:sldId id="364" r:id="rId17"/>
    <p:sldId id="365" r:id="rId18"/>
    <p:sldId id="345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7"/>
    <p:restoredTop sz="75173"/>
  </p:normalViewPr>
  <p:slideViewPr>
    <p:cSldViewPr snapToGrid="0" snapToObjects="1">
      <p:cViewPr varScale="1">
        <p:scale>
          <a:sx n="123" d="100"/>
          <a:sy n="123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dig into the parsed JSON and understand how JSON represents objects.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JSON is make up of </a:t>
            </a:r>
            <a:r>
              <a:rPr lang="en-US" dirty="0" err="1"/>
              <a:t>key:value</a:t>
            </a:r>
            <a:r>
              <a:rPr lang="en-US" dirty="0"/>
              <a:t> pairs</a:t>
            </a:r>
          </a:p>
          <a:p>
            <a:r>
              <a:rPr lang="en-US" dirty="0"/>
              <a:t>  - Key “</a:t>
            </a:r>
            <a:r>
              <a:rPr lang="en-US" dirty="0" err="1"/>
              <a:t>lat</a:t>
            </a:r>
            <a:r>
              <a:rPr lang="en-US" dirty="0"/>
              <a:t>” has the value 40.2418</a:t>
            </a:r>
          </a:p>
          <a:p>
            <a:r>
              <a:rPr lang="en-US" dirty="0"/>
              <a:t>  - Key description has the value “overcast, clouds”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For some Keys the value is an object:</a:t>
            </a:r>
          </a:p>
          <a:p>
            <a:r>
              <a:rPr lang="en-US" dirty="0"/>
              <a:t>  - Key ”</a:t>
            </a:r>
            <a:r>
              <a:rPr lang="en-US" dirty="0" err="1"/>
              <a:t>coord</a:t>
            </a:r>
            <a:r>
              <a:rPr lang="en-US" dirty="0"/>
              <a:t>” has an object as its value</a:t>
            </a:r>
          </a:p>
          <a:p>
            <a:r>
              <a:rPr lang="en-US" dirty="0"/>
              <a:t>    - The { … } indicate that the value is an object.</a:t>
            </a:r>
          </a:p>
          <a:p>
            <a:r>
              <a:rPr lang="en-US" dirty="0"/>
              <a:t>  - So the fields </a:t>
            </a:r>
            <a:r>
              <a:rPr lang="en-US" dirty="0" err="1"/>
              <a:t>lon</a:t>
            </a:r>
            <a:r>
              <a:rPr lang="en-US" dirty="0"/>
              <a:t> and </a:t>
            </a:r>
            <a:r>
              <a:rPr lang="en-US" dirty="0" err="1"/>
              <a:t>lat</a:t>
            </a:r>
            <a:r>
              <a:rPr lang="en-US" dirty="0"/>
              <a:t> are in the object associated with </a:t>
            </a:r>
            <a:r>
              <a:rPr lang="en-US" dirty="0" err="1"/>
              <a:t>coord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other keys the value is an array:</a:t>
            </a:r>
          </a:p>
          <a:p>
            <a:r>
              <a:rPr lang="en-US" dirty="0"/>
              <a:t>  - The key “weather” has an array as it value</a:t>
            </a:r>
          </a:p>
          <a:p>
            <a:r>
              <a:rPr lang="en-US" dirty="0"/>
              <a:t>    - the [ … ] indicate that the value is an array.</a:t>
            </a:r>
          </a:p>
          <a:p>
            <a:r>
              <a:rPr lang="en-US" dirty="0"/>
              <a:t>  - The “weather array has just one element</a:t>
            </a:r>
          </a:p>
          <a:p>
            <a:r>
              <a:rPr lang="en-US" dirty="0"/>
              <a:t>    - and that element is an object.</a:t>
            </a:r>
          </a:p>
          <a:p>
            <a:r>
              <a:rPr lang="en-US" dirty="0"/>
              <a:t>    - we can tell because it is in { … } </a:t>
            </a:r>
          </a:p>
          <a:p>
            <a:r>
              <a:rPr lang="en-US" dirty="0"/>
              <a:t>  - If there were multiple elements in the array they would be separated by commas.</a:t>
            </a:r>
          </a:p>
          <a:p>
            <a:endParaRPr lang="en-US" dirty="0"/>
          </a:p>
          <a:p>
            <a:r>
              <a:rPr lang="en-US" dirty="0"/>
              <a:t>There is also a { at the start and … if the rest of the response was shown there would be an } at the end.</a:t>
            </a:r>
          </a:p>
          <a:p>
            <a:r>
              <a:rPr lang="en-US" dirty="0"/>
              <a:t>  - So the entire thing is an object.</a:t>
            </a:r>
          </a:p>
          <a:p>
            <a:r>
              <a:rPr lang="en-US" dirty="0"/>
              <a:t>  - In our code the key for that whole object will usually be called resp for response.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use the JSON responses we get back to create an Object in our JavaScript code.</a:t>
            </a:r>
          </a:p>
          <a:p>
            <a:r>
              <a:rPr lang="en-US" dirty="0"/>
              <a:t>  - When we do so, we will have a reference to that object like we have references to any object.</a:t>
            </a:r>
          </a:p>
          <a:p>
            <a:r>
              <a:rPr lang="en-US" dirty="0"/>
              <a:t>  - For now, we’ll assume that the name of that reference is “resp” (short for response).</a:t>
            </a:r>
          </a:p>
          <a:p>
            <a:r>
              <a:rPr lang="en-US" dirty="0"/>
              <a:t>  - In a program of course the name of the name of this reference can be whatever we name the variable.</a:t>
            </a:r>
          </a:p>
          <a:p>
            <a:r>
              <a:rPr lang="en-US" dirty="0"/>
              <a:t>     - Though resp is a pretty good choice.</a:t>
            </a:r>
          </a:p>
          <a:p>
            <a:endParaRPr lang="en-US" dirty="0"/>
          </a:p>
          <a:p>
            <a:r>
              <a:rPr lang="en-US" dirty="0"/>
              <a:t>Now we can access the values in the object using standard dot and array notation.</a:t>
            </a:r>
          </a:p>
          <a:p>
            <a:endParaRPr lang="en-US" dirty="0"/>
          </a:p>
          <a:p>
            <a:r>
              <a:rPr lang="en-US" dirty="0"/>
              <a:t>For example</a:t>
            </a:r>
          </a:p>
          <a:p>
            <a:r>
              <a:rPr lang="en-US" dirty="0"/>
              <a:t>  - to get the value of the “</a:t>
            </a:r>
            <a:r>
              <a:rPr lang="en-US" dirty="0" err="1"/>
              <a:t>lon</a:t>
            </a:r>
            <a:r>
              <a:rPr lang="en-US" dirty="0"/>
              <a:t>” field we would use:</a:t>
            </a:r>
          </a:p>
          <a:p>
            <a:r>
              <a:rPr lang="en-US" dirty="0"/>
              <a:t>    - </a:t>
            </a:r>
            <a:r>
              <a:rPr lang="en-US" dirty="0" err="1"/>
              <a:t>resp.coord.lon</a:t>
            </a:r>
            <a:endParaRPr lang="en-US" dirty="0"/>
          </a:p>
          <a:p>
            <a:r>
              <a:rPr lang="en-US" dirty="0"/>
              <a:t>      - </a:t>
            </a:r>
            <a:r>
              <a:rPr lang="en-US" dirty="0" err="1"/>
              <a:t>coord</a:t>
            </a:r>
            <a:r>
              <a:rPr lang="en-US" dirty="0"/>
              <a:t> is in the object referred to by resp</a:t>
            </a:r>
          </a:p>
          <a:p>
            <a:r>
              <a:rPr lang="en-US" dirty="0"/>
              <a:t>      - then </a:t>
            </a:r>
            <a:r>
              <a:rPr lang="en-US" dirty="0" err="1"/>
              <a:t>lon</a:t>
            </a:r>
            <a:r>
              <a:rPr lang="en-US" dirty="0"/>
              <a:t> is in the object referred to by </a:t>
            </a:r>
            <a:r>
              <a:rPr lang="en-US" dirty="0" err="1"/>
              <a:t>coord</a:t>
            </a:r>
            <a:endParaRPr lang="en-US" dirty="0"/>
          </a:p>
          <a:p>
            <a:r>
              <a:rPr lang="en-US" dirty="0"/>
              <a:t>      - so resp dot </a:t>
            </a:r>
            <a:r>
              <a:rPr lang="en-US" dirty="0" err="1"/>
              <a:t>cood</a:t>
            </a:r>
            <a:r>
              <a:rPr lang="en-US" dirty="0"/>
              <a:t> dot </a:t>
            </a:r>
            <a:r>
              <a:rPr lang="en-US" dirty="0" err="1"/>
              <a:t>lon</a:t>
            </a:r>
            <a:r>
              <a:rPr lang="en-US" dirty="0"/>
              <a:t> (</a:t>
            </a:r>
            <a:r>
              <a:rPr lang="en-US" dirty="0" err="1"/>
              <a:t>resp.coord.lon</a:t>
            </a:r>
            <a:r>
              <a:rPr lang="en-US" dirty="0"/>
              <a:t>) </a:t>
            </a:r>
            <a:r>
              <a:rPr lang="en-US" dirty="0" err="1"/>
              <a:t>refrences</a:t>
            </a:r>
            <a:r>
              <a:rPr lang="en-US" dirty="0"/>
              <a:t> that field and has the value -77.1769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- to get the value of the “main” field we would use:</a:t>
            </a:r>
          </a:p>
          <a:p>
            <a:r>
              <a:rPr lang="en-US" dirty="0"/>
              <a:t>    - </a:t>
            </a:r>
            <a:r>
              <a:rPr lang="en-US" dirty="0" err="1"/>
              <a:t>resp.weather</a:t>
            </a:r>
            <a:r>
              <a:rPr lang="en-US" dirty="0"/>
              <a:t>[0].main</a:t>
            </a:r>
          </a:p>
          <a:p>
            <a:r>
              <a:rPr lang="en-US" dirty="0"/>
              <a:t>    - Same reasoning to get weather…</a:t>
            </a:r>
          </a:p>
          <a:p>
            <a:r>
              <a:rPr lang="en-US" dirty="0"/>
              <a:t>      - but the value of weather is an array</a:t>
            </a:r>
          </a:p>
          <a:p>
            <a:r>
              <a:rPr lang="en-US" dirty="0"/>
              <a:t>      - so we then need to use an index to get the element we want.</a:t>
            </a:r>
          </a:p>
          <a:p>
            <a:r>
              <a:rPr lang="en-US" dirty="0"/>
              <a:t>      - so [0] - since there is only one element in this array.</a:t>
            </a:r>
          </a:p>
          <a:p>
            <a:r>
              <a:rPr lang="en-US" dirty="0"/>
              <a:t>    - then withing </a:t>
            </a:r>
            <a:r>
              <a:rPr lang="en-US" dirty="0" err="1"/>
              <a:t>resp.weather</a:t>
            </a:r>
            <a:r>
              <a:rPr lang="en-US" dirty="0"/>
              <a:t>[0] we need the field main</a:t>
            </a:r>
          </a:p>
          <a:p>
            <a:r>
              <a:rPr lang="en-US" dirty="0"/>
              <a:t>     - so add .main</a:t>
            </a:r>
          </a:p>
          <a:p>
            <a:r>
              <a:rPr lang="en-US" dirty="0"/>
              <a:t>    - that gives: </a:t>
            </a:r>
            <a:r>
              <a:rPr lang="en-US" dirty="0" err="1"/>
              <a:t>resp.weather</a:t>
            </a:r>
            <a:r>
              <a:rPr lang="en-US" dirty="0"/>
              <a:t>[0].main which has the value “Clouds”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Seems odd to have an array with one element, but it is common in API responses.</a:t>
            </a:r>
          </a:p>
          <a:p>
            <a:r>
              <a:rPr lang="en-US" dirty="0"/>
              <a:t>So, why is there an array for weather if it only has one element in it?</a:t>
            </a:r>
          </a:p>
          <a:p>
            <a:r>
              <a:rPr lang="en-US" dirty="0"/>
              <a:t>  - Good question…. </a:t>
            </a:r>
          </a:p>
          <a:p>
            <a:r>
              <a:rPr lang="en-US" dirty="0"/>
              <a:t>  - But if I had to guess there are other query parameters that will give a list of these objects.</a:t>
            </a:r>
          </a:p>
          <a:p>
            <a:r>
              <a:rPr lang="en-US" dirty="0"/>
              <a:t>     - maybe one for morning , afternoon, evening?</a:t>
            </a:r>
          </a:p>
          <a:p>
            <a:r>
              <a:rPr lang="en-US" dirty="0"/>
              <a:t>     - or hourly?</a:t>
            </a:r>
          </a:p>
          <a:p>
            <a:r>
              <a:rPr lang="en-US" dirty="0"/>
              <a:t>- Or you might imagine a second element with secondary weather conditions</a:t>
            </a:r>
          </a:p>
          <a:p>
            <a:r>
              <a:rPr lang="en-US" dirty="0"/>
              <a:t>     - E.g. Windy to represent a cloudy and windy day.</a:t>
            </a:r>
          </a:p>
          <a:p>
            <a:endParaRPr lang="en-US" dirty="0"/>
          </a:p>
          <a:p>
            <a:r>
              <a:rPr lang="en-US" dirty="0"/>
              <a:t>  - You can explore the entire </a:t>
            </a:r>
            <a:r>
              <a:rPr lang="en-US" dirty="0" err="1"/>
              <a:t>OpenWeather</a:t>
            </a:r>
            <a:r>
              <a:rPr lang="en-US" dirty="0"/>
              <a:t> API here:</a:t>
            </a:r>
          </a:p>
          <a:p>
            <a:r>
              <a:rPr lang="en-US" dirty="0"/>
              <a:t>    - https://</a:t>
            </a:r>
            <a:r>
              <a:rPr lang="en-US" dirty="0" err="1"/>
              <a:t>openweathermap.org</a:t>
            </a:r>
            <a:r>
              <a:rPr lang="en-US" dirty="0"/>
              <a:t>/</a:t>
            </a:r>
            <a:r>
              <a:rPr lang="en-US" dirty="0" err="1"/>
              <a:t>current#current_JSON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AJAX – Stands for Asynchronous JavaScript and XML</a:t>
            </a:r>
          </a:p>
          <a:p>
            <a:r>
              <a:rPr lang="en-US" dirty="0"/>
              <a:t>  - Not to be confused with the cleaning product</a:t>
            </a:r>
          </a:p>
          <a:p>
            <a:r>
              <a:rPr lang="en-US" dirty="0"/>
              <a:t>  - Nor with the Amsterdam Football team.</a:t>
            </a:r>
          </a:p>
          <a:p>
            <a:endParaRPr lang="en-US" dirty="0"/>
          </a:p>
          <a:p>
            <a:r>
              <a:rPr lang="en-US" dirty="0"/>
              <a:t>It is the name of the technology built into JavaScript for making API calls.</a:t>
            </a:r>
          </a:p>
          <a:p>
            <a:r>
              <a:rPr lang="en-US" dirty="0"/>
              <a:t>  - Invented when XML responses were dominant</a:t>
            </a:r>
          </a:p>
          <a:p>
            <a:r>
              <a:rPr lang="en-US" dirty="0"/>
              <a:t>  - So XML got baked into the name.</a:t>
            </a:r>
          </a:p>
          <a:p>
            <a:r>
              <a:rPr lang="en-US" dirty="0"/>
              <a:t>  - It is a bit of a misnomer now, and AJAX is used to get JSON responses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9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for making an API request using AJAX is </a:t>
            </a:r>
            <a:r>
              <a:rPr lang="en-US" dirty="0" err="1"/>
              <a:t>typcially</a:t>
            </a:r>
            <a:r>
              <a:rPr lang="en-US" dirty="0"/>
              <a:t>:</a:t>
            </a:r>
          </a:p>
          <a:p>
            <a:r>
              <a:rPr lang="en-US" dirty="0"/>
              <a:t>  - An event occurs </a:t>
            </a:r>
          </a:p>
          <a:p>
            <a:r>
              <a:rPr lang="en-US" dirty="0"/>
              <a:t>    - e.g. a user clicks on a button</a:t>
            </a:r>
          </a:p>
          <a:p>
            <a:r>
              <a:rPr lang="en-US" dirty="0"/>
              <a:t>  - That will run a JavaScript function (just as we saw last time)</a:t>
            </a:r>
          </a:p>
          <a:p>
            <a:r>
              <a:rPr lang="en-US" dirty="0"/>
              <a:t>  - That function will:</a:t>
            </a:r>
          </a:p>
          <a:p>
            <a:r>
              <a:rPr lang="en-US" dirty="0"/>
              <a:t>    - create a Special JavaScript object called an </a:t>
            </a:r>
            <a:r>
              <a:rPr lang="en-US" dirty="0" err="1"/>
              <a:t>XMLHttpRequest</a:t>
            </a:r>
            <a:endParaRPr lang="en-US" dirty="0"/>
          </a:p>
          <a:p>
            <a:r>
              <a:rPr lang="en-US" dirty="0"/>
              <a:t>      - That object knows how to send the API request over the internet to the server.</a:t>
            </a:r>
          </a:p>
          <a:p>
            <a:r>
              <a:rPr lang="en-US" dirty="0"/>
              <a:t>    - Use the object to send the request.</a:t>
            </a:r>
          </a:p>
          <a:p>
            <a:r>
              <a:rPr lang="en-US" dirty="0"/>
              <a:t>    - Then it sits and waits… </a:t>
            </a:r>
          </a:p>
          <a:p>
            <a:r>
              <a:rPr lang="en-US" dirty="0"/>
              <a:t>      - While it is doing that the JavaScript program continues on doing its thing…</a:t>
            </a:r>
          </a:p>
          <a:p>
            <a:r>
              <a:rPr lang="en-US" dirty="0"/>
              <a:t>        - This is why it is called asynchronous.</a:t>
            </a:r>
          </a:p>
          <a:p>
            <a:r>
              <a:rPr lang="en-US" dirty="0"/>
              <a:t>    - When the response eventually returns</a:t>
            </a:r>
          </a:p>
          <a:p>
            <a:r>
              <a:rPr lang="en-US" dirty="0"/>
              <a:t>      - Code that we write will run and process the response.</a:t>
            </a:r>
          </a:p>
          <a:p>
            <a:r>
              <a:rPr lang="en-US" dirty="0"/>
              <a:t>        - It will parse the JSON into an object</a:t>
            </a:r>
          </a:p>
          <a:p>
            <a:r>
              <a:rPr lang="en-US" dirty="0"/>
              <a:t>        - use the dot and array notation to find the values we want </a:t>
            </a:r>
          </a:p>
          <a:p>
            <a:r>
              <a:rPr lang="en-US" dirty="0"/>
              <a:t>      - use those value to update the page as necessary.</a:t>
            </a:r>
          </a:p>
          <a:p>
            <a:endParaRPr lang="en-US" dirty="0"/>
          </a:p>
          <a:p>
            <a:r>
              <a:rPr lang="en-US" dirty="0"/>
              <a:t>So back to your scrolling feed</a:t>
            </a:r>
          </a:p>
          <a:p>
            <a:r>
              <a:rPr lang="en-US" dirty="0"/>
              <a:t>  - when you scroll down and are almost to the bottom… (event)</a:t>
            </a:r>
          </a:p>
          <a:p>
            <a:r>
              <a:rPr lang="en-US" dirty="0"/>
              <a:t>  - The code makes an API request to the server for more items</a:t>
            </a:r>
          </a:p>
          <a:p>
            <a:r>
              <a:rPr lang="en-US" dirty="0"/>
              <a:t>  - The code then waits</a:t>
            </a:r>
          </a:p>
          <a:p>
            <a:r>
              <a:rPr lang="en-US" dirty="0"/>
              <a:t>     - asynchronously so the app can do other things…</a:t>
            </a:r>
          </a:p>
          <a:p>
            <a:r>
              <a:rPr lang="en-US" dirty="0"/>
              <a:t>   - When the response comes back</a:t>
            </a:r>
          </a:p>
          <a:p>
            <a:r>
              <a:rPr lang="en-US" dirty="0"/>
              <a:t>     - code updates the page to add the new items to the bottom of your feed.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an API request with AJAX you will write a function.</a:t>
            </a:r>
          </a:p>
          <a:p>
            <a:r>
              <a:rPr lang="en-US" dirty="0"/>
              <a:t>  - a lot of it is template code that has to be there.</a:t>
            </a:r>
          </a:p>
          <a:p>
            <a:r>
              <a:rPr lang="en-US" dirty="0"/>
              <a:t>  - I’ll tell you what it is… </a:t>
            </a:r>
          </a:p>
          <a:p>
            <a:r>
              <a:rPr lang="en-US" dirty="0"/>
              <a:t>  - but key is that you only need to change the parts in red</a:t>
            </a:r>
          </a:p>
          <a:p>
            <a:endParaRPr lang="en-US" dirty="0"/>
          </a:p>
          <a:p>
            <a:r>
              <a:rPr lang="en-US" dirty="0"/>
              <a:t>The main points are:</a:t>
            </a:r>
          </a:p>
          <a:p>
            <a:r>
              <a:rPr lang="en-US" dirty="0"/>
              <a:t>  - Give your function a meaningful name (don’t call it “</a:t>
            </a:r>
            <a:r>
              <a:rPr lang="en-US" dirty="0" err="1"/>
              <a:t>requestSomething</a:t>
            </a:r>
            <a:r>
              <a:rPr lang="en-US" dirty="0"/>
              <a:t>”, call it </a:t>
            </a:r>
            <a:r>
              <a:rPr lang="en-US" dirty="0" err="1"/>
              <a:t>getWeather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  - Create an </a:t>
            </a:r>
            <a:r>
              <a:rPr lang="en-US" dirty="0" err="1"/>
              <a:t>XMLHttpRequest</a:t>
            </a:r>
            <a:r>
              <a:rPr lang="en-US" dirty="0"/>
              <a:t> object – this object is built into JavaScript for making API requests.</a:t>
            </a:r>
          </a:p>
          <a:p>
            <a:r>
              <a:rPr lang="en-US" dirty="0"/>
              <a:t>  - Call the open method on the request object.</a:t>
            </a:r>
          </a:p>
          <a:p>
            <a:r>
              <a:rPr lang="en-US" dirty="0"/>
              <a:t>    - Like opening a file before you can write to it.</a:t>
            </a:r>
          </a:p>
          <a:p>
            <a:r>
              <a:rPr lang="en-US" dirty="0"/>
              <a:t>    - Need to open the request before we can send it.</a:t>
            </a:r>
          </a:p>
          <a:p>
            <a:r>
              <a:rPr lang="en-US" dirty="0"/>
              <a:t>    - GET means we want to get some information</a:t>
            </a:r>
          </a:p>
          <a:p>
            <a:r>
              <a:rPr lang="en-US" dirty="0"/>
              <a:t>       - There is also POST and a few others for sending information.</a:t>
            </a:r>
          </a:p>
          <a:p>
            <a:endParaRPr lang="en-US" dirty="0"/>
          </a:p>
          <a:p>
            <a:r>
              <a:rPr lang="en-US" dirty="0"/>
              <a:t>  - Define a function that will be called later when the response returns.</a:t>
            </a:r>
          </a:p>
          <a:p>
            <a:r>
              <a:rPr lang="en-US" dirty="0"/>
              <a:t>    - This code does not run now!</a:t>
            </a:r>
          </a:p>
          <a:p>
            <a:r>
              <a:rPr lang="en-US" dirty="0"/>
              <a:t>    - It is called automatically for us (in a separate thread)  when when the response arrives.</a:t>
            </a:r>
          </a:p>
          <a:p>
            <a:endParaRPr lang="en-US" dirty="0"/>
          </a:p>
          <a:p>
            <a:r>
              <a:rPr lang="en-US" dirty="0"/>
              <a:t>  - Invoke the send method on the request to send it to the server.</a:t>
            </a:r>
          </a:p>
          <a:p>
            <a:endParaRPr lang="en-US" dirty="0"/>
          </a:p>
          <a:p>
            <a:r>
              <a:rPr lang="en-US" dirty="0"/>
              <a:t>  - When the response arrives some time later…</a:t>
            </a:r>
          </a:p>
          <a:p>
            <a:r>
              <a:rPr lang="en-US" dirty="0"/>
              <a:t>    - the code in the function assigned to </a:t>
            </a:r>
            <a:r>
              <a:rPr lang="en-US" dirty="0" err="1"/>
              <a:t>req.onreadystatechange</a:t>
            </a:r>
            <a:r>
              <a:rPr lang="en-US" dirty="0"/>
              <a:t> will run.</a:t>
            </a:r>
          </a:p>
          <a:p>
            <a:r>
              <a:rPr lang="en-US" dirty="0"/>
              <a:t>      - Check that the request was successful.</a:t>
            </a:r>
          </a:p>
          <a:p>
            <a:r>
              <a:rPr lang="en-US" dirty="0"/>
              <a:t>         - </a:t>
            </a:r>
            <a:r>
              <a:rPr lang="en-US" dirty="0" err="1"/>
              <a:t>readyState</a:t>
            </a:r>
            <a:r>
              <a:rPr lang="en-US" dirty="0"/>
              <a:t> 4, means the request is complete</a:t>
            </a:r>
          </a:p>
          <a:p>
            <a:r>
              <a:rPr lang="en-US" dirty="0"/>
              <a:t>         - status 200 means it was successful</a:t>
            </a:r>
          </a:p>
          <a:p>
            <a:r>
              <a:rPr lang="en-US" dirty="0"/>
              <a:t>      - If the request was successful </a:t>
            </a:r>
          </a:p>
          <a:p>
            <a:r>
              <a:rPr lang="en-US" dirty="0"/>
              <a:t>        - Parse the JSON and set resp as a reference to the resulting object.</a:t>
            </a:r>
          </a:p>
          <a:p>
            <a:r>
              <a:rPr lang="en-US" dirty="0"/>
              <a:t>        - Use the contents of the object to update the page.</a:t>
            </a:r>
          </a:p>
          <a:p>
            <a:endParaRPr lang="en-US" dirty="0"/>
          </a:p>
          <a:p>
            <a:r>
              <a:rPr lang="en-US" dirty="0"/>
              <a:t>      - Other </a:t>
            </a:r>
            <a:r>
              <a:rPr lang="en-US" dirty="0" err="1"/>
              <a:t>readyState</a:t>
            </a:r>
            <a:r>
              <a:rPr lang="en-US" dirty="0"/>
              <a:t> and status values have other meanings:</a:t>
            </a:r>
          </a:p>
          <a:p>
            <a:r>
              <a:rPr lang="en-US" dirty="0"/>
              <a:t>        - E.g. status 404 means page not found</a:t>
            </a:r>
          </a:p>
          <a:p>
            <a:r>
              <a:rPr lang="en-US" dirty="0"/>
              <a:t>        - E.g. status 401 means unauthorized</a:t>
            </a:r>
          </a:p>
        </p:txBody>
      </p:sp>
    </p:spTree>
    <p:extLst>
      <p:ext uri="{BB962C8B-B14F-4D97-AF65-F5344CB8AC3E}">
        <p14:creationId xmlns:p14="http://schemas.microsoft.com/office/powerpoint/2010/main" val="281549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that looks like when we use it to get the temperature from the </a:t>
            </a:r>
            <a:r>
              <a:rPr lang="en-US" dirty="0" err="1"/>
              <a:t>OpenWeather</a:t>
            </a:r>
            <a:r>
              <a:rPr lang="en-US" dirty="0"/>
              <a:t> API.</a:t>
            </a:r>
          </a:p>
          <a:p>
            <a:endParaRPr lang="en-US" dirty="0"/>
          </a:p>
          <a:p>
            <a:r>
              <a:rPr lang="en-US" dirty="0"/>
              <a:t>Here is what is happening in this page in order of the animations, which matches the order in which things occur in the use of the page.</a:t>
            </a:r>
          </a:p>
          <a:p>
            <a:endParaRPr lang="en-US" dirty="0"/>
          </a:p>
          <a:p>
            <a:r>
              <a:rPr lang="en-US" dirty="0"/>
              <a:t>The input element of type button:</a:t>
            </a:r>
          </a:p>
          <a:p>
            <a:r>
              <a:rPr lang="en-US" dirty="0"/>
              <a:t>  - is rendered in the page as the “Get the Weather” button.</a:t>
            </a:r>
          </a:p>
          <a:p>
            <a:r>
              <a:rPr lang="en-US" dirty="0"/>
              <a:t>  - when this is clicked, the click event will invoke the </a:t>
            </a:r>
            <a:r>
              <a:rPr lang="en-US" dirty="0" err="1"/>
              <a:t>getWeather</a:t>
            </a:r>
            <a:r>
              <a:rPr lang="en-US" dirty="0"/>
              <a:t>() function.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getWeather</a:t>
            </a:r>
            <a:r>
              <a:rPr lang="en-US" dirty="0"/>
              <a:t>() function:</a:t>
            </a:r>
          </a:p>
          <a:p>
            <a:r>
              <a:rPr lang="en-US" dirty="0"/>
              <a:t>  - creates a new </a:t>
            </a:r>
            <a:r>
              <a:rPr lang="en-US" dirty="0" err="1"/>
              <a:t>XMLHttpRequest</a:t>
            </a:r>
            <a:r>
              <a:rPr lang="en-US" dirty="0"/>
              <a:t> object.</a:t>
            </a:r>
          </a:p>
          <a:p>
            <a:r>
              <a:rPr lang="en-US" dirty="0"/>
              <a:t>  - opens it with</a:t>
            </a:r>
          </a:p>
          <a:p>
            <a:r>
              <a:rPr lang="en-US" dirty="0"/>
              <a:t>    - A “GET” request which is typical for requesting information.</a:t>
            </a:r>
          </a:p>
          <a:p>
            <a:r>
              <a:rPr lang="en-US" dirty="0"/>
              <a:t>    - The URL with the query string including parameters and values for</a:t>
            </a:r>
          </a:p>
          <a:p>
            <a:r>
              <a:rPr lang="en-US" dirty="0"/>
              <a:t>      - the zip code 17013,us (Carlisle)</a:t>
            </a:r>
          </a:p>
          <a:p>
            <a:r>
              <a:rPr lang="en-US" dirty="0"/>
              <a:t>      - and an </a:t>
            </a:r>
            <a:r>
              <a:rPr lang="en-US" dirty="0" err="1"/>
              <a:t>appid</a:t>
            </a:r>
            <a:r>
              <a:rPr lang="en-US" dirty="0"/>
              <a:t> with the API key</a:t>
            </a:r>
          </a:p>
          <a:p>
            <a:r>
              <a:rPr lang="en-US" dirty="0"/>
              <a:t>        - Note: I registered this API key and it should be sufficient for all of us to use.</a:t>
            </a:r>
          </a:p>
          <a:p>
            <a:r>
              <a:rPr lang="en-US" dirty="0"/>
              <a:t>        - In general however, everyone should have their own API key.</a:t>
            </a:r>
          </a:p>
          <a:p>
            <a:r>
              <a:rPr lang="en-US" dirty="0"/>
              <a:t>  - assigns the </a:t>
            </a:r>
            <a:r>
              <a:rPr lang="en-US" dirty="0" err="1"/>
              <a:t>onreadystatechange</a:t>
            </a:r>
            <a:r>
              <a:rPr lang="en-US" dirty="0"/>
              <a:t> function to be a JavaScript function that will run later when the request completes.</a:t>
            </a:r>
          </a:p>
          <a:p>
            <a:r>
              <a:rPr lang="en-US" dirty="0"/>
              <a:t>  - calls send() to send the URL request.</a:t>
            </a:r>
          </a:p>
          <a:p>
            <a:endParaRPr lang="en-US" dirty="0"/>
          </a:p>
          <a:p>
            <a:r>
              <a:rPr lang="en-US" dirty="0"/>
              <a:t>Some time will pass while </a:t>
            </a:r>
          </a:p>
          <a:p>
            <a:r>
              <a:rPr lang="en-US" dirty="0"/>
              <a:t>  - the request is sent to the server</a:t>
            </a:r>
          </a:p>
          <a:p>
            <a:r>
              <a:rPr lang="en-US" dirty="0"/>
              <a:t>  - the server runs an application program that generates a response</a:t>
            </a:r>
          </a:p>
          <a:p>
            <a:r>
              <a:rPr lang="en-US" dirty="0"/>
              <a:t>  - the response is returned to our machine.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When the response returns</a:t>
            </a:r>
          </a:p>
          <a:p>
            <a:r>
              <a:rPr lang="en-US" dirty="0"/>
              <a:t>  - The function assigned to </a:t>
            </a:r>
            <a:r>
              <a:rPr lang="en-US" dirty="0" err="1"/>
              <a:t>onreadystatechange</a:t>
            </a:r>
            <a:r>
              <a:rPr lang="en-US" dirty="0"/>
              <a:t> is called automatically and asynchronously.</a:t>
            </a:r>
          </a:p>
          <a:p>
            <a:r>
              <a:rPr lang="en-US" dirty="0"/>
              <a:t>  - This code checks to be sure</a:t>
            </a:r>
          </a:p>
          <a:p>
            <a:r>
              <a:rPr lang="en-US" dirty="0"/>
              <a:t>    - the state is 4 (complete)</a:t>
            </a:r>
          </a:p>
          <a:p>
            <a:r>
              <a:rPr lang="en-US" dirty="0"/>
              <a:t>    - the status is 200 (success)</a:t>
            </a:r>
          </a:p>
          <a:p>
            <a:r>
              <a:rPr lang="en-US" dirty="0"/>
              <a:t>  - Then it processes the response</a:t>
            </a:r>
          </a:p>
          <a:p>
            <a:r>
              <a:rPr lang="en-US" dirty="0"/>
              <a:t>    - It parses the JSON response into a JavaScript Object</a:t>
            </a:r>
          </a:p>
          <a:p>
            <a:r>
              <a:rPr lang="en-US" dirty="0"/>
              <a:t>    - Then it gets the span element where the temperature should be placed</a:t>
            </a:r>
          </a:p>
          <a:p>
            <a:r>
              <a:rPr lang="en-US" dirty="0"/>
              <a:t>      - using </a:t>
            </a:r>
            <a:r>
              <a:rPr lang="en-US" dirty="0" err="1"/>
              <a:t>getElementById</a:t>
            </a:r>
            <a:r>
              <a:rPr lang="en-US" dirty="0"/>
              <a:t>(“temp”)</a:t>
            </a:r>
          </a:p>
          <a:p>
            <a:r>
              <a:rPr lang="en-US" dirty="0"/>
              <a:t>    - It then uses the data in the response (</a:t>
            </a:r>
            <a:r>
              <a:rPr lang="en-US" dirty="0" err="1"/>
              <a:t>resp.main.temp</a:t>
            </a:r>
            <a:r>
              <a:rPr lang="en-US" dirty="0"/>
              <a:t>) to set the content of the span tag.</a:t>
            </a:r>
          </a:p>
          <a:p>
            <a:endParaRPr lang="en-US" dirty="0"/>
          </a:p>
          <a:p>
            <a:r>
              <a:rPr lang="en-US" dirty="0"/>
              <a:t>The browser will then re-render the page to include the new content of the span tag.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30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as we saw it the code to make the request and update the page has a lot of boiler plate code.</a:t>
            </a:r>
          </a:p>
          <a:p>
            <a:r>
              <a:rPr lang="en-US" dirty="0"/>
              <a:t>If you develop web apps using standard JS and AJAX then there will be lots and lots of that type of code.</a:t>
            </a:r>
          </a:p>
          <a:p>
            <a:r>
              <a:rPr lang="en-US" dirty="0"/>
              <a:t>It is somewhat annoying to write that code.</a:t>
            </a:r>
          </a:p>
          <a:p>
            <a:endParaRPr lang="en-US" dirty="0"/>
          </a:p>
          <a:p>
            <a:r>
              <a:rPr lang="en-US" dirty="0"/>
              <a:t>So various frameworks have been created to</a:t>
            </a:r>
          </a:p>
          <a:p>
            <a:r>
              <a:rPr lang="en-US" dirty="0"/>
              <a:t>  - reduce the pain in writing repeated boilerplate code</a:t>
            </a:r>
          </a:p>
          <a:p>
            <a:r>
              <a:rPr lang="en-US" dirty="0"/>
              <a:t>  - help to organize code in more efficient and maintainable ways.</a:t>
            </a:r>
          </a:p>
          <a:p>
            <a:endParaRPr lang="en-US" dirty="0"/>
          </a:p>
          <a:p>
            <a:r>
              <a:rPr lang="en-US" dirty="0"/>
              <a:t>You may have heard of some of these:</a:t>
            </a:r>
          </a:p>
          <a:p>
            <a:r>
              <a:rPr lang="en-US" dirty="0"/>
              <a:t>  - React, Angular, Vue</a:t>
            </a:r>
          </a:p>
          <a:p>
            <a:r>
              <a:rPr lang="en-US" dirty="0"/>
              <a:t>    - All general frameworks for building apps.</a:t>
            </a:r>
          </a:p>
          <a:p>
            <a:r>
              <a:rPr lang="en-US" dirty="0"/>
              <a:t>  </a:t>
            </a:r>
            <a:r>
              <a:rPr lang="en-US" dirty="0" err="1"/>
              <a:t>Axios</a:t>
            </a:r>
            <a:endParaRPr lang="en-US" dirty="0"/>
          </a:p>
          <a:p>
            <a:r>
              <a:rPr lang="en-US" dirty="0"/>
              <a:t>    - simplifies the process of making and processing API requests.</a:t>
            </a:r>
          </a:p>
          <a:p>
            <a:endParaRPr lang="en-US" dirty="0"/>
          </a:p>
          <a:p>
            <a:r>
              <a:rPr lang="en-US" dirty="0"/>
              <a:t>They are all just libraries of objects and functions written using JS and AJAX</a:t>
            </a:r>
          </a:p>
          <a:p>
            <a:r>
              <a:rPr lang="en-US" dirty="0"/>
              <a:t>  - They hide some of the annoying details</a:t>
            </a:r>
          </a:p>
          <a:p>
            <a:r>
              <a:rPr lang="en-US" dirty="0"/>
              <a:t>  - Letting you focus on the important stuff for your application.</a:t>
            </a:r>
          </a:p>
          <a:p>
            <a:r>
              <a:rPr lang="en-US" dirty="0"/>
              <a:t>  - They are abstractions!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7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we’ll look at </a:t>
            </a:r>
            <a:r>
              <a:rPr lang="en-US" dirty="0" err="1"/>
              <a:t>WebAPIs</a:t>
            </a:r>
            <a:endParaRPr lang="en-US" dirty="0"/>
          </a:p>
          <a:p>
            <a:r>
              <a:rPr lang="en-US" dirty="0"/>
              <a:t>  - recall that these are one of the ways in which the front end communicates with the back end.</a:t>
            </a:r>
          </a:p>
          <a:p>
            <a:r>
              <a:rPr lang="en-US" dirty="0"/>
              <a:t>  - Once we have loaded a page</a:t>
            </a:r>
          </a:p>
          <a:p>
            <a:r>
              <a:rPr lang="en-US" dirty="0"/>
              <a:t>    - The page may need additional information from the server</a:t>
            </a:r>
          </a:p>
          <a:p>
            <a:r>
              <a:rPr lang="en-US" dirty="0"/>
              <a:t>      - E.g. like when you scroll down and more and more things appear in a feed…</a:t>
            </a:r>
          </a:p>
          <a:p>
            <a:r>
              <a:rPr lang="en-US" dirty="0"/>
              <a:t>      - That new information is added, by JavaScript code </a:t>
            </a:r>
          </a:p>
          <a:p>
            <a:r>
              <a:rPr lang="en-US" dirty="0"/>
              <a:t>        - It makes an API request to the server to ask for the information it needs.</a:t>
            </a:r>
          </a:p>
          <a:p>
            <a:r>
              <a:rPr lang="en-US" dirty="0"/>
              <a:t>        - Then it creates and adds new elements to the DOM as we saw last time.</a:t>
            </a:r>
          </a:p>
          <a:p>
            <a:r>
              <a:rPr lang="en-US" dirty="0"/>
              <a:t>        - The browser then renders those new elements and they appear in your page.</a:t>
            </a:r>
          </a:p>
          <a:p>
            <a:endParaRPr lang="en-US" dirty="0"/>
          </a:p>
          <a:p>
            <a:r>
              <a:rPr lang="en-US" dirty="0"/>
              <a:t>Demo the end point for today’s class period (api1.js)</a:t>
            </a:r>
          </a:p>
          <a:p>
            <a:r>
              <a:rPr lang="en-US" dirty="0"/>
              <a:t>  - This page makes a call to the </a:t>
            </a:r>
            <a:r>
              <a:rPr lang="en-US" dirty="0" err="1"/>
              <a:t>OpenWeather</a:t>
            </a:r>
            <a:r>
              <a:rPr lang="en-US" dirty="0"/>
              <a:t> API</a:t>
            </a:r>
          </a:p>
          <a:p>
            <a:r>
              <a:rPr lang="en-US" dirty="0"/>
              <a:t>  - It uses the information it gets back to set the temperature</a:t>
            </a:r>
          </a:p>
          <a:p>
            <a:r>
              <a:rPr lang="en-US" dirty="0"/>
              <a:t>    - Does it in Kelvin… (not particularly useful… but it’s the default… you’ll do better in the homework).</a:t>
            </a:r>
          </a:p>
          <a:p>
            <a:r>
              <a:rPr lang="en-US" dirty="0"/>
              <a:t>  - This is linked in the container as api1.html</a:t>
            </a:r>
          </a:p>
          <a:p>
            <a:endParaRPr lang="en-US" dirty="0"/>
          </a:p>
          <a:p>
            <a:r>
              <a:rPr lang="en-US" dirty="0"/>
              <a:t>== Source == 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&lt;title&gt;AJAX Demo&lt;/title&gt;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  function </a:t>
            </a:r>
            <a:r>
              <a:rPr lang="en-US" dirty="0" err="1"/>
              <a:t>getWeather</a:t>
            </a:r>
            <a:r>
              <a:rPr lang="en-US" dirty="0"/>
              <a:t>() {</a:t>
            </a:r>
          </a:p>
          <a:p>
            <a:r>
              <a:rPr lang="en-US" dirty="0"/>
              <a:t>        var req = new </a:t>
            </a:r>
            <a:r>
              <a:rPr lang="en-US" dirty="0" err="1"/>
              <a:t>XMLHttpRequest</a:t>
            </a:r>
            <a:r>
              <a:rPr lang="en-US" dirty="0"/>
              <a:t>(); </a:t>
            </a:r>
          </a:p>
          <a:p>
            <a:r>
              <a:rPr lang="en-US" dirty="0"/>
              <a:t>        </a:t>
            </a:r>
            <a:r>
              <a:rPr lang="en-US" dirty="0" err="1"/>
              <a:t>req.open</a:t>
            </a:r>
            <a:r>
              <a:rPr lang="en-US" dirty="0"/>
              <a:t>("GET", "https://</a:t>
            </a:r>
            <a:r>
              <a:rPr lang="en-US" dirty="0" err="1"/>
              <a:t>api.openweathermap.org</a:t>
            </a:r>
            <a:r>
              <a:rPr lang="en-US" dirty="0"/>
              <a:t>/data/2.5/</a:t>
            </a:r>
            <a:r>
              <a:rPr lang="en-US" dirty="0" err="1"/>
              <a:t>weather?q</a:t>
            </a:r>
            <a:r>
              <a:rPr lang="en-US" dirty="0"/>
              <a:t>=17013,us&amp;appid=71600e803223b59828cade9d4fc4d46b", true);</a:t>
            </a:r>
          </a:p>
          <a:p>
            <a:r>
              <a:rPr lang="en-US" dirty="0"/>
              <a:t>        </a:t>
            </a:r>
            <a:r>
              <a:rPr lang="en-US" dirty="0" err="1"/>
              <a:t>req.onreadystatechange</a:t>
            </a:r>
            <a:r>
              <a:rPr lang="en-US" dirty="0"/>
              <a:t> = function() {</a:t>
            </a:r>
          </a:p>
          <a:p>
            <a:r>
              <a:rPr lang="en-US" dirty="0"/>
              <a:t>          if (</a:t>
            </a:r>
            <a:r>
              <a:rPr lang="en-US" dirty="0" err="1"/>
              <a:t>this.readyState</a:t>
            </a:r>
            <a:r>
              <a:rPr lang="en-US" dirty="0"/>
              <a:t> == 4 &amp;&amp; </a:t>
            </a:r>
            <a:r>
              <a:rPr lang="en-US" dirty="0" err="1"/>
              <a:t>this.status</a:t>
            </a:r>
            <a:r>
              <a:rPr lang="en-US" dirty="0"/>
              <a:t> == 200) {</a:t>
            </a:r>
          </a:p>
          <a:p>
            <a:r>
              <a:rPr lang="en-US" dirty="0"/>
              <a:t>            let resp = </a:t>
            </a:r>
            <a:r>
              <a:rPr lang="en-US" dirty="0" err="1"/>
              <a:t>JSON.parse</a:t>
            </a:r>
            <a:r>
              <a:rPr lang="en-US" dirty="0"/>
              <a:t>(</a:t>
            </a:r>
            <a:r>
              <a:rPr lang="en-US" dirty="0" err="1"/>
              <a:t>this.responseText</a:t>
            </a:r>
            <a:r>
              <a:rPr lang="en-US" dirty="0"/>
              <a:t>);</a:t>
            </a:r>
          </a:p>
          <a:p>
            <a:r>
              <a:rPr lang="en-US" dirty="0"/>
              <a:t>            </a:t>
            </a:r>
          </a:p>
          <a:p>
            <a:r>
              <a:rPr lang="en-US" dirty="0"/>
              <a:t>            let temp = </a:t>
            </a:r>
            <a:r>
              <a:rPr lang="en-US" dirty="0" err="1"/>
              <a:t>document.getElementById</a:t>
            </a:r>
            <a:r>
              <a:rPr lang="en-US" dirty="0"/>
              <a:t>("temp");</a:t>
            </a:r>
          </a:p>
          <a:p>
            <a:r>
              <a:rPr lang="en-US" dirty="0"/>
              <a:t>            </a:t>
            </a:r>
            <a:r>
              <a:rPr lang="en-US" dirty="0" err="1"/>
              <a:t>temp.innerHTML</a:t>
            </a:r>
            <a:r>
              <a:rPr lang="en-US" dirty="0"/>
              <a:t> = </a:t>
            </a:r>
            <a:r>
              <a:rPr lang="en-US" dirty="0" err="1"/>
              <a:t>resp.main.temp</a:t>
            </a:r>
            <a:r>
              <a:rPr lang="en-US" dirty="0"/>
              <a:t>;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};</a:t>
            </a:r>
          </a:p>
          <a:p>
            <a:r>
              <a:rPr lang="en-US" dirty="0"/>
              <a:t>        </a:t>
            </a:r>
            <a:r>
              <a:rPr lang="en-US" dirty="0" err="1"/>
              <a:t>req.send</a:t>
            </a:r>
            <a:r>
              <a:rPr lang="en-US" dirty="0"/>
              <a:t>();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&lt;h1&gt;Weather API&lt;/h1&gt;</a:t>
            </a:r>
          </a:p>
          <a:p>
            <a:r>
              <a:rPr lang="en-US" dirty="0"/>
              <a:t>    &lt;ul&gt;</a:t>
            </a:r>
          </a:p>
          <a:p>
            <a:r>
              <a:rPr lang="en-US" dirty="0"/>
              <a:t>      &lt;li&gt;Temperature: &lt;span id="temp"&gt;Unknown&lt;/span&gt; Kelvin.&lt;/li&gt; </a:t>
            </a:r>
          </a:p>
          <a:p>
            <a:r>
              <a:rPr lang="en-US" dirty="0"/>
              <a:t>    &lt;/ul&gt;</a:t>
            </a:r>
          </a:p>
          <a:p>
            <a:r>
              <a:rPr lang="en-US" dirty="0"/>
              <a:t>    &lt;input type="button" onclick="</a:t>
            </a:r>
            <a:r>
              <a:rPr lang="en-US" dirty="0" err="1"/>
              <a:t>getWeather</a:t>
            </a:r>
            <a:r>
              <a:rPr lang="en-US" dirty="0"/>
              <a:t>()" value="Get the Weather"&gt;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– Application Programming Interface</a:t>
            </a:r>
          </a:p>
          <a:p>
            <a:r>
              <a:rPr lang="en-US" dirty="0"/>
              <a:t>  - APIs are protocols by which front end code can request data from back end services.</a:t>
            </a:r>
          </a:p>
          <a:p>
            <a:r>
              <a:rPr lang="en-US" dirty="0"/>
              <a:t>  - APIs are also application specific:</a:t>
            </a:r>
          </a:p>
          <a:p>
            <a:r>
              <a:rPr lang="en-US" dirty="0"/>
              <a:t>    - Each API will define the particular types of requests that can be made </a:t>
            </a:r>
          </a:p>
          <a:p>
            <a:r>
              <a:rPr lang="en-US" dirty="0"/>
              <a:t>      - The things you can request from the Twitter API are different from those you can request from the Braille API </a:t>
            </a:r>
          </a:p>
          <a:p>
            <a:r>
              <a:rPr lang="en-US" dirty="0"/>
              <a:t>    - Each API will also define exactly the format and content of the data that it will return for each type of request.</a:t>
            </a:r>
          </a:p>
          <a:p>
            <a:r>
              <a:rPr lang="en-US" dirty="0"/>
              <a:t>    - We’ll see some of that in a bit.</a:t>
            </a:r>
          </a:p>
          <a:p>
            <a:endParaRPr lang="en-US" dirty="0"/>
          </a:p>
          <a:p>
            <a:r>
              <a:rPr lang="en-US" dirty="0"/>
              <a:t>There are tons of API’s out there…</a:t>
            </a:r>
          </a:p>
          <a:p>
            <a:r>
              <a:rPr lang="en-US" dirty="0"/>
              <a:t>  - One or multiple for pretty much </a:t>
            </a:r>
            <a:r>
              <a:rPr lang="en-US" dirty="0" err="1"/>
              <a:t>anythign</a:t>
            </a:r>
            <a:r>
              <a:rPr lang="en-US" dirty="0"/>
              <a:t> you are interested in.</a:t>
            </a:r>
          </a:p>
          <a:p>
            <a:r>
              <a:rPr lang="en-US" dirty="0"/>
              <a:t>  - Explore the </a:t>
            </a:r>
            <a:r>
              <a:rPr lang="en-US" dirty="0" err="1"/>
              <a:t>apilist.fun</a:t>
            </a:r>
            <a:r>
              <a:rPr lang="en-US" dirty="0"/>
              <a:t> site a bit and find one of interest.</a:t>
            </a:r>
          </a:p>
          <a:p>
            <a:r>
              <a:rPr lang="en-US" dirty="0"/>
              <a:t>    - What does it do?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think of an API like a menu in a restaurant</a:t>
            </a:r>
          </a:p>
          <a:p>
            <a:r>
              <a:rPr lang="en-US" dirty="0"/>
              <a:t>   - there is a menu that is presented</a:t>
            </a:r>
          </a:p>
          <a:p>
            <a:r>
              <a:rPr lang="en-US" dirty="0"/>
              <a:t>     - The menu describes the types of requests (API calls) that can be made by the client (customers)</a:t>
            </a:r>
          </a:p>
          <a:p>
            <a:r>
              <a:rPr lang="en-US" dirty="0"/>
              <a:t>   - the request is sent to the back-end server</a:t>
            </a:r>
          </a:p>
          <a:p>
            <a:r>
              <a:rPr lang="en-US" dirty="0"/>
              <a:t>     - done via the waitstaff in the restaurant</a:t>
            </a:r>
          </a:p>
          <a:p>
            <a:r>
              <a:rPr lang="en-US" dirty="0"/>
              <a:t>     - done via libraries and HTTP over the internet for a web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/>
              <a:t>   - The server generates a response</a:t>
            </a:r>
          </a:p>
          <a:p>
            <a:r>
              <a:rPr lang="en-US" dirty="0"/>
              <a:t>     - The kitchen staff make the dish that was ordered</a:t>
            </a:r>
          </a:p>
          <a:p>
            <a:r>
              <a:rPr lang="en-US" dirty="0"/>
              <a:t>     - A back-end application program runs and generates the response on the server side.</a:t>
            </a:r>
          </a:p>
          <a:p>
            <a:r>
              <a:rPr lang="en-US" dirty="0"/>
              <a:t>   - The response is delivered back to the client.</a:t>
            </a:r>
          </a:p>
          <a:p>
            <a:r>
              <a:rPr lang="en-US" dirty="0"/>
              <a:t>     - The wait staff delivers the requested meal.</a:t>
            </a:r>
          </a:p>
          <a:p>
            <a:r>
              <a:rPr lang="en-US" dirty="0"/>
              <a:t>     - again, done via the internet, HTTP and software libraries for a web-</a:t>
            </a:r>
            <a:r>
              <a:rPr lang="en-US" dirty="0" err="1"/>
              <a:t>api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this will be an abstraction:</a:t>
            </a:r>
          </a:p>
          <a:p>
            <a:r>
              <a:rPr lang="en-US" dirty="0"/>
              <a:t>  - In the restaurant</a:t>
            </a:r>
          </a:p>
          <a:p>
            <a:r>
              <a:rPr lang="en-US" dirty="0"/>
              <a:t>    - You think about what you want, make the request and then consume the meal.</a:t>
            </a:r>
          </a:p>
          <a:p>
            <a:r>
              <a:rPr lang="en-US" dirty="0"/>
              <a:t>    - You don’t think about:</a:t>
            </a:r>
          </a:p>
          <a:p>
            <a:r>
              <a:rPr lang="en-US" dirty="0"/>
              <a:t>      - how your order gets to the cooks,</a:t>
            </a:r>
          </a:p>
          <a:p>
            <a:r>
              <a:rPr lang="en-US" dirty="0"/>
              <a:t>      - who is making your meal, how they are making it, where the ingredients came from</a:t>
            </a:r>
          </a:p>
          <a:p>
            <a:r>
              <a:rPr lang="en-US" dirty="0"/>
              <a:t>      - how the final meal gets back to you.</a:t>
            </a:r>
          </a:p>
          <a:p>
            <a:r>
              <a:rPr lang="en-US" dirty="0"/>
              <a:t>      - you can ignore all of those details.</a:t>
            </a:r>
          </a:p>
          <a:p>
            <a:r>
              <a:rPr lang="en-US" dirty="0"/>
              <a:t>  - With a Web API</a:t>
            </a:r>
          </a:p>
          <a:p>
            <a:r>
              <a:rPr lang="en-US" dirty="0"/>
              <a:t>    - You create a request (using the ”menu” that the API provides)</a:t>
            </a:r>
          </a:p>
          <a:p>
            <a:r>
              <a:rPr lang="en-US" dirty="0"/>
              <a:t>    - You will send it off</a:t>
            </a:r>
          </a:p>
          <a:p>
            <a:r>
              <a:rPr lang="en-US" dirty="0"/>
              <a:t>    - Then you will get a response and use it in your page.</a:t>
            </a:r>
          </a:p>
          <a:p>
            <a:r>
              <a:rPr lang="en-US" dirty="0"/>
              <a:t>    - You think about what you want and how to form the request.</a:t>
            </a:r>
          </a:p>
          <a:p>
            <a:r>
              <a:rPr lang="en-US" dirty="0"/>
              <a:t>    - You don’t think about how the request gets to the server, what the server does, where it gets the data or how the response gets back to you.</a:t>
            </a:r>
          </a:p>
        </p:txBody>
      </p:sp>
    </p:spTree>
    <p:extLst>
      <p:ext uri="{BB962C8B-B14F-4D97-AF65-F5344CB8AC3E}">
        <p14:creationId xmlns:p14="http://schemas.microsoft.com/office/powerpoint/2010/main" val="122946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Requests are made to API’s via a URL</a:t>
            </a:r>
          </a:p>
          <a:p>
            <a:r>
              <a:rPr lang="en-US" dirty="0"/>
              <a:t>  - The </a:t>
            </a:r>
            <a:r>
              <a:rPr lang="en-US" dirty="0" err="1"/>
              <a:t>url</a:t>
            </a:r>
            <a:r>
              <a:rPr lang="en-US" dirty="0"/>
              <a:t> is all one long line, no line breaks, just doesn’t fit that way on this slide.</a:t>
            </a:r>
          </a:p>
          <a:p>
            <a:endParaRPr lang="en-US" dirty="0"/>
          </a:p>
          <a:p>
            <a:r>
              <a:rPr lang="en-US" dirty="0"/>
              <a:t>The URL for an API request can be broken into several parts:</a:t>
            </a:r>
          </a:p>
          <a:p>
            <a:endParaRPr lang="en-US" dirty="0"/>
          </a:p>
          <a:p>
            <a:r>
              <a:rPr lang="en-US" dirty="0"/>
              <a:t>  - Host: </a:t>
            </a:r>
          </a:p>
          <a:p>
            <a:r>
              <a:rPr lang="en-US" dirty="0"/>
              <a:t>    - the server to which the request is to be sent</a:t>
            </a:r>
          </a:p>
          <a:p>
            <a:r>
              <a:rPr lang="en-US" dirty="0"/>
              <a:t>    - Note: For big heavily used APIs (e.g. Google, YouTube, Instagram, </a:t>
            </a:r>
            <a:r>
              <a:rPr lang="en-US" dirty="0" err="1"/>
              <a:t>etc</a:t>
            </a:r>
            <a:r>
              <a:rPr lang="en-US" dirty="0"/>
              <a:t>), this is actually many many servers that divide the work.</a:t>
            </a:r>
          </a:p>
          <a:p>
            <a:r>
              <a:rPr lang="en-US" dirty="0"/>
              <a:t>    - In our metaphor:</a:t>
            </a:r>
          </a:p>
          <a:p>
            <a:r>
              <a:rPr lang="en-US" dirty="0"/>
              <a:t>      - the host is the restaurant at which you are dining.</a:t>
            </a:r>
          </a:p>
          <a:p>
            <a:endParaRPr lang="en-US" dirty="0"/>
          </a:p>
          <a:p>
            <a:r>
              <a:rPr lang="en-US" dirty="0"/>
              <a:t>  - Path or Endpoint or Service (all mean the same thing and you’ll hear all of them from different sources).</a:t>
            </a:r>
          </a:p>
          <a:p>
            <a:r>
              <a:rPr lang="en-US" dirty="0"/>
              <a:t>    - the specific service on the host that we are making the request for. </a:t>
            </a:r>
          </a:p>
          <a:p>
            <a:r>
              <a:rPr lang="en-US" dirty="0"/>
              <a:t>      - here it is data/2.5/weather </a:t>
            </a:r>
          </a:p>
          <a:p>
            <a:r>
              <a:rPr lang="en-US" dirty="0"/>
              <a:t>    - can have multiple / and words</a:t>
            </a:r>
          </a:p>
          <a:p>
            <a:r>
              <a:rPr lang="en-US" dirty="0"/>
              <a:t>    - The server defines the endpoints</a:t>
            </a:r>
          </a:p>
          <a:p>
            <a:r>
              <a:rPr lang="en-US" dirty="0"/>
              <a:t>      - If you dig into the documentation on </a:t>
            </a:r>
            <a:r>
              <a:rPr lang="en-US" dirty="0" err="1"/>
              <a:t>apilist.fun</a:t>
            </a:r>
            <a:r>
              <a:rPr lang="en-US" dirty="0"/>
              <a:t> you’ll see that each specify their endpoints.</a:t>
            </a:r>
          </a:p>
          <a:p>
            <a:r>
              <a:rPr lang="en-US" dirty="0"/>
              <a:t>      - A given host may offer multiple endpoints for different services</a:t>
            </a:r>
          </a:p>
          <a:p>
            <a:r>
              <a:rPr lang="en-US" dirty="0"/>
              <a:t>      - For example: </a:t>
            </a:r>
          </a:p>
          <a:p>
            <a:r>
              <a:rPr lang="en-US" dirty="0"/>
              <a:t>        - Google Maps offers both just a map and also driving directions.</a:t>
            </a:r>
          </a:p>
          <a:p>
            <a:r>
              <a:rPr lang="en-US" dirty="0"/>
              <a:t>        - Those would likely come from different endpoints</a:t>
            </a:r>
          </a:p>
          <a:p>
            <a:r>
              <a:rPr lang="en-US" dirty="0"/>
              <a:t>      - In our restaurant metaphor:</a:t>
            </a:r>
          </a:p>
          <a:p>
            <a:r>
              <a:rPr lang="en-US" dirty="0"/>
              <a:t>        - A request for a drink would go to the /bar endpoint</a:t>
            </a:r>
          </a:p>
          <a:p>
            <a:r>
              <a:rPr lang="en-US" dirty="0"/>
              <a:t>        - A request for a meal would go to the /kitchen endpoint</a:t>
            </a:r>
          </a:p>
          <a:p>
            <a:r>
              <a:rPr lang="en-US" dirty="0"/>
              <a:t>        - A request for the bill would go to the /cashier endpoint</a:t>
            </a:r>
          </a:p>
          <a:p>
            <a:endParaRPr lang="en-US" dirty="0"/>
          </a:p>
          <a:p>
            <a:r>
              <a:rPr lang="en-US" dirty="0"/>
              <a:t>  - Query String:</a:t>
            </a:r>
          </a:p>
          <a:p>
            <a:r>
              <a:rPr lang="en-US" dirty="0"/>
              <a:t>    - Provides additional information that is needed by the endpoint to process the request.</a:t>
            </a:r>
          </a:p>
          <a:p>
            <a:r>
              <a:rPr lang="en-US" dirty="0"/>
              <a:t>    - The query string is separated from the path by a ?</a:t>
            </a:r>
          </a:p>
          <a:p>
            <a:r>
              <a:rPr lang="en-US" dirty="0"/>
              <a:t>      - everything after the ? Is the query string.</a:t>
            </a:r>
          </a:p>
          <a:p>
            <a:r>
              <a:rPr lang="en-US" dirty="0"/>
              <a:t>      - the ? Is not part of the query string.</a:t>
            </a:r>
          </a:p>
          <a:p>
            <a:r>
              <a:rPr lang="en-US" dirty="0"/>
              <a:t>    - The query string is simply passed onto the backend application that handles the request.</a:t>
            </a:r>
          </a:p>
          <a:p>
            <a:r>
              <a:rPr lang="en-US" dirty="0"/>
              <a:t>      - That program will decide what to do with the the query string.</a:t>
            </a:r>
          </a:p>
        </p:txBody>
      </p:sp>
    </p:spTree>
    <p:extLst>
      <p:ext uri="{BB962C8B-B14F-4D97-AF65-F5344CB8AC3E}">
        <p14:creationId xmlns:p14="http://schemas.microsoft.com/office/powerpoint/2010/main" val="424408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some structure to the Query String.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It may contain one or more Query Parameters.</a:t>
            </a:r>
          </a:p>
          <a:p>
            <a:r>
              <a:rPr lang="en-US" dirty="0"/>
              <a:t>  - Each query parameter tells the endpoint something it needs to know.</a:t>
            </a:r>
          </a:p>
          <a:p>
            <a:r>
              <a:rPr lang="en-US" dirty="0"/>
              <a:t>  - Here we have:</a:t>
            </a:r>
          </a:p>
          <a:p>
            <a:r>
              <a:rPr lang="en-US" dirty="0"/>
              <a:t>    - zip=17013,us </a:t>
            </a:r>
          </a:p>
          <a:p>
            <a:r>
              <a:rPr lang="en-US" dirty="0"/>
              <a:t>      - This is the </a:t>
            </a:r>
            <a:r>
              <a:rPr lang="en-US" dirty="0" err="1"/>
              <a:t>zipcode</a:t>
            </a:r>
            <a:r>
              <a:rPr lang="en-US" dirty="0"/>
              <a:t> (us) or postcode or other location specifier for where we want the weather.</a:t>
            </a:r>
          </a:p>
          <a:p>
            <a:r>
              <a:rPr lang="en-US" dirty="0"/>
              <a:t>    - </a:t>
            </a:r>
            <a:r>
              <a:rPr lang="en-US" dirty="0" err="1"/>
              <a:t>appid</a:t>
            </a:r>
            <a:r>
              <a:rPr lang="en-US" dirty="0"/>
              <a:t>=7160…d46b</a:t>
            </a:r>
          </a:p>
          <a:p>
            <a:r>
              <a:rPr lang="en-US" dirty="0"/>
              <a:t>      - this is a long hexadecimal number </a:t>
            </a:r>
          </a:p>
          <a:p>
            <a:r>
              <a:rPr lang="en-US" dirty="0"/>
              <a:t>      - more on that in a minute…</a:t>
            </a:r>
          </a:p>
          <a:p>
            <a:endParaRPr lang="en-US" dirty="0"/>
          </a:p>
          <a:p>
            <a:r>
              <a:rPr lang="en-US" dirty="0"/>
              <a:t> - In our metaphor the query string would be:</a:t>
            </a:r>
          </a:p>
          <a:p>
            <a:r>
              <a:rPr lang="en-US" dirty="0"/>
              <a:t>      - The particular drink that you ordered from /bar</a:t>
            </a:r>
          </a:p>
          <a:p>
            <a:r>
              <a:rPr lang="en-US" dirty="0"/>
              <a:t>        - E.g. /</a:t>
            </a:r>
            <a:r>
              <a:rPr lang="en-US" dirty="0" err="1"/>
              <a:t>bar?drink</a:t>
            </a:r>
            <a:r>
              <a:rPr lang="en-US" dirty="0"/>
              <a:t>=</a:t>
            </a:r>
            <a:r>
              <a:rPr lang="en-US" dirty="0" err="1"/>
              <a:t>scotch&amp;age</a:t>
            </a:r>
            <a:r>
              <a:rPr lang="en-US" dirty="0"/>
              <a:t>=18</a:t>
            </a:r>
          </a:p>
          <a:p>
            <a:r>
              <a:rPr lang="en-US" dirty="0"/>
              <a:t>      - The particular meal that you ordered from /kitchen</a:t>
            </a:r>
          </a:p>
          <a:p>
            <a:r>
              <a:rPr lang="en-US" dirty="0"/>
              <a:t>        - E.g. /</a:t>
            </a:r>
            <a:r>
              <a:rPr lang="en-US" dirty="0" err="1"/>
              <a:t>kitchen?pasta</a:t>
            </a:r>
            <a:r>
              <a:rPr lang="en-US" dirty="0"/>
              <a:t>=</a:t>
            </a:r>
            <a:r>
              <a:rPr lang="en-US" dirty="0" err="1"/>
              <a:t>rigatoni&amp;sauce</a:t>
            </a:r>
            <a:r>
              <a:rPr lang="en-US" dirty="0"/>
              <a:t>=marinara,</a:t>
            </a:r>
          </a:p>
          <a:p>
            <a:endParaRPr lang="en-US" dirty="0"/>
          </a:p>
          <a:p>
            <a:r>
              <a:rPr lang="en-US" dirty="0"/>
              <a:t>Here the query parameters are separated by &amp;</a:t>
            </a:r>
          </a:p>
          <a:p>
            <a:r>
              <a:rPr lang="en-US" dirty="0"/>
              <a:t>  - This is a common convention used by many API services.</a:t>
            </a:r>
          </a:p>
          <a:p>
            <a:r>
              <a:rPr lang="en-US" dirty="0"/>
              <a:t>    - However, it is not universal</a:t>
            </a:r>
          </a:p>
          <a:p>
            <a:r>
              <a:rPr lang="en-US" dirty="0"/>
              <a:t>    - Recall that the whole query string is passed to the </a:t>
            </a:r>
            <a:r>
              <a:rPr lang="en-US" dirty="0" err="1"/>
              <a:t>endpiont</a:t>
            </a:r>
            <a:r>
              <a:rPr lang="en-US" dirty="0"/>
              <a:t> or service.</a:t>
            </a:r>
          </a:p>
          <a:p>
            <a:r>
              <a:rPr lang="en-US" dirty="0"/>
              <a:t>      - It is up to that service to decide how to process the query string.</a:t>
            </a:r>
          </a:p>
          <a:p>
            <a:r>
              <a:rPr lang="en-US" dirty="0"/>
              <a:t>      - so different services or </a:t>
            </a:r>
            <a:r>
              <a:rPr lang="en-US" dirty="0" err="1"/>
              <a:t>endpionts</a:t>
            </a:r>
            <a:r>
              <a:rPr lang="en-US" dirty="0"/>
              <a:t> may use different conventions for dividing query parameters.</a:t>
            </a:r>
          </a:p>
          <a:p>
            <a:r>
              <a:rPr lang="en-US" dirty="0"/>
              <a:t>        - you have to use the documentation for the API to know how to build the query string and what it can or must contain.</a:t>
            </a:r>
          </a:p>
          <a:p>
            <a:endParaRPr lang="en-US" dirty="0"/>
          </a:p>
          <a:p>
            <a:r>
              <a:rPr lang="en-US" dirty="0"/>
              <a:t>- The query string is passed unchanged to the back-end application program to process.</a:t>
            </a:r>
          </a:p>
          <a:p>
            <a:r>
              <a:rPr lang="en-US" dirty="0"/>
              <a:t>    - This is kind of like the browser passing arguments to a function that is running on the 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5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Query Parameters can be further subdivided into:</a:t>
            </a:r>
          </a:p>
          <a:p>
            <a:endParaRPr lang="en-US" dirty="0"/>
          </a:p>
          <a:p>
            <a:r>
              <a:rPr lang="en-US" dirty="0"/>
              <a:t>  - Fields:</a:t>
            </a:r>
          </a:p>
          <a:p>
            <a:r>
              <a:rPr lang="en-US" dirty="0"/>
              <a:t>    - These are the names of the parameters</a:t>
            </a:r>
          </a:p>
          <a:p>
            <a:r>
              <a:rPr lang="en-US" dirty="0"/>
              <a:t>      - zip</a:t>
            </a:r>
          </a:p>
          <a:p>
            <a:r>
              <a:rPr lang="en-US" dirty="0"/>
              <a:t>      - </a:t>
            </a:r>
            <a:r>
              <a:rPr lang="en-US" dirty="0" err="1"/>
              <a:t>appid</a:t>
            </a:r>
            <a:endParaRPr lang="en-US" dirty="0"/>
          </a:p>
          <a:p>
            <a:endParaRPr lang="en-US" dirty="0"/>
          </a:p>
          <a:p>
            <a:r>
              <a:rPr lang="en-US" dirty="0"/>
              <a:t>  - Values:</a:t>
            </a:r>
          </a:p>
          <a:p>
            <a:r>
              <a:rPr lang="en-US" dirty="0"/>
              <a:t>    - The value associated with the parameter.</a:t>
            </a:r>
          </a:p>
          <a:p>
            <a:r>
              <a:rPr lang="en-US" dirty="0"/>
              <a:t>      - 17013,us</a:t>
            </a:r>
          </a:p>
          <a:p>
            <a:r>
              <a:rPr lang="en-US" dirty="0"/>
              <a:t>      - 97600….46b</a:t>
            </a:r>
          </a:p>
          <a:p>
            <a:endParaRPr lang="en-US" dirty="0"/>
          </a:p>
          <a:p>
            <a:r>
              <a:rPr lang="en-US" dirty="0"/>
              <a:t>Unlike passing parameters in a program where we just pass the value here you give the name and the value.</a:t>
            </a:r>
          </a:p>
          <a:p>
            <a:r>
              <a:rPr lang="en-US" dirty="0"/>
              <a:t>This has 2 benefits:</a:t>
            </a:r>
          </a:p>
          <a:p>
            <a:r>
              <a:rPr lang="en-US" dirty="0"/>
              <a:t>  - They can be listed in any order</a:t>
            </a:r>
          </a:p>
          <a:p>
            <a:r>
              <a:rPr lang="en-US" dirty="0"/>
              <a:t>  - Easily allows for optional query parameters to simply be omitted.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appid</a:t>
            </a:r>
            <a:r>
              <a:rPr lang="en-US" dirty="0"/>
              <a:t> field for the Weather API is called an API KEY</a:t>
            </a:r>
          </a:p>
          <a:p>
            <a:r>
              <a:rPr lang="en-US" dirty="0"/>
              <a:t>  - Lots of APIs require keys</a:t>
            </a:r>
          </a:p>
          <a:p>
            <a:r>
              <a:rPr lang="en-US" dirty="0"/>
              <a:t>  - An API key is an identifier so that the API knows who is calling it.</a:t>
            </a:r>
          </a:p>
          <a:p>
            <a:r>
              <a:rPr lang="en-US" dirty="0"/>
              <a:t>    - You register for a key with the API provider</a:t>
            </a:r>
          </a:p>
          <a:p>
            <a:r>
              <a:rPr lang="en-US" dirty="0"/>
              <a:t>    - Many are free for development</a:t>
            </a:r>
          </a:p>
          <a:p>
            <a:r>
              <a:rPr lang="en-US" dirty="0"/>
              <a:t>      - The key lets them rate limit your use. </a:t>
            </a:r>
          </a:p>
          <a:p>
            <a:r>
              <a:rPr lang="en-US" dirty="0"/>
              <a:t>    - If / When you want to use the API a lot or deploy an app used by others</a:t>
            </a:r>
          </a:p>
          <a:p>
            <a:r>
              <a:rPr lang="en-US" dirty="0"/>
              <a:t>      - Then you often have to pay the API provider for a commercial key</a:t>
            </a:r>
          </a:p>
          <a:p>
            <a:r>
              <a:rPr lang="en-US" dirty="0"/>
              <a:t>      - Having a key let’s them know who to bill for the service and how much to bill them based on use.</a:t>
            </a:r>
          </a:p>
          <a:p>
            <a:endParaRPr lang="en-US" dirty="0"/>
          </a:p>
          <a:p>
            <a:r>
              <a:rPr lang="en-US" dirty="0"/>
              <a:t>We have now seen this idea of key / value pairs a ton now.</a:t>
            </a:r>
          </a:p>
          <a:p>
            <a:r>
              <a:rPr lang="en-US" dirty="0"/>
              <a:t>  - should be starting to see them all as the same thing.</a:t>
            </a:r>
          </a:p>
          <a:p>
            <a:r>
              <a:rPr lang="en-US" dirty="0"/>
              <a:t>  - Map : HashMap (Java) : Dictionary (Python) :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Attributes (HTML), properties (CSS), names, Fields, keys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r>
              <a:rPr lang="en-US" dirty="0"/>
              <a:t>    - these really are all the same thing…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make a request, the server will send a response back to us.</a:t>
            </a:r>
          </a:p>
          <a:p>
            <a:r>
              <a:rPr lang="en-US" dirty="0"/>
              <a:t>The format in which that response will come depends upon the service that we are talking to.</a:t>
            </a:r>
          </a:p>
          <a:p>
            <a:r>
              <a:rPr lang="en-US" dirty="0"/>
              <a:t>There are a few very common formats:</a:t>
            </a:r>
          </a:p>
          <a:p>
            <a:r>
              <a:rPr lang="en-US" dirty="0"/>
              <a:t>  - Plain text – the server just essentially returns an ASCII or Unicode string.</a:t>
            </a:r>
          </a:p>
          <a:p>
            <a:r>
              <a:rPr lang="en-US" dirty="0"/>
              <a:t>  - HTML – the server returns an HTML page</a:t>
            </a:r>
          </a:p>
          <a:p>
            <a:r>
              <a:rPr lang="en-US" dirty="0"/>
              <a:t>  - XML – Extensible markup language</a:t>
            </a:r>
          </a:p>
          <a:p>
            <a:r>
              <a:rPr lang="en-US" dirty="0"/>
              <a:t>    - A language like HTML that uses tags to apply semantic meaning to the content</a:t>
            </a:r>
          </a:p>
          <a:p>
            <a:r>
              <a:rPr lang="en-US" dirty="0"/>
              <a:t>    - The tags are custom and are defined by the application.</a:t>
            </a:r>
          </a:p>
          <a:p>
            <a:r>
              <a:rPr lang="en-US" dirty="0"/>
              <a:t>  - JSON – Java Script Object Notation</a:t>
            </a:r>
          </a:p>
          <a:p>
            <a:r>
              <a:rPr lang="en-US" dirty="0"/>
              <a:t>    - A way of expressing an object (i.e. fields and values) as a text string.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XML was the dominant format of API responses for a long time.</a:t>
            </a:r>
          </a:p>
          <a:p>
            <a:r>
              <a:rPr lang="en-US" dirty="0"/>
              <a:t>Now JSON has taken over much of that because a lot of API call are from JavaScript so having responses as JavaScript Objects makes them easier to process.</a:t>
            </a:r>
          </a:p>
          <a:p>
            <a:endParaRPr lang="en-US" dirty="0"/>
          </a:p>
          <a:p>
            <a:r>
              <a:rPr lang="en-US" dirty="0"/>
              <a:t>In this course we’ll be dealing exclusively with JSON.</a:t>
            </a:r>
          </a:p>
          <a:p>
            <a:r>
              <a:rPr lang="en-US" dirty="0"/>
              <a:t>  - I know that some of the DATA courses cover some other formats including XML.</a:t>
            </a:r>
          </a:p>
        </p:txBody>
      </p:sp>
    </p:spTree>
    <p:extLst>
      <p:ext uri="{BB962C8B-B14F-4D97-AF65-F5344CB8AC3E}">
        <p14:creationId xmlns:p14="http://schemas.microsoft.com/office/powerpoint/2010/main" val="157041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place an appropriate API request URL in a browser that does not have an extension for displaying JSON we see the RAW JSON response.</a:t>
            </a:r>
          </a:p>
          <a:p>
            <a:r>
              <a:rPr lang="en-US" dirty="0"/>
              <a:t>  e.g. Copy and paste the following URL into the browser:</a:t>
            </a:r>
          </a:p>
          <a:p>
            <a:r>
              <a:rPr lang="en-US" dirty="0"/>
              <a:t>    - https://</a:t>
            </a:r>
            <a:r>
              <a:rPr lang="en-US" dirty="0" err="1"/>
              <a:t>api.openweathermap.org</a:t>
            </a:r>
            <a:r>
              <a:rPr lang="en-US" dirty="0"/>
              <a:t>/data/2.5/</a:t>
            </a:r>
            <a:r>
              <a:rPr lang="en-US" dirty="0" err="1"/>
              <a:t>weather?zip</a:t>
            </a:r>
            <a:r>
              <a:rPr lang="en-US" dirty="0"/>
              <a:t>=17013&amp;appid=71600e803223b59828cade9d4fc4d46b</a:t>
            </a:r>
          </a:p>
          <a:p>
            <a:endParaRPr lang="en-US" dirty="0"/>
          </a:p>
          <a:p>
            <a:r>
              <a:rPr lang="en-US" dirty="0"/>
              <a:t>What is displayed looks like a bunch of messy text.</a:t>
            </a:r>
          </a:p>
          <a:p>
            <a:r>
              <a:rPr lang="en-US" dirty="0"/>
              <a:t>  - This is the Raw JSON</a:t>
            </a:r>
          </a:p>
          <a:p>
            <a:r>
              <a:rPr lang="en-US" dirty="0"/>
              <a:t>  - If we look through it we can make out some information</a:t>
            </a:r>
          </a:p>
          <a:p>
            <a:r>
              <a:rPr lang="en-US" dirty="0"/>
              <a:t>    - ”Clouds”</a:t>
            </a:r>
          </a:p>
          <a:p>
            <a:r>
              <a:rPr lang="en-US" dirty="0"/>
              <a:t>    - ”temp” </a:t>
            </a:r>
          </a:p>
          <a:p>
            <a:r>
              <a:rPr lang="en-US" dirty="0"/>
              <a:t>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But we can also “Parse” that text into a nicer format</a:t>
            </a:r>
          </a:p>
          <a:p>
            <a:r>
              <a:rPr lang="en-US" dirty="0"/>
              <a:t>  - that will let us see more clearly what it represents.</a:t>
            </a:r>
          </a:p>
          <a:p>
            <a:r>
              <a:rPr lang="en-US" dirty="0"/>
              <a:t>  - instructions for installing the parser extension in your browser appears in the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tif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WA4 – Web APIs w/ AJAX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6360250-4387-6A4E-BF87-27DFB8CF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09" y="1078300"/>
            <a:ext cx="4069501" cy="3979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A5B8B-F446-6649-9BDF-87A9DFE4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375" y="127872"/>
            <a:ext cx="6997169" cy="645300"/>
          </a:xfrm>
        </p:spPr>
        <p:txBody>
          <a:bodyPr/>
          <a:lstStyle/>
          <a:p>
            <a:r>
              <a:rPr lang="en-US" sz="3200" dirty="0"/>
              <a:t>JavaScript Objects (parsed JSON)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BA017-9FA4-B740-9C7A-706411FEF4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72247C-C62C-6747-B55D-11472E86870A}"/>
              </a:ext>
            </a:extLst>
          </p:cNvPr>
          <p:cNvGrpSpPr/>
          <p:nvPr/>
        </p:nvGrpSpPr>
        <p:grpSpPr>
          <a:xfrm>
            <a:off x="3942079" y="725116"/>
            <a:ext cx="5040500" cy="1874417"/>
            <a:chOff x="3942079" y="725116"/>
            <a:chExt cx="5040500" cy="187441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BEFBBC5-9ADC-6042-88A5-BC05C34DB753}"/>
                </a:ext>
              </a:extLst>
            </p:cNvPr>
            <p:cNvSpPr/>
            <p:nvPr/>
          </p:nvSpPr>
          <p:spPr>
            <a:xfrm>
              <a:off x="3942079" y="1461613"/>
              <a:ext cx="2277721" cy="1137920"/>
            </a:xfrm>
            <a:prstGeom prst="roundRect">
              <a:avLst>
                <a:gd name="adj" fmla="val 7265"/>
              </a:avLst>
            </a:prstGeom>
            <a:solidFill>
              <a:schemeClr val="accent1">
                <a:alpha val="24646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DDDA1-68AB-C341-A220-E29D8518BEC6}"/>
                </a:ext>
              </a:extLst>
            </p:cNvPr>
            <p:cNvSpPr txBox="1"/>
            <p:nvPr/>
          </p:nvSpPr>
          <p:spPr>
            <a:xfrm rot="21362060">
              <a:off x="6199814" y="725116"/>
              <a:ext cx="2782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Segoe Print" panose="02000800000000000000" pitchFamily="2" charset="0"/>
                </a:rPr>
                <a:t>Objects</a:t>
              </a:r>
              <a:r>
                <a:rPr lang="en-US" sz="2000" b="1" dirty="0">
                  <a:latin typeface="Segoe Print" panose="02000800000000000000" pitchFamily="2" charset="0"/>
                </a:rPr>
                <a:t>: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A value in {…} is a JavaScript object, which is made up of fields.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9161E2-652C-774E-AC21-16EC9CD8272F}"/>
              </a:ext>
            </a:extLst>
          </p:cNvPr>
          <p:cNvGrpSpPr/>
          <p:nvPr/>
        </p:nvGrpSpPr>
        <p:grpSpPr>
          <a:xfrm>
            <a:off x="918911" y="1992073"/>
            <a:ext cx="6678198" cy="2136477"/>
            <a:chOff x="1098216" y="2082145"/>
            <a:chExt cx="6678198" cy="21364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7B9A07-6A6D-3845-B2F3-23E342AAFEC6}"/>
                </a:ext>
              </a:extLst>
            </p:cNvPr>
            <p:cNvSpPr txBox="1"/>
            <p:nvPr/>
          </p:nvSpPr>
          <p:spPr>
            <a:xfrm rot="21362060">
              <a:off x="1098216" y="2469912"/>
              <a:ext cx="26069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Segoe Print" panose="02000800000000000000" pitchFamily="2" charset="0"/>
                </a:rPr>
                <a:t>Fields</a:t>
              </a:r>
              <a:r>
                <a:rPr lang="en-US" sz="2000" b="1" dirty="0">
                  <a:latin typeface="Segoe Print" panose="02000800000000000000" pitchFamily="2" charset="0"/>
                </a:rPr>
                <a:t>: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Key: Value pairs in an object are called fields.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E5A9B02-9DE3-1B4E-9440-105A4CD9A473}"/>
                </a:ext>
              </a:extLst>
            </p:cNvPr>
            <p:cNvSpPr/>
            <p:nvPr/>
          </p:nvSpPr>
          <p:spPr>
            <a:xfrm>
              <a:off x="3223718" y="2082145"/>
              <a:ext cx="2619131" cy="305397"/>
            </a:xfrm>
            <a:prstGeom prst="roundRect">
              <a:avLst>
                <a:gd name="adj" fmla="val 7265"/>
              </a:avLst>
            </a:prstGeom>
            <a:solidFill>
              <a:srgbClr val="FFC000">
                <a:alpha val="2464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963EF46-30A5-1640-9FDE-78A9F6892280}"/>
                </a:ext>
              </a:extLst>
            </p:cNvPr>
            <p:cNvSpPr/>
            <p:nvPr/>
          </p:nvSpPr>
          <p:spPr>
            <a:xfrm>
              <a:off x="3223717" y="3913225"/>
              <a:ext cx="4552697" cy="305397"/>
            </a:xfrm>
            <a:prstGeom prst="roundRect">
              <a:avLst>
                <a:gd name="adj" fmla="val 7265"/>
              </a:avLst>
            </a:prstGeom>
            <a:solidFill>
              <a:srgbClr val="FFC000">
                <a:alpha val="2464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B0222E-A10D-AF46-A4BF-959C45E74BC4}"/>
              </a:ext>
            </a:extLst>
          </p:cNvPr>
          <p:cNvGrpSpPr/>
          <p:nvPr/>
        </p:nvGrpSpPr>
        <p:grpSpPr>
          <a:xfrm>
            <a:off x="3942079" y="2676866"/>
            <a:ext cx="5041211" cy="2355547"/>
            <a:chOff x="2270786" y="2927824"/>
            <a:chExt cx="5041211" cy="235554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83CB7A4-B47A-814B-823E-480438BB9EE9}"/>
                </a:ext>
              </a:extLst>
            </p:cNvPr>
            <p:cNvSpPr/>
            <p:nvPr/>
          </p:nvSpPr>
          <p:spPr>
            <a:xfrm>
              <a:off x="2270786" y="2938396"/>
              <a:ext cx="3789680" cy="2344975"/>
            </a:xfrm>
            <a:prstGeom prst="roundRect">
              <a:avLst>
                <a:gd name="adj" fmla="val 4054"/>
              </a:avLst>
            </a:prstGeom>
            <a:solidFill>
              <a:srgbClr val="FFFF00">
                <a:alpha val="2464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E4DD9A-56BA-1649-924A-E1B47D016598}"/>
                </a:ext>
              </a:extLst>
            </p:cNvPr>
            <p:cNvSpPr txBox="1"/>
            <p:nvPr/>
          </p:nvSpPr>
          <p:spPr>
            <a:xfrm rot="500072">
              <a:off x="4574257" y="2927824"/>
              <a:ext cx="27377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latin typeface="Segoe Print" panose="02000800000000000000" pitchFamily="2" charset="0"/>
                </a:rPr>
                <a:t>Arrays</a:t>
              </a:r>
              <a:r>
                <a:rPr lang="en-US" sz="2000" dirty="0">
                  <a:latin typeface="Segoe Print" panose="02000800000000000000" pitchFamily="2" charset="0"/>
                </a:rPr>
                <a:t>: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A value in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[ ... ] is a JavaScript array.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5A0085-71B7-B44F-9266-BF6ED31EAB6C}"/>
              </a:ext>
            </a:extLst>
          </p:cNvPr>
          <p:cNvGrpSpPr/>
          <p:nvPr/>
        </p:nvGrpSpPr>
        <p:grpSpPr>
          <a:xfrm>
            <a:off x="1510866" y="773172"/>
            <a:ext cx="2296564" cy="4249079"/>
            <a:chOff x="1510866" y="773172"/>
            <a:chExt cx="2296564" cy="42490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0CA3FE-C46F-8044-AA44-6743E2167FFA}"/>
                </a:ext>
              </a:extLst>
            </p:cNvPr>
            <p:cNvGrpSpPr/>
            <p:nvPr/>
          </p:nvGrpSpPr>
          <p:grpSpPr>
            <a:xfrm>
              <a:off x="1510866" y="773172"/>
              <a:ext cx="2248334" cy="4213961"/>
              <a:chOff x="1510866" y="773172"/>
              <a:chExt cx="2248334" cy="4213961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204543A-3B68-3940-886A-38012C91F989}"/>
                  </a:ext>
                </a:extLst>
              </p:cNvPr>
              <p:cNvSpPr/>
              <p:nvPr/>
            </p:nvSpPr>
            <p:spPr>
              <a:xfrm>
                <a:off x="3568459" y="1085151"/>
                <a:ext cx="190741" cy="3901982"/>
              </a:xfrm>
              <a:prstGeom prst="roundRect">
                <a:avLst>
                  <a:gd name="adj" fmla="val 7265"/>
                </a:avLst>
              </a:prstGeom>
              <a:solidFill>
                <a:schemeClr val="accent1">
                  <a:alpha val="24646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15B88B-B6C0-CD4B-892A-07392734626C}"/>
                  </a:ext>
                </a:extLst>
              </p:cNvPr>
              <p:cNvSpPr txBox="1"/>
              <p:nvPr/>
            </p:nvSpPr>
            <p:spPr>
              <a:xfrm>
                <a:off x="1510866" y="773172"/>
                <a:ext cx="14975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Segoe Print" panose="02000800000000000000" pitchFamily="2" charset="0"/>
                  </a:rPr>
                  <a:t>Notice that the whole response is also an object.</a:t>
                </a:r>
              </a:p>
            </p:txBody>
          </p:sp>
          <p:cxnSp>
            <p:nvCxnSpPr>
              <p:cNvPr id="18" name="Curved Connector 17">
                <a:extLst>
                  <a:ext uri="{FF2B5EF4-FFF2-40B4-BE49-F238E27FC236}">
                    <a16:creationId xmlns:a16="http://schemas.microsoft.com/office/drawing/2014/main" id="{EAE31B53-9D30-2644-A087-CA6D21F6A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1138" y="1106959"/>
                <a:ext cx="677325" cy="163836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ED729B-E708-6E48-BCD9-912EC4CF009E}"/>
                </a:ext>
              </a:extLst>
            </p:cNvPr>
            <p:cNvSpPr txBox="1"/>
            <p:nvPr/>
          </p:nvSpPr>
          <p:spPr>
            <a:xfrm rot="16200000">
              <a:off x="3471441" y="468626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4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28250AF-BA0F-1249-A7BE-278CE79C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71" y="2022474"/>
            <a:ext cx="3017260" cy="2950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74C68-99B8-AD46-BC00-F62311C7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79" y="1028252"/>
            <a:ext cx="7606770" cy="645300"/>
          </a:xfrm>
        </p:spPr>
        <p:txBody>
          <a:bodyPr/>
          <a:lstStyle/>
          <a:p>
            <a:r>
              <a:rPr lang="en-US" sz="3200" dirty="0"/>
              <a:t>Referencing Fields in JavaScript Objects </a:t>
            </a:r>
            <a:br>
              <a:rPr lang="en-US" sz="3200" dirty="0"/>
            </a:br>
            <a:r>
              <a:rPr lang="en-US" sz="3200" dirty="0"/>
              <a:t>	(i.e. in Parsed JSON)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E535-9745-FE47-97FE-109729A177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1185-F57E-E44E-967B-35E75DE2E5B5}"/>
              </a:ext>
            </a:extLst>
          </p:cNvPr>
          <p:cNvSpPr txBox="1"/>
          <p:nvPr/>
        </p:nvSpPr>
        <p:spPr>
          <a:xfrm>
            <a:off x="308451" y="24485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resp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C3B1F96-1765-1549-91D1-EBEEAEBD307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108670" y="2155190"/>
            <a:ext cx="549709" cy="493425"/>
          </a:xfrm>
          <a:prstGeom prst="curved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A272E7-EB9F-C941-9EA1-00C6CFD1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909" y="2022474"/>
            <a:ext cx="4358640" cy="1557132"/>
          </a:xfrm>
        </p:spPr>
        <p:txBody>
          <a:bodyPr/>
          <a:lstStyle/>
          <a:p>
            <a:r>
              <a:rPr lang="en-US" sz="2400" dirty="0"/>
              <a:t>We access values using standard dot and array notation.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CC11AE-AD53-764D-B860-9C5571966378}"/>
              </a:ext>
            </a:extLst>
          </p:cNvPr>
          <p:cNvGrpSpPr/>
          <p:nvPr/>
        </p:nvGrpSpPr>
        <p:grpSpPr>
          <a:xfrm>
            <a:off x="2242707" y="2479040"/>
            <a:ext cx="5088984" cy="1567681"/>
            <a:chOff x="2242707" y="2479040"/>
            <a:chExt cx="5088984" cy="15676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2184D4-66D9-6E49-8FF5-6C3E87FECC8A}"/>
                </a:ext>
              </a:extLst>
            </p:cNvPr>
            <p:cNvSpPr txBox="1"/>
            <p:nvPr/>
          </p:nvSpPr>
          <p:spPr>
            <a:xfrm>
              <a:off x="4992589" y="3646611"/>
              <a:ext cx="2339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" pitchFamily="2" charset="0"/>
                </a:rPr>
                <a:t>resp.coord.lon</a:t>
              </a:r>
              <a:endParaRPr lang="en-US" sz="2000" dirty="0">
                <a:latin typeface="Courier" pitchFamily="2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C80D365-1170-9147-82E8-BC20E4D1BE2D}"/>
                </a:ext>
              </a:extLst>
            </p:cNvPr>
            <p:cNvSpPr/>
            <p:nvPr/>
          </p:nvSpPr>
          <p:spPr>
            <a:xfrm>
              <a:off x="2242707" y="2479040"/>
              <a:ext cx="1089774" cy="200055"/>
            </a:xfrm>
            <a:prstGeom prst="roundRect">
              <a:avLst>
                <a:gd name="adj" fmla="val 7265"/>
              </a:avLst>
            </a:prstGeom>
            <a:solidFill>
              <a:schemeClr val="accent1">
                <a:alpha val="24646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40DAB0C2-313F-AE45-87FB-7061E2D214D7}"/>
                </a:ext>
              </a:extLst>
            </p:cNvPr>
            <p:cNvCxnSpPr>
              <a:cxnSpLocks/>
              <a:stCxn id="14" idx="1"/>
              <a:endCxn id="11" idx="3"/>
            </p:cNvCxnSpPr>
            <p:nvPr/>
          </p:nvCxnSpPr>
          <p:spPr>
            <a:xfrm rot="10800000">
              <a:off x="3332481" y="2579068"/>
              <a:ext cx="1660108" cy="1267598"/>
            </a:xfrm>
            <a:prstGeom prst="curvedConnector3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034F43-D694-F34A-BEC2-48D9B1D7EF80}"/>
              </a:ext>
            </a:extLst>
          </p:cNvPr>
          <p:cNvGrpSpPr/>
          <p:nvPr/>
        </p:nvGrpSpPr>
        <p:grpSpPr>
          <a:xfrm>
            <a:off x="2608114" y="3846666"/>
            <a:ext cx="5646907" cy="833542"/>
            <a:chOff x="2608114" y="3846666"/>
            <a:chExt cx="5646907" cy="8335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467E27-6115-EC43-A790-8CCEA44822A2}"/>
                </a:ext>
              </a:extLst>
            </p:cNvPr>
            <p:cNvSpPr txBox="1"/>
            <p:nvPr/>
          </p:nvSpPr>
          <p:spPr>
            <a:xfrm>
              <a:off x="4992589" y="4280098"/>
              <a:ext cx="3262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" pitchFamily="2" charset="0"/>
                </a:rPr>
                <a:t>resp.weather</a:t>
              </a:r>
              <a:r>
                <a:rPr lang="en-US" sz="2000" dirty="0">
                  <a:latin typeface="Courier" pitchFamily="2" charset="0"/>
                </a:rPr>
                <a:t>[0].main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55DE614-7B10-AF4C-A03C-79CAC8C531C4}"/>
                </a:ext>
              </a:extLst>
            </p:cNvPr>
            <p:cNvSpPr/>
            <p:nvPr/>
          </p:nvSpPr>
          <p:spPr>
            <a:xfrm>
              <a:off x="2608114" y="3846666"/>
              <a:ext cx="1089774" cy="200055"/>
            </a:xfrm>
            <a:prstGeom prst="roundRect">
              <a:avLst>
                <a:gd name="adj" fmla="val 7265"/>
              </a:avLst>
            </a:prstGeom>
            <a:solidFill>
              <a:schemeClr val="accent1">
                <a:alpha val="24646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5E0B89F3-AD15-A144-89D4-5523C751B561}"/>
                </a:ext>
              </a:extLst>
            </p:cNvPr>
            <p:cNvCxnSpPr>
              <a:cxnSpLocks/>
              <a:stCxn id="16" idx="1"/>
              <a:endCxn id="19" idx="3"/>
            </p:cNvCxnSpPr>
            <p:nvPr/>
          </p:nvCxnSpPr>
          <p:spPr>
            <a:xfrm rot="10800000">
              <a:off x="3697889" y="3946695"/>
              <a:ext cx="1294701" cy="533459"/>
            </a:xfrm>
            <a:prstGeom prst="curvedConnector3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6186-46B4-F942-BEDB-1509A96D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51" y="-71978"/>
            <a:ext cx="4944300" cy="645300"/>
          </a:xfrm>
        </p:spPr>
        <p:txBody>
          <a:bodyPr/>
          <a:lstStyle/>
          <a:p>
            <a:r>
              <a:rPr lang="en-US" dirty="0"/>
              <a:t>Referencing Fields in JSON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1C24C-7B3F-B041-80E8-1CF060852D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DB7D4-1D16-0D46-B680-A0495183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41" y="754985"/>
            <a:ext cx="2586103" cy="4306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45105-0A71-C74B-B0EA-BFC8C4CA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68" y="754985"/>
            <a:ext cx="2599743" cy="43060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8030D8-E3C7-1141-9FC7-01C8B1798ECA}"/>
              </a:ext>
            </a:extLst>
          </p:cNvPr>
          <p:cNvGrpSpPr/>
          <p:nvPr/>
        </p:nvGrpSpPr>
        <p:grpSpPr>
          <a:xfrm>
            <a:off x="6894111" y="963160"/>
            <a:ext cx="2019640" cy="3688134"/>
            <a:chOff x="4519751" y="2002430"/>
            <a:chExt cx="2019640" cy="36881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EEB090-C847-254B-A8CA-B80BD0F51D50}"/>
                </a:ext>
              </a:extLst>
            </p:cNvPr>
            <p:cNvSpPr txBox="1"/>
            <p:nvPr/>
          </p:nvSpPr>
          <p:spPr>
            <a:xfrm>
              <a:off x="4519751" y="2520465"/>
              <a:ext cx="20196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would you reference the values of the following fields: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Print" panose="02000800000000000000" pitchFamily="2" charset="0"/>
                </a:rPr>
                <a:t>city name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Print" panose="02000800000000000000" pitchFamily="2" charset="0"/>
                </a:rPr>
                <a:t>humidity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Print" panose="02000800000000000000" pitchFamily="2" charset="0"/>
                </a:rPr>
                <a:t>wind speed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Print" panose="02000800000000000000" pitchFamily="2" charset="0"/>
                </a:rPr>
                <a:t>icon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B9CB20-A67D-CE4C-83EA-7F6D9FE16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3933" y="2002430"/>
              <a:ext cx="431276" cy="4535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2881A4-5A53-8D4A-AE00-DA6392226617}"/>
              </a:ext>
            </a:extLst>
          </p:cNvPr>
          <p:cNvSpPr txBox="1"/>
          <p:nvPr/>
        </p:nvSpPr>
        <p:spPr>
          <a:xfrm>
            <a:off x="0" y="304742"/>
            <a:ext cx="82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resp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62FF394-75D5-664E-81B9-E003406C5D7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22179" y="504797"/>
            <a:ext cx="482859" cy="38171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20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CE1FB5-F4C0-E143-A0D4-D7F53162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44" y="198665"/>
            <a:ext cx="890168" cy="18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28B31-325A-9E4B-BB58-673F4C9EAB88}"/>
              </a:ext>
            </a:extLst>
          </p:cNvPr>
          <p:cNvSpPr txBox="1"/>
          <p:nvPr/>
        </p:nvSpPr>
        <p:spPr>
          <a:xfrm>
            <a:off x="7528173" y="-921515"/>
            <a:ext cx="218344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9900" dirty="0">
                <a:solidFill>
                  <a:srgbClr val="FF0000"/>
                </a:solidFill>
              </a:rPr>
              <a:t>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F2B0B1-45DB-3148-B461-502311C9E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00" y="1178565"/>
            <a:ext cx="1233919" cy="12421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9EC4A2-2390-854F-9717-5A1226B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Calling APIs with AJAX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F9780-A58E-6E40-81AA-7E8B5DE5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662" y="2420710"/>
            <a:ext cx="5390187" cy="1659900"/>
          </a:xfrm>
        </p:spPr>
        <p:txBody>
          <a:bodyPr/>
          <a:lstStyle/>
          <a:p>
            <a:r>
              <a:rPr lang="en-US" sz="2800" dirty="0"/>
              <a:t>AJAX</a:t>
            </a:r>
            <a:endParaRPr lang="en-US" sz="2400" dirty="0"/>
          </a:p>
          <a:p>
            <a:pPr lvl="1"/>
            <a:r>
              <a:rPr lang="en-US" sz="2400" dirty="0"/>
              <a:t>Asynchronous JavaScript and XML</a:t>
            </a:r>
          </a:p>
          <a:p>
            <a:pPr lvl="2"/>
            <a:r>
              <a:rPr lang="en-US" sz="2000" dirty="0"/>
              <a:t>XML – </a:t>
            </a:r>
            <a:r>
              <a:rPr lang="en-US" sz="2000" dirty="0" err="1"/>
              <a:t>eXtensible</a:t>
            </a:r>
            <a:r>
              <a:rPr lang="en-US" sz="2000" dirty="0"/>
              <a:t> Markup Language</a:t>
            </a:r>
          </a:p>
          <a:p>
            <a:pPr lvl="1"/>
            <a:r>
              <a:rPr lang="en-US" sz="2400" dirty="0"/>
              <a:t>Built in JavaScript technology for making API calls.</a:t>
            </a:r>
          </a:p>
          <a:p>
            <a:pPr lvl="2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74E0A-9A31-A040-8537-4C2C260932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3CE00-D850-F541-9214-934AF01ABD22}"/>
              </a:ext>
            </a:extLst>
          </p:cNvPr>
          <p:cNvSpPr txBox="1"/>
          <p:nvPr/>
        </p:nvSpPr>
        <p:spPr>
          <a:xfrm>
            <a:off x="5905142" y="-159618"/>
            <a:ext cx="249619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9900" dirty="0">
                <a:solidFill>
                  <a:srgbClr val="FF0000"/>
                </a:solidFill>
              </a:rPr>
              <a:t>∅</a:t>
            </a:r>
          </a:p>
        </p:txBody>
      </p:sp>
    </p:spTree>
    <p:extLst>
      <p:ext uri="{BB962C8B-B14F-4D97-AF65-F5344CB8AC3E}">
        <p14:creationId xmlns:p14="http://schemas.microsoft.com/office/powerpoint/2010/main" val="26858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FD65-3F84-9146-AD03-33B632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186" y="460404"/>
            <a:ext cx="6224654" cy="645300"/>
          </a:xfrm>
        </p:spPr>
        <p:txBody>
          <a:bodyPr/>
          <a:lstStyle/>
          <a:p>
            <a:r>
              <a:rPr lang="en-US" sz="3200" dirty="0"/>
              <a:t>Making API Requests with AJAX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35D2-E714-5C41-947E-CA69CEFA96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EB03B-16A8-0B47-A0CE-0E8F47FC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66" y="1599694"/>
            <a:ext cx="5569956" cy="30421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C352B9-74C9-CF47-891B-EDBB50BA444A}"/>
              </a:ext>
            </a:extLst>
          </p:cNvPr>
          <p:cNvGrpSpPr/>
          <p:nvPr/>
        </p:nvGrpSpPr>
        <p:grpSpPr>
          <a:xfrm>
            <a:off x="1690118" y="1199584"/>
            <a:ext cx="2487027" cy="3586729"/>
            <a:chOff x="2736598" y="1344075"/>
            <a:chExt cx="2535100" cy="35867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47D7F98-9EB3-A94B-AB17-B5732FE687E9}"/>
                </a:ext>
              </a:extLst>
            </p:cNvPr>
            <p:cNvSpPr/>
            <p:nvPr/>
          </p:nvSpPr>
          <p:spPr>
            <a:xfrm>
              <a:off x="2736598" y="1344075"/>
              <a:ext cx="2535100" cy="3586729"/>
            </a:xfrm>
            <a:prstGeom prst="roundRect">
              <a:avLst>
                <a:gd name="adj" fmla="val 4054"/>
              </a:avLst>
            </a:prstGeom>
            <a:solidFill>
              <a:srgbClr val="FFFF00">
                <a:alpha val="1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ABB3C2-CE68-B74B-B2E3-B6D5B6AD3764}"/>
                </a:ext>
              </a:extLst>
            </p:cNvPr>
            <p:cNvSpPr txBox="1"/>
            <p:nvPr/>
          </p:nvSpPr>
          <p:spPr>
            <a:xfrm rot="16200000">
              <a:off x="2426577" y="2881771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/>
                <a:t>AJAX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75F71B-5FF8-CA05-4ACE-180B482B27B9}"/>
              </a:ext>
            </a:extLst>
          </p:cNvPr>
          <p:cNvSpPr txBox="1"/>
          <p:nvPr/>
        </p:nvSpPr>
        <p:spPr>
          <a:xfrm>
            <a:off x="2524991" y="119958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Front-End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225C9-2966-81FC-B06E-8C89D3918769}"/>
              </a:ext>
            </a:extLst>
          </p:cNvPr>
          <p:cNvSpPr txBox="1"/>
          <p:nvPr/>
        </p:nvSpPr>
        <p:spPr>
          <a:xfrm>
            <a:off x="6449291" y="119958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Back-End</a:t>
            </a:r>
          </a:p>
        </p:txBody>
      </p:sp>
    </p:spTree>
    <p:extLst>
      <p:ext uri="{BB962C8B-B14F-4D97-AF65-F5344CB8AC3E}">
        <p14:creationId xmlns:p14="http://schemas.microsoft.com/office/powerpoint/2010/main" val="277418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5ADEF5-08DE-934E-88ED-677856921A6E}"/>
              </a:ext>
            </a:extLst>
          </p:cNvPr>
          <p:cNvSpPr txBox="1"/>
          <p:nvPr/>
        </p:nvSpPr>
        <p:spPr>
          <a:xfrm>
            <a:off x="1630955" y="825054"/>
            <a:ext cx="74174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function </a:t>
            </a:r>
            <a:r>
              <a:rPr lang="en-US" sz="2000" b="1" dirty="0" err="1">
                <a:solidFill>
                  <a:srgbClr val="FF0000"/>
                </a:solidFill>
                <a:latin typeface="Courier" pitchFamily="2" charset="0"/>
              </a:rPr>
              <a:t>requestSometing</a:t>
            </a:r>
            <a:r>
              <a:rPr lang="en-US" sz="2000" dirty="0">
                <a:latin typeface="Courier" pitchFamily="2" charset="0"/>
              </a:rPr>
              <a:t>() {</a:t>
            </a:r>
          </a:p>
          <a:p>
            <a:r>
              <a:rPr lang="en-US" sz="2000" dirty="0">
                <a:latin typeface="Courier" pitchFamily="2" charset="0"/>
              </a:rPr>
              <a:t>  var req = new </a:t>
            </a:r>
            <a:r>
              <a:rPr lang="en-US" sz="2000" dirty="0" err="1">
                <a:latin typeface="Courier" pitchFamily="2" charset="0"/>
              </a:rPr>
              <a:t>XMLHttpRequest</a:t>
            </a:r>
            <a:r>
              <a:rPr lang="en-US" sz="2000" dirty="0">
                <a:latin typeface="Courier" pitchFamily="2" charset="0"/>
              </a:rPr>
              <a:t>(); 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dirty="0" err="1">
                <a:latin typeface="Courier" pitchFamily="2" charset="0"/>
              </a:rPr>
              <a:t>req.open</a:t>
            </a:r>
            <a:r>
              <a:rPr lang="en-US" sz="2000" dirty="0">
                <a:latin typeface="Courier" pitchFamily="2" charset="0"/>
              </a:rPr>
              <a:t>("GET", "</a:t>
            </a:r>
            <a:r>
              <a:rPr lang="en-US" sz="2000" b="1" i="1" dirty="0">
                <a:solidFill>
                  <a:srgbClr val="FF0000"/>
                </a:solidFill>
                <a:latin typeface="Courier" pitchFamily="2" charset="0"/>
              </a:rPr>
              <a:t>REQUEST_URL</a:t>
            </a:r>
            <a:r>
              <a:rPr lang="en-US" sz="2000" dirty="0">
                <a:latin typeface="Courier" pitchFamily="2" charset="0"/>
              </a:rPr>
              <a:t>", true);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dirty="0" err="1">
                <a:latin typeface="Courier" pitchFamily="2" charset="0"/>
              </a:rPr>
              <a:t>req.onreadystatechange</a:t>
            </a:r>
            <a:r>
              <a:rPr lang="en-US" sz="2000" dirty="0">
                <a:latin typeface="Courier" pitchFamily="2" charset="0"/>
              </a:rPr>
              <a:t> = function() {</a:t>
            </a:r>
          </a:p>
          <a:p>
            <a:r>
              <a:rPr lang="en-US" sz="2000" dirty="0">
                <a:latin typeface="Courier" pitchFamily="2" charset="0"/>
              </a:rPr>
              <a:t>    if (</a:t>
            </a:r>
            <a:r>
              <a:rPr lang="en-US" sz="2000" dirty="0" err="1">
                <a:latin typeface="Courier" pitchFamily="2" charset="0"/>
              </a:rPr>
              <a:t>this.readyState</a:t>
            </a:r>
            <a:r>
              <a:rPr lang="en-US" sz="2000" dirty="0">
                <a:latin typeface="Courier" pitchFamily="2" charset="0"/>
              </a:rPr>
              <a:t> == 4 &amp;&amp; </a:t>
            </a:r>
          </a:p>
          <a:p>
            <a:r>
              <a:rPr lang="en-US" sz="2000" dirty="0">
                <a:latin typeface="Courier" pitchFamily="2" charset="0"/>
              </a:rPr>
              <a:t>        </a:t>
            </a:r>
            <a:r>
              <a:rPr lang="en-US" sz="2000" dirty="0" err="1">
                <a:latin typeface="Courier" pitchFamily="2" charset="0"/>
              </a:rPr>
              <a:t>this.status</a:t>
            </a:r>
            <a:r>
              <a:rPr lang="en-US" sz="2000" dirty="0">
                <a:latin typeface="Courier" pitchFamily="2" charset="0"/>
              </a:rPr>
              <a:t> == 200) {</a:t>
            </a:r>
          </a:p>
          <a:p>
            <a:r>
              <a:rPr lang="en-US" sz="2000" dirty="0">
                <a:latin typeface="Courier" pitchFamily="2" charset="0"/>
              </a:rPr>
              <a:t>      let resp = </a:t>
            </a:r>
            <a:r>
              <a:rPr lang="en-US" sz="2000" dirty="0" err="1">
                <a:latin typeface="Courier" pitchFamily="2" charset="0"/>
              </a:rPr>
              <a:t>JSON.parse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this.responseText</a:t>
            </a:r>
            <a:r>
              <a:rPr lang="en-US" sz="2000" dirty="0">
                <a:latin typeface="Courier" pitchFamily="2" charset="0"/>
              </a:rPr>
              <a:t>);</a:t>
            </a:r>
          </a:p>
          <a:p>
            <a:r>
              <a:rPr lang="en-US" sz="2000" dirty="0">
                <a:latin typeface="Courier" pitchFamily="2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" pitchFamily="2" charset="0"/>
              </a:rPr>
              <a:t>// Code that updates the page goes here.</a:t>
            </a:r>
          </a:p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    </a:t>
            </a:r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  };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dirty="0" err="1">
                <a:latin typeface="Courier" pitchFamily="2" charset="0"/>
              </a:rPr>
              <a:t>req.send</a:t>
            </a:r>
            <a:r>
              <a:rPr lang="en-US" sz="2000" dirty="0">
                <a:latin typeface="Courier" pitchFamily="2" charset="0"/>
              </a:rPr>
              <a:t>();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6FD65-3F84-9146-AD03-33B632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66" y="83373"/>
            <a:ext cx="6763134" cy="645300"/>
          </a:xfrm>
        </p:spPr>
        <p:txBody>
          <a:bodyPr/>
          <a:lstStyle/>
          <a:p>
            <a:r>
              <a:rPr lang="en-US" sz="3200" dirty="0"/>
              <a:t>Making an API Request with AJAX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35D2-E714-5C41-947E-CA69CEFA96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4690F7-F4FD-4D4E-8926-420C05EA4F81}"/>
              </a:ext>
            </a:extLst>
          </p:cNvPr>
          <p:cNvSpPr/>
          <p:nvPr/>
        </p:nvSpPr>
        <p:spPr>
          <a:xfrm>
            <a:off x="1630955" y="825054"/>
            <a:ext cx="4536165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A59F46-B8A7-524C-9C0F-00CEEB3D2AD6}"/>
              </a:ext>
            </a:extLst>
          </p:cNvPr>
          <p:cNvSpPr/>
          <p:nvPr/>
        </p:nvSpPr>
        <p:spPr>
          <a:xfrm>
            <a:off x="1956075" y="1129854"/>
            <a:ext cx="5229225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8A6C6E-BFD4-0942-8449-DD475193CB9D}"/>
              </a:ext>
            </a:extLst>
          </p:cNvPr>
          <p:cNvSpPr/>
          <p:nvPr/>
        </p:nvSpPr>
        <p:spPr>
          <a:xfrm>
            <a:off x="1956075" y="1463040"/>
            <a:ext cx="6151605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CE2CFE-32A1-724F-8CAB-1555034B5A02}"/>
              </a:ext>
            </a:extLst>
          </p:cNvPr>
          <p:cNvSpPr/>
          <p:nvPr/>
        </p:nvSpPr>
        <p:spPr>
          <a:xfrm>
            <a:off x="1939773" y="1943407"/>
            <a:ext cx="7108597" cy="2200019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66286DB-3E37-A247-9FD8-0F5BBA835A1A}"/>
              </a:ext>
            </a:extLst>
          </p:cNvPr>
          <p:cNvSpPr/>
          <p:nvPr/>
        </p:nvSpPr>
        <p:spPr>
          <a:xfrm>
            <a:off x="1939773" y="4130507"/>
            <a:ext cx="2154707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33B1D9-3990-DF43-B9D0-E59BCF69883F}"/>
              </a:ext>
            </a:extLst>
          </p:cNvPr>
          <p:cNvSpPr/>
          <p:nvPr/>
        </p:nvSpPr>
        <p:spPr>
          <a:xfrm>
            <a:off x="2244573" y="2214054"/>
            <a:ext cx="6675907" cy="613325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AF3F73-98A0-DD4B-A077-ABFA1F596258}"/>
              </a:ext>
            </a:extLst>
          </p:cNvPr>
          <p:cNvSpPr/>
          <p:nvPr/>
        </p:nvSpPr>
        <p:spPr>
          <a:xfrm>
            <a:off x="2549373" y="2748822"/>
            <a:ext cx="6371107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A8BF365-4AB9-5D4F-8741-CD666B389C18}"/>
              </a:ext>
            </a:extLst>
          </p:cNvPr>
          <p:cNvSpPr/>
          <p:nvPr/>
        </p:nvSpPr>
        <p:spPr>
          <a:xfrm>
            <a:off x="2559533" y="3073942"/>
            <a:ext cx="6371107" cy="38398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C1F08FE-5A12-3D4D-9CE3-41378029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807" y="0"/>
            <a:ext cx="4586314" cy="3629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14002-936F-3743-973F-61A8E1B2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06" y="2387730"/>
            <a:ext cx="2854817" cy="645300"/>
          </a:xfrm>
        </p:spPr>
        <p:txBody>
          <a:bodyPr/>
          <a:lstStyle/>
          <a:p>
            <a:r>
              <a:rPr lang="en-US" sz="3200" dirty="0"/>
              <a:t>Calling the </a:t>
            </a:r>
            <a:r>
              <a:rPr lang="en-US" sz="3200" dirty="0" err="1"/>
              <a:t>OpenWeather</a:t>
            </a:r>
            <a:r>
              <a:rPr lang="en-US" sz="3200" dirty="0"/>
              <a:t> API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87F5-7D41-4242-8E78-8DABD307EF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324700-803A-1A49-A81F-7AC4FECD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927" y="3442535"/>
            <a:ext cx="4278748" cy="174860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00390A-7397-454E-A332-45FB0850D559}"/>
              </a:ext>
            </a:extLst>
          </p:cNvPr>
          <p:cNvSpPr/>
          <p:nvPr/>
        </p:nvSpPr>
        <p:spPr>
          <a:xfrm>
            <a:off x="5260794" y="565855"/>
            <a:ext cx="985520" cy="207400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49E290-26D9-9644-B215-554C3D0D3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20" y="3289537"/>
            <a:ext cx="3424053" cy="16470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58613C-FAAB-A745-91F4-A10C0BBBD3BB}"/>
              </a:ext>
            </a:extLst>
          </p:cNvPr>
          <p:cNvGrpSpPr/>
          <p:nvPr/>
        </p:nvGrpSpPr>
        <p:grpSpPr>
          <a:xfrm>
            <a:off x="638720" y="4487806"/>
            <a:ext cx="6967140" cy="546365"/>
            <a:chOff x="638720" y="4487806"/>
            <a:chExt cx="6967140" cy="5463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22C76AF-281C-8644-9170-688AA12B0D57}"/>
                </a:ext>
              </a:extLst>
            </p:cNvPr>
            <p:cNvSpPr/>
            <p:nvPr/>
          </p:nvSpPr>
          <p:spPr>
            <a:xfrm>
              <a:off x="4592103" y="4566811"/>
              <a:ext cx="3013757" cy="467360"/>
            </a:xfrm>
            <a:prstGeom prst="roundRect">
              <a:avLst>
                <a:gd name="adj" fmla="val 4054"/>
              </a:avLst>
            </a:prstGeom>
            <a:solidFill>
              <a:srgbClr val="FFFF00">
                <a:alpha val="2464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C044AB-510D-A249-A5FC-4F01F5A3B732}"/>
                </a:ext>
              </a:extLst>
            </p:cNvPr>
            <p:cNvSpPr/>
            <p:nvPr/>
          </p:nvSpPr>
          <p:spPr>
            <a:xfrm>
              <a:off x="638720" y="4487806"/>
              <a:ext cx="1779734" cy="448830"/>
            </a:xfrm>
            <a:prstGeom prst="roundRect">
              <a:avLst>
                <a:gd name="adj" fmla="val 4054"/>
              </a:avLst>
            </a:prstGeom>
            <a:solidFill>
              <a:srgbClr val="FFFF00">
                <a:alpha val="2464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E755A4B-2105-6546-A923-016B8118DB25}"/>
              </a:ext>
            </a:extLst>
          </p:cNvPr>
          <p:cNvSpPr/>
          <p:nvPr/>
        </p:nvSpPr>
        <p:spPr>
          <a:xfrm>
            <a:off x="5845094" y="4216166"/>
            <a:ext cx="2218799" cy="284533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9BF4B91-1D29-A146-BCDC-550694157B5C}"/>
              </a:ext>
            </a:extLst>
          </p:cNvPr>
          <p:cNvSpPr/>
          <p:nvPr/>
        </p:nvSpPr>
        <p:spPr>
          <a:xfrm>
            <a:off x="2413919" y="4072946"/>
            <a:ext cx="949041" cy="284533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63F17C-9FAC-BD41-A3FE-CD8A9EBA11E7}"/>
              </a:ext>
            </a:extLst>
          </p:cNvPr>
          <p:cNvSpPr/>
          <p:nvPr/>
        </p:nvSpPr>
        <p:spPr>
          <a:xfrm>
            <a:off x="4508023" y="751974"/>
            <a:ext cx="4586314" cy="587136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BBDFE1-694D-6849-BFE8-9C338A2DD801}"/>
              </a:ext>
            </a:extLst>
          </p:cNvPr>
          <p:cNvSpPr/>
          <p:nvPr/>
        </p:nvSpPr>
        <p:spPr>
          <a:xfrm>
            <a:off x="4663633" y="2831269"/>
            <a:ext cx="985520" cy="207400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52D146E-1B58-A14F-A81F-38FE8AA16D86}"/>
              </a:ext>
            </a:extLst>
          </p:cNvPr>
          <p:cNvSpPr/>
          <p:nvPr/>
        </p:nvSpPr>
        <p:spPr>
          <a:xfrm>
            <a:off x="4812747" y="1359717"/>
            <a:ext cx="3309012" cy="1532418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704A8B-C337-B445-877E-63AE5EA3AD3D}"/>
              </a:ext>
            </a:extLst>
          </p:cNvPr>
          <p:cNvSpPr/>
          <p:nvPr/>
        </p:nvSpPr>
        <p:spPr>
          <a:xfrm>
            <a:off x="4945834" y="2093476"/>
            <a:ext cx="2905760" cy="396185"/>
          </a:xfrm>
          <a:prstGeom prst="roundRect">
            <a:avLst>
              <a:gd name="adj" fmla="val 4054"/>
            </a:avLst>
          </a:prstGeom>
          <a:solidFill>
            <a:srgbClr val="FFFF00">
              <a:alpha val="2464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20" grpId="0" animBg="1"/>
      <p:bldP spid="16" grpId="0" animBg="1"/>
      <p:bldP spid="16" grpId="1" animBg="1"/>
      <p:bldP spid="24" grpId="0" animBg="1"/>
      <p:bldP spid="24" grpId="1" animBg="1"/>
      <p:bldP spid="19" grpId="0" animBg="1"/>
      <p:bldP spid="19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63EF67-51FC-864A-A514-A1FA10DF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191" y="615392"/>
            <a:ext cx="6364820" cy="645300"/>
          </a:xfrm>
        </p:spPr>
        <p:txBody>
          <a:bodyPr/>
          <a:lstStyle/>
          <a:p>
            <a:r>
              <a:rPr lang="en-US" sz="3600" dirty="0"/>
              <a:t>Frameworks and Libraries as Abstractions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9486-50BC-0B46-9E6B-650FF2EF09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1581B2-CE1A-274C-A4AB-268E0F58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0869">
            <a:off x="2651765" y="3044672"/>
            <a:ext cx="1838960" cy="183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93324-91AE-274B-859B-865273B50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6155">
            <a:off x="484114" y="2370285"/>
            <a:ext cx="2705100" cy="1534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D57D75-CEE5-8B41-B2C4-19C2531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8941">
            <a:off x="2411250" y="1499537"/>
            <a:ext cx="2490239" cy="1521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F81AA-B549-8241-9D20-2822D46CF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41256">
            <a:off x="4180533" y="2141432"/>
            <a:ext cx="2900136" cy="15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F71E-21C6-434F-934A-7C134E1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2128"/>
            <a:ext cx="6379618" cy="645300"/>
          </a:xfrm>
        </p:spPr>
        <p:txBody>
          <a:bodyPr/>
          <a:lstStyle/>
          <a:p>
            <a:r>
              <a:rPr lang="en-US" dirty="0"/>
              <a:t>Typical Elements of a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CA8B-3D67-1D48-804D-F3174CF5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2C4FE-A156-E343-9B92-C762E380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74" y="942662"/>
            <a:ext cx="6577866" cy="374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9F4D2-7060-0040-AF81-F6B897FD37D1}"/>
              </a:ext>
            </a:extLst>
          </p:cNvPr>
          <p:cNvSpPr txBox="1"/>
          <p:nvPr/>
        </p:nvSpPr>
        <p:spPr>
          <a:xfrm>
            <a:off x="4572000" y="4897279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 from: https://</a:t>
            </a:r>
            <a:r>
              <a:rPr lang="en-US" sz="1000" dirty="0" err="1">
                <a:solidFill>
                  <a:srgbClr val="002060"/>
                </a:solidFill>
              </a:rPr>
              <a:t>rubygarage.org</a:t>
            </a:r>
            <a:r>
              <a:rPr lang="en-US" sz="1000" dirty="0">
                <a:solidFill>
                  <a:srgbClr val="002060"/>
                </a:solidFill>
              </a:rPr>
              <a:t>/blog/technology-stack-for-web-development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5235-7BD0-2A47-9D57-098194147C57}"/>
              </a:ext>
            </a:extLst>
          </p:cNvPr>
          <p:cNvSpPr txBox="1"/>
          <p:nvPr/>
        </p:nvSpPr>
        <p:spPr>
          <a:xfrm rot="20860680">
            <a:off x="1073952" y="209469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Front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3500-284C-364E-AA22-D08D5DAAFF75}"/>
              </a:ext>
            </a:extLst>
          </p:cNvPr>
          <p:cNvSpPr txBox="1"/>
          <p:nvPr/>
        </p:nvSpPr>
        <p:spPr>
          <a:xfrm rot="20860680">
            <a:off x="7942994" y="3567284"/>
            <a:ext cx="105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Back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8AB5A-0EAC-C84B-9A45-C96F4BAD55C2}"/>
              </a:ext>
            </a:extLst>
          </p:cNvPr>
          <p:cNvGrpSpPr/>
          <p:nvPr/>
        </p:nvGrpSpPr>
        <p:grpSpPr>
          <a:xfrm>
            <a:off x="4046691" y="1868781"/>
            <a:ext cx="1361696" cy="954107"/>
            <a:chOff x="4137553" y="3390096"/>
            <a:chExt cx="1361696" cy="9541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60D21A-15E4-8B46-8A48-B098D41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149" y="3794438"/>
              <a:ext cx="419100" cy="40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7F665-A641-2F47-8250-EE34072BACD0}"/>
                </a:ext>
              </a:extLst>
            </p:cNvPr>
            <p:cNvSpPr txBox="1"/>
            <p:nvPr/>
          </p:nvSpPr>
          <p:spPr>
            <a:xfrm rot="20860680">
              <a:off x="4137553" y="3390096"/>
              <a:ext cx="1128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090827-43B7-1240-9407-A14F63015BEC}"/>
              </a:ext>
            </a:extLst>
          </p:cNvPr>
          <p:cNvSpPr txBox="1"/>
          <p:nvPr/>
        </p:nvSpPr>
        <p:spPr>
          <a:xfrm rot="20860680">
            <a:off x="3591085" y="346987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Web APIs</a:t>
            </a:r>
          </a:p>
        </p:txBody>
      </p:sp>
    </p:spTree>
    <p:extLst>
      <p:ext uri="{BB962C8B-B14F-4D97-AF65-F5344CB8AC3E}">
        <p14:creationId xmlns:p14="http://schemas.microsoft.com/office/powerpoint/2010/main" val="1004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CA451-8C0E-454A-ABB3-2589F4D2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8165570" cy="645300"/>
          </a:xfrm>
        </p:spPr>
        <p:txBody>
          <a:bodyPr/>
          <a:lstStyle/>
          <a:p>
            <a:r>
              <a:rPr lang="en-US" sz="3200" dirty="0"/>
              <a:t>API: Application Programming 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8D2F-15B6-254F-B19C-098389A2E22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B5B45-A28D-684A-9296-4FA4C14D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6" y="1940477"/>
            <a:ext cx="1764665" cy="9025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0FE297-87DD-2B46-A336-F98B4345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4" y="3957612"/>
            <a:ext cx="2377915" cy="818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0B1844-D83D-1D49-9D43-5D6214FBD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686" y="1940477"/>
            <a:ext cx="2545623" cy="9025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A0400C-0E00-5C46-A21A-BA5E15219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007" y="2916516"/>
            <a:ext cx="2972598" cy="9387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76FFDC-3D35-9947-BC2B-2D19C071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41" y="2929677"/>
            <a:ext cx="2851364" cy="9085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74DE19-94B7-7B4C-82FE-94D664463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128" y="1940477"/>
            <a:ext cx="1805181" cy="910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AAE64E-D805-D64C-AE7B-EDE8D85E6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0376" y="3957612"/>
            <a:ext cx="2046604" cy="846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9C23F4-E1D7-9C45-8FB4-820393ACB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9128" y="1940477"/>
            <a:ext cx="2664872" cy="9126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710BE2-1087-DE47-8D24-A4E658BC12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138" y="2922376"/>
            <a:ext cx="2740259" cy="932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84C6B-8F27-E442-A11D-CAF163373F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0471" y="3947193"/>
            <a:ext cx="2174360" cy="839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EAB0C-6295-F94B-B78F-469500B31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8323" y="3947193"/>
            <a:ext cx="2174362" cy="839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B4876-4F1D-A446-A82A-21ABC9848243}"/>
              </a:ext>
            </a:extLst>
          </p:cNvPr>
          <p:cNvSpPr txBox="1"/>
          <p:nvPr/>
        </p:nvSpPr>
        <p:spPr>
          <a:xfrm>
            <a:off x="2323128" y="1394932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API Examples (https://</a:t>
            </a:r>
            <a:r>
              <a:rPr lang="en-US" sz="2400" dirty="0" err="1"/>
              <a:t>apilist.fun</a:t>
            </a:r>
            <a:r>
              <a:rPr lang="en-US" sz="24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01612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47D35C-C9E2-514A-8C9F-D9294BEF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 API Metaphor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3E651-234D-514F-8BA1-5DF0FCDCF3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58FAC-E35F-524E-8892-9309C4CA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20" y="2036286"/>
            <a:ext cx="1333500" cy="107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C4DD8-633C-DB42-93DD-32C7FE7AA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13" y="3041338"/>
            <a:ext cx="2267811" cy="16967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0BDD6D-2B34-EA43-BA8B-E70023515309}"/>
              </a:ext>
            </a:extLst>
          </p:cNvPr>
          <p:cNvGrpSpPr/>
          <p:nvPr/>
        </p:nvGrpSpPr>
        <p:grpSpPr>
          <a:xfrm>
            <a:off x="5558966" y="1117771"/>
            <a:ext cx="3289300" cy="3847135"/>
            <a:chOff x="2369467" y="1296365"/>
            <a:chExt cx="3289300" cy="38471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D8BC58-3C25-144A-9DFA-842FC6D6D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467" y="1296365"/>
              <a:ext cx="3289300" cy="38471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B26CA3-C8A6-BF4B-9FE7-316D58A70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9167" y="2062480"/>
              <a:ext cx="469900" cy="3048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38ED05-648E-0C4F-9DD9-7554BD486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003" y="1665891"/>
            <a:ext cx="2081866" cy="16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336951-98F5-2043-8D1C-C0DEBF95D843}"/>
              </a:ext>
            </a:extLst>
          </p:cNvPr>
          <p:cNvGrpSpPr/>
          <p:nvPr/>
        </p:nvGrpSpPr>
        <p:grpSpPr>
          <a:xfrm>
            <a:off x="2936240" y="2367280"/>
            <a:ext cx="6569528" cy="564146"/>
            <a:chOff x="2052320" y="2367280"/>
            <a:chExt cx="6569528" cy="5641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6B0D96-DC89-FB4E-9E28-5DA5FDA32A6C}"/>
                </a:ext>
              </a:extLst>
            </p:cNvPr>
            <p:cNvSpPr/>
            <p:nvPr/>
          </p:nvSpPr>
          <p:spPr>
            <a:xfrm>
              <a:off x="2052320" y="2367280"/>
              <a:ext cx="5195092" cy="56414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84EEA-37B6-0243-88BF-C17D6ED91B68}"/>
                </a:ext>
              </a:extLst>
            </p:cNvPr>
            <p:cNvSpPr txBox="1"/>
            <p:nvPr/>
          </p:nvSpPr>
          <p:spPr>
            <a:xfrm rot="665623">
              <a:off x="6753330" y="2454707"/>
              <a:ext cx="1868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Host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D1CC6-861E-0346-A8D0-12BE5025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685437" cy="1153752"/>
          </a:xfrm>
        </p:spPr>
        <p:txBody>
          <a:bodyPr/>
          <a:lstStyle/>
          <a:p>
            <a:r>
              <a:rPr lang="en-US" sz="3200" dirty="0"/>
              <a:t>Web API Example – </a:t>
            </a:r>
            <a:br>
              <a:rPr lang="en-US" sz="3200" dirty="0"/>
            </a:br>
            <a:r>
              <a:rPr lang="en-US" sz="3200" dirty="0"/>
              <a:t>	URL, Host, Path, Query String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DE4C-A4C1-5143-8AB2-7CC62065AD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AA2D-5BA8-4746-92E6-CDD3B688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685">
            <a:off x="6916985" y="249612"/>
            <a:ext cx="1863180" cy="7954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C3023A-5186-494B-B205-F57E4AC153A5}"/>
              </a:ext>
            </a:extLst>
          </p:cNvPr>
          <p:cNvGrpSpPr/>
          <p:nvPr/>
        </p:nvGrpSpPr>
        <p:grpSpPr>
          <a:xfrm>
            <a:off x="1506855" y="2946400"/>
            <a:ext cx="6685437" cy="1980957"/>
            <a:chOff x="561975" y="2946400"/>
            <a:chExt cx="6685437" cy="19809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19A50D-AAA0-8E41-B09E-A3608C076F5D}"/>
                </a:ext>
              </a:extLst>
            </p:cNvPr>
            <p:cNvGrpSpPr/>
            <p:nvPr/>
          </p:nvGrpSpPr>
          <p:grpSpPr>
            <a:xfrm>
              <a:off x="561975" y="2946400"/>
              <a:ext cx="6685437" cy="1579614"/>
              <a:chOff x="561975" y="2946400"/>
              <a:chExt cx="6685437" cy="157961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541C50-F79D-1B4D-BBB2-1B5E70FBA480}"/>
                  </a:ext>
                </a:extLst>
              </p:cNvPr>
              <p:cNvSpPr/>
              <p:nvPr/>
            </p:nvSpPr>
            <p:spPr>
              <a:xfrm>
                <a:off x="561975" y="3423920"/>
                <a:ext cx="6685437" cy="609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7FE231-9517-AB4F-9084-2D0C80E77451}"/>
                  </a:ext>
                </a:extLst>
              </p:cNvPr>
              <p:cNvSpPr/>
              <p:nvPr/>
            </p:nvSpPr>
            <p:spPr>
              <a:xfrm>
                <a:off x="4312920" y="2946400"/>
                <a:ext cx="2934491" cy="4924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74DC52-125D-E140-BA2C-89968E86440E}"/>
                  </a:ext>
                </a:extLst>
              </p:cNvPr>
              <p:cNvSpPr/>
              <p:nvPr/>
            </p:nvSpPr>
            <p:spPr>
              <a:xfrm>
                <a:off x="561975" y="4033520"/>
                <a:ext cx="3034665" cy="4924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2A955D-02E2-8747-9AB5-BA99838A86B8}"/>
                </a:ext>
              </a:extLst>
            </p:cNvPr>
            <p:cNvSpPr txBox="1"/>
            <p:nvPr/>
          </p:nvSpPr>
          <p:spPr>
            <a:xfrm rot="20242817">
              <a:off x="3231340" y="4096360"/>
              <a:ext cx="1868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Query String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A9199-73C1-7041-8AE8-CA3F9C46B4D9}"/>
              </a:ext>
            </a:extLst>
          </p:cNvPr>
          <p:cNvGrpSpPr/>
          <p:nvPr/>
        </p:nvGrpSpPr>
        <p:grpSpPr>
          <a:xfrm>
            <a:off x="-211196" y="2535029"/>
            <a:ext cx="5321676" cy="1200329"/>
            <a:chOff x="-211196" y="2535029"/>
            <a:chExt cx="5321676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AFE90E-83A3-B247-B469-C93973941B96}"/>
                </a:ext>
              </a:extLst>
            </p:cNvPr>
            <p:cNvSpPr/>
            <p:nvPr/>
          </p:nvSpPr>
          <p:spPr>
            <a:xfrm>
              <a:off x="1506855" y="2946400"/>
              <a:ext cx="3603625" cy="4775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0B1A89-4DA2-5740-B5BF-AC16EAA6F32B}"/>
                </a:ext>
              </a:extLst>
            </p:cNvPr>
            <p:cNvSpPr txBox="1"/>
            <p:nvPr/>
          </p:nvSpPr>
          <p:spPr>
            <a:xfrm rot="21220536">
              <a:off x="-211196" y="2535029"/>
              <a:ext cx="18685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Path,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Endpoint,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Service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22C664-B880-EB43-A938-6311C68E2A93}"/>
              </a:ext>
            </a:extLst>
          </p:cNvPr>
          <p:cNvSpPr txBox="1"/>
          <p:nvPr/>
        </p:nvSpPr>
        <p:spPr>
          <a:xfrm>
            <a:off x="1506855" y="2294375"/>
            <a:ext cx="676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api.openweathermap.org</a:t>
            </a:r>
            <a:r>
              <a:rPr lang="en-US" sz="3600" dirty="0"/>
              <a:t>/data/2.5/</a:t>
            </a:r>
            <a:r>
              <a:rPr lang="en-US" sz="3600" dirty="0" err="1"/>
              <a:t>weather?zip</a:t>
            </a:r>
            <a:r>
              <a:rPr lang="en-US" sz="3600" dirty="0"/>
              <a:t>=17013,us&amp;appid=71600e803223b59828cade9d4fc4d46b</a:t>
            </a:r>
          </a:p>
        </p:txBody>
      </p:sp>
    </p:spTree>
    <p:extLst>
      <p:ext uri="{BB962C8B-B14F-4D97-AF65-F5344CB8AC3E}">
        <p14:creationId xmlns:p14="http://schemas.microsoft.com/office/powerpoint/2010/main" val="18301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D07B16-DC59-8B4A-BC2A-E97E43F4B1E8}"/>
              </a:ext>
            </a:extLst>
          </p:cNvPr>
          <p:cNvGrpSpPr/>
          <p:nvPr/>
        </p:nvGrpSpPr>
        <p:grpSpPr>
          <a:xfrm>
            <a:off x="533374" y="2987039"/>
            <a:ext cx="6588787" cy="1969870"/>
            <a:chOff x="533374" y="2987039"/>
            <a:chExt cx="6588787" cy="19698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2A955D-02E2-8747-9AB5-BA99838A86B8}"/>
                </a:ext>
              </a:extLst>
            </p:cNvPr>
            <p:cNvSpPr txBox="1"/>
            <p:nvPr/>
          </p:nvSpPr>
          <p:spPr>
            <a:xfrm rot="20785322">
              <a:off x="3478100" y="4125912"/>
              <a:ext cx="218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Query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Parameters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6B0D96-DC89-FB4E-9E28-5DA5FDA32A6C}"/>
                </a:ext>
              </a:extLst>
            </p:cNvPr>
            <p:cNvSpPr/>
            <p:nvPr/>
          </p:nvSpPr>
          <p:spPr>
            <a:xfrm>
              <a:off x="4312227" y="2987039"/>
              <a:ext cx="2809934" cy="4379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9AC198-4417-DB42-8028-E85F9FEAA30C}"/>
                </a:ext>
              </a:extLst>
            </p:cNvPr>
            <p:cNvSpPr/>
            <p:nvPr/>
          </p:nvSpPr>
          <p:spPr>
            <a:xfrm>
              <a:off x="533375" y="3508817"/>
              <a:ext cx="6588786" cy="5128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FAED65-F759-F74A-9E95-744E0DB0BEFD}"/>
                </a:ext>
              </a:extLst>
            </p:cNvPr>
            <p:cNvSpPr/>
            <p:nvPr/>
          </p:nvSpPr>
          <p:spPr>
            <a:xfrm>
              <a:off x="533374" y="3948863"/>
              <a:ext cx="3032786" cy="5128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D1CC6-861E-0346-A8D0-12BE5025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0" y="1049664"/>
            <a:ext cx="5122520" cy="645300"/>
          </a:xfrm>
        </p:spPr>
        <p:txBody>
          <a:bodyPr/>
          <a:lstStyle/>
          <a:p>
            <a:r>
              <a:rPr lang="en-US" sz="3200" dirty="0"/>
              <a:t>Web API Example – </a:t>
            </a:r>
            <a:br>
              <a:rPr lang="en-US" sz="3200" dirty="0"/>
            </a:br>
            <a:r>
              <a:rPr lang="en-US" sz="3200" dirty="0"/>
              <a:t>	Query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DE4C-A4C1-5143-8AB2-7CC62065AD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AA2D-5BA8-4746-92E6-CDD3B688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685">
            <a:off x="6549391" y="253025"/>
            <a:ext cx="2360930" cy="1007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2C664-B880-EB43-A938-6311C68E2A93}"/>
              </a:ext>
            </a:extLst>
          </p:cNvPr>
          <p:cNvSpPr txBox="1"/>
          <p:nvPr/>
        </p:nvSpPr>
        <p:spPr>
          <a:xfrm>
            <a:off x="561975" y="2294375"/>
            <a:ext cx="6753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api.openweathermap.org</a:t>
            </a:r>
            <a:r>
              <a:rPr lang="en-US" sz="3600" dirty="0"/>
              <a:t>/data/2.5/</a:t>
            </a:r>
            <a:r>
              <a:rPr lang="en-US" sz="3600" dirty="0" err="1"/>
              <a:t>weather?zip</a:t>
            </a:r>
            <a:r>
              <a:rPr lang="en-US" sz="3600" dirty="0"/>
              <a:t>=17013,us&amp;appid=71600e803223b59828cade9d4fc4d46b</a:t>
            </a:r>
          </a:p>
        </p:txBody>
      </p:sp>
    </p:spTree>
    <p:extLst>
      <p:ext uri="{BB962C8B-B14F-4D97-AF65-F5344CB8AC3E}">
        <p14:creationId xmlns:p14="http://schemas.microsoft.com/office/powerpoint/2010/main" val="386169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D07B16-DC59-8B4A-BC2A-E97E43F4B1E8}"/>
              </a:ext>
            </a:extLst>
          </p:cNvPr>
          <p:cNvGrpSpPr/>
          <p:nvPr/>
        </p:nvGrpSpPr>
        <p:grpSpPr>
          <a:xfrm>
            <a:off x="-677259" y="2987039"/>
            <a:ext cx="5550595" cy="1014553"/>
            <a:chOff x="-677259" y="2987039"/>
            <a:chExt cx="5550595" cy="10145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9AC198-4417-DB42-8028-E85F9FEAA30C}"/>
                </a:ext>
              </a:extLst>
            </p:cNvPr>
            <p:cNvSpPr/>
            <p:nvPr/>
          </p:nvSpPr>
          <p:spPr>
            <a:xfrm>
              <a:off x="987136" y="3488728"/>
              <a:ext cx="1056814" cy="5128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6B0D96-DC89-FB4E-9E28-5DA5FDA32A6C}"/>
                </a:ext>
              </a:extLst>
            </p:cNvPr>
            <p:cNvSpPr/>
            <p:nvPr/>
          </p:nvSpPr>
          <p:spPr>
            <a:xfrm>
              <a:off x="4291445" y="2987039"/>
              <a:ext cx="581891" cy="4379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2A955D-02E2-8747-9AB5-BA99838A86B8}"/>
                </a:ext>
              </a:extLst>
            </p:cNvPr>
            <p:cNvSpPr txBox="1"/>
            <p:nvPr/>
          </p:nvSpPr>
          <p:spPr>
            <a:xfrm rot="20785322">
              <a:off x="-677259" y="3286602"/>
              <a:ext cx="2187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Field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D1CC6-861E-0346-A8D0-12BE5025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0" y="1049664"/>
            <a:ext cx="5122520" cy="645300"/>
          </a:xfrm>
        </p:spPr>
        <p:txBody>
          <a:bodyPr/>
          <a:lstStyle/>
          <a:p>
            <a:r>
              <a:rPr lang="en-US" sz="3200" dirty="0"/>
              <a:t>Web API Example – </a:t>
            </a:r>
            <a:br>
              <a:rPr lang="en-US" sz="3200" dirty="0"/>
            </a:br>
            <a:r>
              <a:rPr lang="en-US" sz="3200" dirty="0"/>
              <a:t>	Fields, Values,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DE4C-A4C1-5143-8AB2-7CC62065AD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AA2D-5BA8-4746-92E6-CDD3B688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685">
            <a:off x="6549391" y="253025"/>
            <a:ext cx="2360930" cy="10079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9085EE-4145-9641-9956-A8A10DC1AF72}"/>
              </a:ext>
            </a:extLst>
          </p:cNvPr>
          <p:cNvGrpSpPr/>
          <p:nvPr/>
        </p:nvGrpSpPr>
        <p:grpSpPr>
          <a:xfrm>
            <a:off x="6028260" y="4061932"/>
            <a:ext cx="2187799" cy="935668"/>
            <a:chOff x="6028260" y="4061932"/>
            <a:chExt cx="2187799" cy="9356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83789D-81AF-6441-B3EE-424DFB6C095F}"/>
                </a:ext>
              </a:extLst>
            </p:cNvPr>
            <p:cNvSpPr txBox="1"/>
            <p:nvPr/>
          </p:nvSpPr>
          <p:spPr>
            <a:xfrm rot="20785322">
              <a:off x="6028260" y="4535935"/>
              <a:ext cx="2187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API Key</a:t>
              </a:r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63474412-1B44-3A4A-88B7-3310EBBF04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49644" y="4066348"/>
              <a:ext cx="420869" cy="412038"/>
            </a:xfrm>
            <a:prstGeom prst="curvedConnector3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C80D80-C5E2-5946-A2E6-007F556B5779}"/>
              </a:ext>
            </a:extLst>
          </p:cNvPr>
          <p:cNvGrpSpPr/>
          <p:nvPr/>
        </p:nvGrpSpPr>
        <p:grpSpPr>
          <a:xfrm>
            <a:off x="533374" y="2946400"/>
            <a:ext cx="6714037" cy="1570006"/>
            <a:chOff x="533374" y="2946400"/>
            <a:chExt cx="6714037" cy="15700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4720A2-336D-5841-8307-3B502E4CCE12}"/>
                </a:ext>
              </a:extLst>
            </p:cNvPr>
            <p:cNvGrpSpPr/>
            <p:nvPr/>
          </p:nvGrpSpPr>
          <p:grpSpPr>
            <a:xfrm>
              <a:off x="533374" y="2946400"/>
              <a:ext cx="6714037" cy="1515327"/>
              <a:chOff x="533374" y="2946400"/>
              <a:chExt cx="6714037" cy="151532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733D37-0B3A-2C45-9017-BFFBC3424231}"/>
                  </a:ext>
                </a:extLst>
              </p:cNvPr>
              <p:cNvSpPr/>
              <p:nvPr/>
            </p:nvSpPr>
            <p:spPr>
              <a:xfrm>
                <a:off x="2313630" y="3467149"/>
                <a:ext cx="4933781" cy="5247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EB2C43-0BEA-1240-B3FE-F7105E35DBA9}"/>
                  </a:ext>
                </a:extLst>
              </p:cNvPr>
              <p:cNvSpPr/>
              <p:nvPr/>
            </p:nvSpPr>
            <p:spPr>
              <a:xfrm>
                <a:off x="5230583" y="2946400"/>
                <a:ext cx="2016828" cy="4924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95DF91A-8C01-5848-BE92-F72E569E0B96}"/>
                  </a:ext>
                </a:extLst>
              </p:cNvPr>
              <p:cNvSpPr/>
              <p:nvPr/>
            </p:nvSpPr>
            <p:spPr>
              <a:xfrm>
                <a:off x="533374" y="4033520"/>
                <a:ext cx="3002306" cy="4282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D0D7CD-3516-E547-B77B-CE2F327715DD}"/>
                </a:ext>
              </a:extLst>
            </p:cNvPr>
            <p:cNvSpPr txBox="1"/>
            <p:nvPr/>
          </p:nvSpPr>
          <p:spPr>
            <a:xfrm rot="20242817">
              <a:off x="3138350" y="4054741"/>
              <a:ext cx="1868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Value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22C664-B880-EB43-A938-6311C68E2A93}"/>
              </a:ext>
            </a:extLst>
          </p:cNvPr>
          <p:cNvSpPr txBox="1"/>
          <p:nvPr/>
        </p:nvSpPr>
        <p:spPr>
          <a:xfrm>
            <a:off x="561975" y="2294375"/>
            <a:ext cx="681557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api.openweathermap.org</a:t>
            </a:r>
            <a:r>
              <a:rPr lang="en-US" sz="3600" dirty="0"/>
              <a:t>/data/2.5/</a:t>
            </a:r>
            <a:r>
              <a:rPr lang="en-US" sz="3600" dirty="0" err="1"/>
              <a:t>weather?zip</a:t>
            </a:r>
            <a:r>
              <a:rPr lang="en-US" sz="3600" dirty="0"/>
              <a:t>=17013,us&amp;appid=71600e803223b59828cade9d4fc4d46b</a:t>
            </a:r>
          </a:p>
        </p:txBody>
      </p:sp>
    </p:spTree>
    <p:extLst>
      <p:ext uri="{BB962C8B-B14F-4D97-AF65-F5344CB8AC3E}">
        <p14:creationId xmlns:p14="http://schemas.microsoft.com/office/powerpoint/2010/main" val="21174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1756D4-1931-4A48-B3D5-5C53F00F9153}"/>
              </a:ext>
            </a:extLst>
          </p:cNvPr>
          <p:cNvSpPr/>
          <p:nvPr/>
        </p:nvSpPr>
        <p:spPr>
          <a:xfrm>
            <a:off x="2194560" y="3156965"/>
            <a:ext cx="4996571" cy="388875"/>
          </a:xfrm>
          <a:prstGeom prst="roundRect">
            <a:avLst>
              <a:gd name="adj" fmla="val 72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701B0-470F-5B44-9773-C9A7A325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API Request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CE34-FA91-AB4E-ACD3-CC1FAAE8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6174106" cy="3025108"/>
          </a:xfrm>
        </p:spPr>
        <p:txBody>
          <a:bodyPr/>
          <a:lstStyle/>
          <a:p>
            <a:r>
              <a:rPr lang="en-US" sz="2400" dirty="0"/>
              <a:t>Different Services will use different formats:</a:t>
            </a:r>
          </a:p>
          <a:p>
            <a:pPr lvl="1"/>
            <a:r>
              <a:rPr lang="en-US" sz="2400" dirty="0"/>
              <a:t>Text – plain text</a:t>
            </a:r>
          </a:p>
          <a:p>
            <a:pPr lvl="1"/>
            <a:r>
              <a:rPr lang="en-US" sz="2400" dirty="0"/>
              <a:t>HTML – HTML source code</a:t>
            </a:r>
          </a:p>
          <a:p>
            <a:pPr lvl="1"/>
            <a:r>
              <a:rPr lang="en-US" sz="2400" dirty="0"/>
              <a:t>XML – E</a:t>
            </a:r>
            <a:r>
              <a:rPr lang="en-US" sz="2400" b="1" dirty="0"/>
              <a:t>x</a:t>
            </a:r>
            <a:r>
              <a:rPr lang="en-US" sz="2400" dirty="0"/>
              <a:t>tensible </a:t>
            </a:r>
            <a:r>
              <a:rPr lang="en-US" sz="2400" b="1" dirty="0"/>
              <a:t>M</a:t>
            </a:r>
            <a:r>
              <a:rPr lang="en-US" sz="2400" dirty="0"/>
              <a:t>arkup </a:t>
            </a:r>
            <a:r>
              <a:rPr lang="en-US" sz="2400" b="1" dirty="0"/>
              <a:t>Language</a:t>
            </a:r>
            <a:endParaRPr lang="en-US" sz="2400" dirty="0"/>
          </a:p>
          <a:p>
            <a:pPr lvl="1"/>
            <a:r>
              <a:rPr lang="en-US" sz="2400" dirty="0"/>
              <a:t>JSON: </a:t>
            </a:r>
            <a:r>
              <a:rPr lang="en-US" sz="2400" b="1" dirty="0"/>
              <a:t>J</a:t>
            </a:r>
            <a:r>
              <a:rPr lang="en-US" sz="2400" dirty="0"/>
              <a:t>ava</a:t>
            </a:r>
            <a:r>
              <a:rPr lang="en-US" sz="2400" b="1" dirty="0"/>
              <a:t>S</a:t>
            </a:r>
            <a:r>
              <a:rPr lang="en-US" sz="2400" dirty="0"/>
              <a:t>cript </a:t>
            </a:r>
            <a:r>
              <a:rPr lang="en-US" sz="2400" b="1" dirty="0"/>
              <a:t>O</a:t>
            </a:r>
            <a:r>
              <a:rPr lang="en-US" sz="2400" dirty="0"/>
              <a:t>bject </a:t>
            </a:r>
            <a:r>
              <a:rPr lang="en-US" sz="2400" b="1" dirty="0"/>
              <a:t>N</a:t>
            </a:r>
            <a:r>
              <a:rPr lang="en-US" sz="2400" dirty="0"/>
              <a:t>otation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AAB84-CCE7-E542-8AFE-0FA1FDCCF3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903A13-FEDB-ED0C-5F1B-84E526DC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3071671"/>
            <a:ext cx="9091537" cy="1812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41CB-C9F6-B74A-B65E-CCF77675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69" y="1102547"/>
            <a:ext cx="4944300" cy="645300"/>
          </a:xfrm>
        </p:spPr>
        <p:txBody>
          <a:bodyPr/>
          <a:lstStyle/>
          <a:p>
            <a:r>
              <a:rPr lang="en-US" sz="3200" dirty="0"/>
              <a:t>Raw &amp; </a:t>
            </a:r>
            <a:br>
              <a:rPr lang="en-US" sz="3200" dirty="0"/>
            </a:br>
            <a:r>
              <a:rPr lang="en-US" sz="3200" dirty="0"/>
              <a:t>Parsed JSON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08561-14F0-9740-A1F4-B610E2B359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B37C3-F545-1B4D-9521-4F78471591F0}"/>
              </a:ext>
            </a:extLst>
          </p:cNvPr>
          <p:cNvSpPr txBox="1"/>
          <p:nvPr/>
        </p:nvSpPr>
        <p:spPr>
          <a:xfrm rot="21076760">
            <a:off x="1499416" y="3234857"/>
            <a:ext cx="218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Print" panose="02000800000000000000" pitchFamily="2" charset="0"/>
              </a:rPr>
              <a:t>Raw JSON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12816C-E67B-7E3C-FB46-C25BEF5F293E}"/>
              </a:ext>
            </a:extLst>
          </p:cNvPr>
          <p:cNvGrpSpPr/>
          <p:nvPr/>
        </p:nvGrpSpPr>
        <p:grpSpPr>
          <a:xfrm>
            <a:off x="5229945" y="0"/>
            <a:ext cx="3528347" cy="5143500"/>
            <a:chOff x="5229945" y="0"/>
            <a:chExt cx="3528347" cy="5143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55BAB8-0633-C902-1404-9DE5036E2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945" y="0"/>
              <a:ext cx="3281516" cy="51435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84375E-1E52-814A-9FFF-136640CEED02}"/>
                </a:ext>
              </a:extLst>
            </p:cNvPr>
            <p:cNvSpPr txBox="1"/>
            <p:nvPr/>
          </p:nvSpPr>
          <p:spPr>
            <a:xfrm rot="21076760">
              <a:off x="6570493" y="615884"/>
              <a:ext cx="218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Parsed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JSON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79CBC5-40AB-892C-9718-91778826A2D1}"/>
              </a:ext>
            </a:extLst>
          </p:cNvPr>
          <p:cNvSpPr txBox="1"/>
          <p:nvPr/>
        </p:nvSpPr>
        <p:spPr>
          <a:xfrm>
            <a:off x="763721" y="2011658"/>
            <a:ext cx="439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api.openweathermap.org</a:t>
            </a:r>
            <a:r>
              <a:rPr lang="en-US" sz="1800" dirty="0"/>
              <a:t>/data/2.5/</a:t>
            </a:r>
            <a:r>
              <a:rPr lang="en-US" sz="1800" dirty="0" err="1"/>
              <a:t>weather?q</a:t>
            </a:r>
            <a:r>
              <a:rPr lang="en-US" sz="1800" dirty="0"/>
              <a:t>=17013&amp;appid=71600e803223b59828cade9d4fc4d46b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47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16361</TotalTime>
  <Words>4682</Words>
  <Application>Microsoft Macintosh PowerPoint</Application>
  <PresentationFormat>On-screen Show (16:9)</PresentationFormat>
  <Paragraphs>507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WA4 – Web APIs w/ AJAX</vt:lpstr>
      <vt:lpstr>Typical Elements of a Web Application</vt:lpstr>
      <vt:lpstr>API: Application Programming Interface</vt:lpstr>
      <vt:lpstr>Web API Metaphor</vt:lpstr>
      <vt:lpstr>Web API Example –   URL, Host, Path, Query String</vt:lpstr>
      <vt:lpstr>Web API Example –   Query Parameters</vt:lpstr>
      <vt:lpstr>Web API Example –   Fields, Values, Keys</vt:lpstr>
      <vt:lpstr>API Request Responses</vt:lpstr>
      <vt:lpstr>Raw &amp;  Parsed JSON</vt:lpstr>
      <vt:lpstr>JavaScript Objects (parsed JSON)</vt:lpstr>
      <vt:lpstr>Referencing Fields in JavaScript Objects   (i.e. in Parsed JSON)</vt:lpstr>
      <vt:lpstr>Referencing Fields in JSON</vt:lpstr>
      <vt:lpstr>Calling APIs with AJAX</vt:lpstr>
      <vt:lpstr>Making API Requests with AJAX</vt:lpstr>
      <vt:lpstr>Making an API Request with AJAX</vt:lpstr>
      <vt:lpstr>Calling the OpenWeather API</vt:lpstr>
      <vt:lpstr>Frameworks and Libraries as Abstractions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370</cp:revision>
  <dcterms:created xsi:type="dcterms:W3CDTF">2020-11-19T19:43:32Z</dcterms:created>
  <dcterms:modified xsi:type="dcterms:W3CDTF">2023-04-12T12:54:28Z</dcterms:modified>
</cp:coreProperties>
</file>